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19" r:id="rId4"/>
    <p:sldId id="317" r:id="rId5"/>
    <p:sldId id="267" r:id="rId6"/>
    <p:sldId id="290" r:id="rId7"/>
    <p:sldId id="322" r:id="rId8"/>
    <p:sldId id="312" r:id="rId9"/>
    <p:sldId id="313" r:id="rId10"/>
    <p:sldId id="323" r:id="rId11"/>
    <p:sldId id="314" r:id="rId12"/>
    <p:sldId id="310" r:id="rId13"/>
    <p:sldId id="309" r:id="rId14"/>
    <p:sldId id="311" r:id="rId15"/>
    <p:sldId id="32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7891" autoAdjust="0"/>
  </p:normalViewPr>
  <p:slideViewPr>
    <p:cSldViewPr>
      <p:cViewPr varScale="1">
        <p:scale>
          <a:sx n="66" d="100"/>
          <a:sy n="66" d="100"/>
        </p:scale>
        <p:origin x="148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84EE0-9944-41D5-8997-6829F48840BE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D7A81A7-A3C3-4C4C-B2B2-8F73A4DE8591}">
      <dgm:prSet phldrT="[Texto]"/>
      <dgm:spPr/>
      <dgm:t>
        <a:bodyPr/>
        <a:lstStyle/>
        <a:p>
          <a:r>
            <a:rPr lang="es-MX" dirty="0" smtClean="0"/>
            <a:t>Es un factor integrador  e impulsor del desarrollo económico y social</a:t>
          </a:r>
          <a:endParaRPr lang="es-MX" dirty="0" smtClean="0">
            <a:solidFill>
              <a:schemeClr val="bg1"/>
            </a:solidFill>
          </a:endParaRPr>
        </a:p>
        <a:p>
          <a:r>
            <a:rPr lang="es-ES" dirty="0" smtClean="0">
              <a:solidFill>
                <a:schemeClr val="bg1"/>
              </a:solidFill>
            </a:rPr>
            <a:t>El 70 % del territorio Sudamericano esta constituido por  Cuencas  con 110.000 km de ríos navegables. </a:t>
          </a:r>
          <a:r>
            <a:rPr lang="es-ES" dirty="0" smtClean="0"/>
            <a:t>que en su mayor parte son mediterráneas y de mayor pobreza</a:t>
          </a:r>
          <a:endParaRPr lang="es-ES" dirty="0">
            <a:solidFill>
              <a:schemeClr val="bg1"/>
            </a:solidFill>
          </a:endParaRPr>
        </a:p>
      </dgm:t>
    </dgm:pt>
    <dgm:pt modelId="{8D795BA4-EB19-4328-A757-91C19F838A45}" type="parTrans" cxnId="{66ECB180-AFCA-4B41-B962-6549B11074E7}">
      <dgm:prSet/>
      <dgm:spPr/>
      <dgm:t>
        <a:bodyPr/>
        <a:lstStyle/>
        <a:p>
          <a:endParaRPr lang="es-ES"/>
        </a:p>
      </dgm:t>
    </dgm:pt>
    <dgm:pt modelId="{55E50BD4-1AAB-47BF-982B-3DE2BA56B311}" type="sibTrans" cxnId="{66ECB180-AFCA-4B41-B962-6549B11074E7}">
      <dgm:prSet/>
      <dgm:spPr/>
      <dgm:t>
        <a:bodyPr/>
        <a:lstStyle/>
        <a:p>
          <a:endParaRPr lang="es-ES"/>
        </a:p>
      </dgm:t>
    </dgm:pt>
    <dgm:pt modelId="{2C7D25A0-BEAD-49A3-BD22-DEA0CCF0E67A}">
      <dgm:prSet phldrT="[Texto]"/>
      <dgm:spPr/>
      <dgm:t>
        <a:bodyPr/>
        <a:lstStyle/>
        <a:p>
          <a:r>
            <a:rPr lang="es-ES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Los gobiernos locales han fortalecido sus acciones para el desarrollo de sus cuencas hidrográficas</a:t>
          </a:r>
        </a:p>
        <a:p>
          <a:endParaRPr lang="es-ES" dirty="0"/>
        </a:p>
      </dgm:t>
    </dgm:pt>
    <dgm:pt modelId="{3A831A85-6470-41AF-9537-9ABA01D3ED58}" type="parTrans" cxnId="{7854C657-5D69-466F-A5FC-7A41B61ABD27}">
      <dgm:prSet/>
      <dgm:spPr/>
      <dgm:t>
        <a:bodyPr/>
        <a:lstStyle/>
        <a:p>
          <a:endParaRPr lang="es-ES"/>
        </a:p>
      </dgm:t>
    </dgm:pt>
    <dgm:pt modelId="{DB876F87-29E5-4CE2-8BE6-85036E4DC7FF}" type="sibTrans" cxnId="{7854C657-5D69-466F-A5FC-7A41B61ABD27}">
      <dgm:prSet/>
      <dgm:spPr/>
      <dgm:t>
        <a:bodyPr/>
        <a:lstStyle/>
        <a:p>
          <a:endParaRPr lang="es-ES"/>
        </a:p>
      </dgm:t>
    </dgm:pt>
    <dgm:pt modelId="{68EEE386-7797-4CB0-B67D-E7BF8F7228F1}">
      <dgm:prSet/>
      <dgm:spPr/>
      <dgm:t>
        <a:bodyPr/>
        <a:lstStyle/>
        <a:p>
          <a:pPr algn="just"/>
          <a:r>
            <a:rPr lang="es-UY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Todas las cuencas cuentan con tratados internacionales o leyes nacionales que regulan el sector y existe voluntad política para impulsar las </a:t>
          </a:r>
          <a:r>
            <a:rPr lang="es-UY" b="0" dirty="0" err="1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hidrovias</a:t>
          </a:r>
          <a:r>
            <a:rPr lang="es-UY" b="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.</a:t>
          </a:r>
          <a:endParaRPr lang="es-ES" b="0" dirty="0">
            <a:effectLst/>
          </a:endParaRPr>
        </a:p>
      </dgm:t>
    </dgm:pt>
    <dgm:pt modelId="{E5F175DF-1D63-436E-8D73-E128C5EE33E5}" type="parTrans" cxnId="{2CBE8D80-97A5-403F-B663-2F5EF2D603C8}">
      <dgm:prSet/>
      <dgm:spPr/>
      <dgm:t>
        <a:bodyPr/>
        <a:lstStyle/>
        <a:p>
          <a:endParaRPr lang="es-ES"/>
        </a:p>
      </dgm:t>
    </dgm:pt>
    <dgm:pt modelId="{01994BE8-E3AF-4F9F-B5B3-49F98D6678F8}" type="sibTrans" cxnId="{2CBE8D80-97A5-403F-B663-2F5EF2D603C8}">
      <dgm:prSet/>
      <dgm:spPr/>
      <dgm:t>
        <a:bodyPr/>
        <a:lstStyle/>
        <a:p>
          <a:endParaRPr lang="es-ES"/>
        </a:p>
      </dgm:t>
    </dgm:pt>
    <dgm:pt modelId="{F4D32F83-B33B-4218-8851-E2F3941904CF}">
      <dgm:prSet phldrT="[Texto]"/>
      <dgm:spPr/>
      <dgm:t>
        <a:bodyPr/>
        <a:lstStyle/>
        <a:p>
          <a:r>
            <a:rPr lang="es-ES" b="0" dirty="0" smtClean="0">
              <a:solidFill>
                <a:schemeClr val="bg1"/>
              </a:solidFill>
              <a:effectLst/>
            </a:rPr>
            <a:t>Sudamérica es la reserva mundial de alimentos. En el 2020 debe atender el 23 % de la demanda mundial, según FAO. Granos, minerales, maderas, contenedores son cargas disponibles  y existe demanda mercados asiáticos, europeos y de USA. </a:t>
          </a:r>
          <a:endParaRPr lang="es-ES" b="0" dirty="0">
            <a:effectLst/>
          </a:endParaRPr>
        </a:p>
      </dgm:t>
    </dgm:pt>
    <dgm:pt modelId="{E658A081-9E35-45C5-A6FF-73E550228F82}" type="sibTrans" cxnId="{248C2886-8B60-41F6-921F-7EBC395C0943}">
      <dgm:prSet/>
      <dgm:spPr/>
      <dgm:t>
        <a:bodyPr/>
        <a:lstStyle/>
        <a:p>
          <a:endParaRPr lang="es-ES"/>
        </a:p>
      </dgm:t>
    </dgm:pt>
    <dgm:pt modelId="{CD3AAE8B-1027-47E1-AAEF-933C5CCE8922}" type="parTrans" cxnId="{248C2886-8B60-41F6-921F-7EBC395C0943}">
      <dgm:prSet/>
      <dgm:spPr/>
      <dgm:t>
        <a:bodyPr/>
        <a:lstStyle/>
        <a:p>
          <a:endParaRPr lang="es-ES"/>
        </a:p>
      </dgm:t>
    </dgm:pt>
    <dgm:pt modelId="{27BAE5B8-A55E-4486-A6AE-A4B72548E25F}" type="pres">
      <dgm:prSet presAssocID="{5B684EE0-9944-41D5-8997-6829F48840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9394828-390B-4CD9-A74D-859B658A0E59}" type="pres">
      <dgm:prSet presAssocID="{2D7A81A7-A3C3-4C4C-B2B2-8F73A4DE8591}" presName="comp" presStyleCnt="0"/>
      <dgm:spPr/>
    </dgm:pt>
    <dgm:pt modelId="{F006C205-71D8-400D-962A-8F01168F8932}" type="pres">
      <dgm:prSet presAssocID="{2D7A81A7-A3C3-4C4C-B2B2-8F73A4DE8591}" presName="box" presStyleLbl="node1" presStyleIdx="0" presStyleCnt="4"/>
      <dgm:spPr/>
      <dgm:t>
        <a:bodyPr/>
        <a:lstStyle/>
        <a:p>
          <a:endParaRPr lang="es-ES"/>
        </a:p>
      </dgm:t>
    </dgm:pt>
    <dgm:pt modelId="{962F4405-BD0E-4E34-AC53-3EEE95017C63}" type="pres">
      <dgm:prSet presAssocID="{2D7A81A7-A3C3-4C4C-B2B2-8F73A4DE8591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4288138-75DE-4C89-B6FB-F9DCC6D6C0E1}" type="pres">
      <dgm:prSet presAssocID="{2D7A81A7-A3C3-4C4C-B2B2-8F73A4DE859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049498-3255-487F-93B3-1D415CE459C7}" type="pres">
      <dgm:prSet presAssocID="{55E50BD4-1AAB-47BF-982B-3DE2BA56B311}" presName="spacer" presStyleCnt="0"/>
      <dgm:spPr/>
    </dgm:pt>
    <dgm:pt modelId="{89729D38-AF92-468E-AD5F-002E99D98597}" type="pres">
      <dgm:prSet presAssocID="{F4D32F83-B33B-4218-8851-E2F3941904CF}" presName="comp" presStyleCnt="0"/>
      <dgm:spPr/>
    </dgm:pt>
    <dgm:pt modelId="{1D7AA45C-F9F7-4824-B2B2-B2ED52F280D8}" type="pres">
      <dgm:prSet presAssocID="{F4D32F83-B33B-4218-8851-E2F3941904CF}" presName="box" presStyleLbl="node1" presStyleIdx="1" presStyleCnt="4"/>
      <dgm:spPr/>
      <dgm:t>
        <a:bodyPr/>
        <a:lstStyle/>
        <a:p>
          <a:endParaRPr lang="es-ES"/>
        </a:p>
      </dgm:t>
    </dgm:pt>
    <dgm:pt modelId="{6B24D953-67CC-4BB1-814A-5315260E00BF}" type="pres">
      <dgm:prSet presAssocID="{F4D32F83-B33B-4218-8851-E2F3941904CF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F6F52BA9-37E2-405F-8C21-55FC48BB4E1F}" type="pres">
      <dgm:prSet presAssocID="{F4D32F83-B33B-4218-8851-E2F3941904C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6535DE-8A06-4B85-8F2C-3CFA5553E3C8}" type="pres">
      <dgm:prSet presAssocID="{E658A081-9E35-45C5-A6FF-73E550228F82}" presName="spacer" presStyleCnt="0"/>
      <dgm:spPr/>
    </dgm:pt>
    <dgm:pt modelId="{49AB5028-AFB2-4209-A816-6E3203F951D6}" type="pres">
      <dgm:prSet presAssocID="{68EEE386-7797-4CB0-B67D-E7BF8F7228F1}" presName="comp" presStyleCnt="0"/>
      <dgm:spPr/>
    </dgm:pt>
    <dgm:pt modelId="{29D33538-CDE4-4EC4-9BC0-DA4B4DA103E3}" type="pres">
      <dgm:prSet presAssocID="{68EEE386-7797-4CB0-B67D-E7BF8F7228F1}" presName="box" presStyleLbl="node1" presStyleIdx="2" presStyleCnt="4"/>
      <dgm:spPr/>
      <dgm:t>
        <a:bodyPr/>
        <a:lstStyle/>
        <a:p>
          <a:endParaRPr lang="es-UY"/>
        </a:p>
      </dgm:t>
    </dgm:pt>
    <dgm:pt modelId="{6BAB4504-4473-459E-AC92-16687B9FECBA}" type="pres">
      <dgm:prSet presAssocID="{68EEE386-7797-4CB0-B67D-E7BF8F7228F1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UY"/>
        </a:p>
      </dgm:t>
    </dgm:pt>
    <dgm:pt modelId="{DFE518B3-F73A-48A9-9F30-94F8892EA7AD}" type="pres">
      <dgm:prSet presAssocID="{68EEE386-7797-4CB0-B67D-E7BF8F7228F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50A9363-1991-4C55-85C6-9F066E72EC3D}" type="pres">
      <dgm:prSet presAssocID="{01994BE8-E3AF-4F9F-B5B3-49F98D6678F8}" presName="spacer" presStyleCnt="0"/>
      <dgm:spPr/>
    </dgm:pt>
    <dgm:pt modelId="{175D732B-9267-42C2-B1F1-FF4CB25B1AE1}" type="pres">
      <dgm:prSet presAssocID="{2C7D25A0-BEAD-49A3-BD22-DEA0CCF0E67A}" presName="comp" presStyleCnt="0"/>
      <dgm:spPr/>
    </dgm:pt>
    <dgm:pt modelId="{749861B7-9527-4AE1-8FF6-08E049F439AE}" type="pres">
      <dgm:prSet presAssocID="{2C7D25A0-BEAD-49A3-BD22-DEA0CCF0E67A}" presName="box" presStyleLbl="node1" presStyleIdx="3" presStyleCnt="4"/>
      <dgm:spPr/>
      <dgm:t>
        <a:bodyPr/>
        <a:lstStyle/>
        <a:p>
          <a:endParaRPr lang="es-ES"/>
        </a:p>
      </dgm:t>
    </dgm:pt>
    <dgm:pt modelId="{5B710B61-22C7-4951-AFAB-F4B7869EAE88}" type="pres">
      <dgm:prSet presAssocID="{2C7D25A0-BEAD-49A3-BD22-DEA0CCF0E67A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UY"/>
        </a:p>
      </dgm:t>
    </dgm:pt>
    <dgm:pt modelId="{327CC8FB-FB9D-401F-AC8F-ECC9A6735A45}" type="pres">
      <dgm:prSet presAssocID="{2C7D25A0-BEAD-49A3-BD22-DEA0CCF0E67A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61CA68C-DC88-468A-A045-052F63C446B2}" type="presOf" srcId="{2C7D25A0-BEAD-49A3-BD22-DEA0CCF0E67A}" destId="{749861B7-9527-4AE1-8FF6-08E049F439AE}" srcOrd="0" destOrd="0" presId="urn:microsoft.com/office/officeart/2005/8/layout/vList4#1"/>
    <dgm:cxn modelId="{7854C657-5D69-466F-A5FC-7A41B61ABD27}" srcId="{5B684EE0-9944-41D5-8997-6829F48840BE}" destId="{2C7D25A0-BEAD-49A3-BD22-DEA0CCF0E67A}" srcOrd="3" destOrd="0" parTransId="{3A831A85-6470-41AF-9537-9ABA01D3ED58}" sibTransId="{DB876F87-29E5-4CE2-8BE6-85036E4DC7FF}"/>
    <dgm:cxn modelId="{E436CBE1-A43F-4273-B050-1A998ECDAC7A}" type="presOf" srcId="{2D7A81A7-A3C3-4C4C-B2B2-8F73A4DE8591}" destId="{F006C205-71D8-400D-962A-8F01168F8932}" srcOrd="0" destOrd="0" presId="urn:microsoft.com/office/officeart/2005/8/layout/vList4#1"/>
    <dgm:cxn modelId="{FC9A4864-1894-47A0-B574-76BDB521045D}" type="presOf" srcId="{5B684EE0-9944-41D5-8997-6829F48840BE}" destId="{27BAE5B8-A55E-4486-A6AE-A4B72548E25F}" srcOrd="0" destOrd="0" presId="urn:microsoft.com/office/officeart/2005/8/layout/vList4#1"/>
    <dgm:cxn modelId="{8F194FE8-44F1-4121-AF02-4DC0FC056DC3}" type="presOf" srcId="{68EEE386-7797-4CB0-B67D-E7BF8F7228F1}" destId="{29D33538-CDE4-4EC4-9BC0-DA4B4DA103E3}" srcOrd="0" destOrd="0" presId="urn:microsoft.com/office/officeart/2005/8/layout/vList4#1"/>
    <dgm:cxn modelId="{D4C87E89-D595-4DDA-AACE-66F600272AE9}" type="presOf" srcId="{F4D32F83-B33B-4218-8851-E2F3941904CF}" destId="{F6F52BA9-37E2-405F-8C21-55FC48BB4E1F}" srcOrd="1" destOrd="0" presId="urn:microsoft.com/office/officeart/2005/8/layout/vList4#1"/>
    <dgm:cxn modelId="{D5196440-4E33-4854-977A-3B5A1D5ABFB5}" type="presOf" srcId="{2C7D25A0-BEAD-49A3-BD22-DEA0CCF0E67A}" destId="{327CC8FB-FB9D-401F-AC8F-ECC9A6735A45}" srcOrd="1" destOrd="0" presId="urn:microsoft.com/office/officeart/2005/8/layout/vList4#1"/>
    <dgm:cxn modelId="{4AEBD816-F62A-4114-A41E-2E0F0CAE3CA2}" type="presOf" srcId="{68EEE386-7797-4CB0-B67D-E7BF8F7228F1}" destId="{DFE518B3-F73A-48A9-9F30-94F8892EA7AD}" srcOrd="1" destOrd="0" presId="urn:microsoft.com/office/officeart/2005/8/layout/vList4#1"/>
    <dgm:cxn modelId="{248C2886-8B60-41F6-921F-7EBC395C0943}" srcId="{5B684EE0-9944-41D5-8997-6829F48840BE}" destId="{F4D32F83-B33B-4218-8851-E2F3941904CF}" srcOrd="1" destOrd="0" parTransId="{CD3AAE8B-1027-47E1-AAEF-933C5CCE8922}" sibTransId="{E658A081-9E35-45C5-A6FF-73E550228F82}"/>
    <dgm:cxn modelId="{127F5FC8-2593-4146-BDF4-C4D60209646E}" type="presOf" srcId="{2D7A81A7-A3C3-4C4C-B2B2-8F73A4DE8591}" destId="{74288138-75DE-4C89-B6FB-F9DCC6D6C0E1}" srcOrd="1" destOrd="0" presId="urn:microsoft.com/office/officeart/2005/8/layout/vList4#1"/>
    <dgm:cxn modelId="{66ECB180-AFCA-4B41-B962-6549B11074E7}" srcId="{5B684EE0-9944-41D5-8997-6829F48840BE}" destId="{2D7A81A7-A3C3-4C4C-B2B2-8F73A4DE8591}" srcOrd="0" destOrd="0" parTransId="{8D795BA4-EB19-4328-A757-91C19F838A45}" sibTransId="{55E50BD4-1AAB-47BF-982B-3DE2BA56B311}"/>
    <dgm:cxn modelId="{4A039155-391B-4491-8D7F-47BC882730C6}" type="presOf" srcId="{F4D32F83-B33B-4218-8851-E2F3941904CF}" destId="{1D7AA45C-F9F7-4824-B2B2-B2ED52F280D8}" srcOrd="0" destOrd="0" presId="urn:microsoft.com/office/officeart/2005/8/layout/vList4#1"/>
    <dgm:cxn modelId="{2CBE8D80-97A5-403F-B663-2F5EF2D603C8}" srcId="{5B684EE0-9944-41D5-8997-6829F48840BE}" destId="{68EEE386-7797-4CB0-B67D-E7BF8F7228F1}" srcOrd="2" destOrd="0" parTransId="{E5F175DF-1D63-436E-8D73-E128C5EE33E5}" sibTransId="{01994BE8-E3AF-4F9F-B5B3-49F98D6678F8}"/>
    <dgm:cxn modelId="{73306CD0-0244-4E27-87A1-EE90C9617DF7}" type="presParOf" srcId="{27BAE5B8-A55E-4486-A6AE-A4B72548E25F}" destId="{79394828-390B-4CD9-A74D-859B658A0E59}" srcOrd="0" destOrd="0" presId="urn:microsoft.com/office/officeart/2005/8/layout/vList4#1"/>
    <dgm:cxn modelId="{4FBE3F5A-31E5-40F8-89C6-DF75C8EE210C}" type="presParOf" srcId="{79394828-390B-4CD9-A74D-859B658A0E59}" destId="{F006C205-71D8-400D-962A-8F01168F8932}" srcOrd="0" destOrd="0" presId="urn:microsoft.com/office/officeart/2005/8/layout/vList4#1"/>
    <dgm:cxn modelId="{171ADABF-B8A1-40A3-A5DF-C46C5CA228C1}" type="presParOf" srcId="{79394828-390B-4CD9-A74D-859B658A0E59}" destId="{962F4405-BD0E-4E34-AC53-3EEE95017C63}" srcOrd="1" destOrd="0" presId="urn:microsoft.com/office/officeart/2005/8/layout/vList4#1"/>
    <dgm:cxn modelId="{5BB946D1-E6AD-4876-8720-078C3779F8D0}" type="presParOf" srcId="{79394828-390B-4CD9-A74D-859B658A0E59}" destId="{74288138-75DE-4C89-B6FB-F9DCC6D6C0E1}" srcOrd="2" destOrd="0" presId="urn:microsoft.com/office/officeart/2005/8/layout/vList4#1"/>
    <dgm:cxn modelId="{71BFC962-6F6D-4CBF-AC17-A81002B1AD34}" type="presParOf" srcId="{27BAE5B8-A55E-4486-A6AE-A4B72548E25F}" destId="{57049498-3255-487F-93B3-1D415CE459C7}" srcOrd="1" destOrd="0" presId="urn:microsoft.com/office/officeart/2005/8/layout/vList4#1"/>
    <dgm:cxn modelId="{C12C6147-5FFA-4A17-ACDC-5834E4A14747}" type="presParOf" srcId="{27BAE5B8-A55E-4486-A6AE-A4B72548E25F}" destId="{89729D38-AF92-468E-AD5F-002E99D98597}" srcOrd="2" destOrd="0" presId="urn:microsoft.com/office/officeart/2005/8/layout/vList4#1"/>
    <dgm:cxn modelId="{019D8667-9D4F-47BB-9BC1-D23B12180B18}" type="presParOf" srcId="{89729D38-AF92-468E-AD5F-002E99D98597}" destId="{1D7AA45C-F9F7-4824-B2B2-B2ED52F280D8}" srcOrd="0" destOrd="0" presId="urn:microsoft.com/office/officeart/2005/8/layout/vList4#1"/>
    <dgm:cxn modelId="{5B984C7A-FB2B-4FA5-BC65-098661DB375C}" type="presParOf" srcId="{89729D38-AF92-468E-AD5F-002E99D98597}" destId="{6B24D953-67CC-4BB1-814A-5315260E00BF}" srcOrd="1" destOrd="0" presId="urn:microsoft.com/office/officeart/2005/8/layout/vList4#1"/>
    <dgm:cxn modelId="{AE1F0C3C-C92F-4CB8-A5CE-AB5E2DBDAAEF}" type="presParOf" srcId="{89729D38-AF92-468E-AD5F-002E99D98597}" destId="{F6F52BA9-37E2-405F-8C21-55FC48BB4E1F}" srcOrd="2" destOrd="0" presId="urn:microsoft.com/office/officeart/2005/8/layout/vList4#1"/>
    <dgm:cxn modelId="{EF524966-4752-472A-82BF-92336842E79A}" type="presParOf" srcId="{27BAE5B8-A55E-4486-A6AE-A4B72548E25F}" destId="{ED6535DE-8A06-4B85-8F2C-3CFA5553E3C8}" srcOrd="3" destOrd="0" presId="urn:microsoft.com/office/officeart/2005/8/layout/vList4#1"/>
    <dgm:cxn modelId="{AED04791-7752-4B0F-8FB0-38CBADEC7510}" type="presParOf" srcId="{27BAE5B8-A55E-4486-A6AE-A4B72548E25F}" destId="{49AB5028-AFB2-4209-A816-6E3203F951D6}" srcOrd="4" destOrd="0" presId="urn:microsoft.com/office/officeart/2005/8/layout/vList4#1"/>
    <dgm:cxn modelId="{D1B990C3-298F-4E3A-A5CA-D8240C9D7CEB}" type="presParOf" srcId="{49AB5028-AFB2-4209-A816-6E3203F951D6}" destId="{29D33538-CDE4-4EC4-9BC0-DA4B4DA103E3}" srcOrd="0" destOrd="0" presId="urn:microsoft.com/office/officeart/2005/8/layout/vList4#1"/>
    <dgm:cxn modelId="{4351BABE-44D7-4F12-A546-82F9A9741F9F}" type="presParOf" srcId="{49AB5028-AFB2-4209-A816-6E3203F951D6}" destId="{6BAB4504-4473-459E-AC92-16687B9FECBA}" srcOrd="1" destOrd="0" presId="urn:microsoft.com/office/officeart/2005/8/layout/vList4#1"/>
    <dgm:cxn modelId="{4CB85ADC-FDA6-49A1-8F77-4EE3BE63E5AE}" type="presParOf" srcId="{49AB5028-AFB2-4209-A816-6E3203F951D6}" destId="{DFE518B3-F73A-48A9-9F30-94F8892EA7AD}" srcOrd="2" destOrd="0" presId="urn:microsoft.com/office/officeart/2005/8/layout/vList4#1"/>
    <dgm:cxn modelId="{91AE62AA-174E-4202-9EA1-DD7D3711C877}" type="presParOf" srcId="{27BAE5B8-A55E-4486-A6AE-A4B72548E25F}" destId="{C50A9363-1991-4C55-85C6-9F066E72EC3D}" srcOrd="5" destOrd="0" presId="urn:microsoft.com/office/officeart/2005/8/layout/vList4#1"/>
    <dgm:cxn modelId="{EE95B887-74CD-468F-AD23-1337A2A61E16}" type="presParOf" srcId="{27BAE5B8-A55E-4486-A6AE-A4B72548E25F}" destId="{175D732B-9267-42C2-B1F1-FF4CB25B1AE1}" srcOrd="6" destOrd="0" presId="urn:microsoft.com/office/officeart/2005/8/layout/vList4#1"/>
    <dgm:cxn modelId="{A6E2AC45-D8C7-436E-862D-BFEA9B60AA94}" type="presParOf" srcId="{175D732B-9267-42C2-B1F1-FF4CB25B1AE1}" destId="{749861B7-9527-4AE1-8FF6-08E049F439AE}" srcOrd="0" destOrd="0" presId="urn:microsoft.com/office/officeart/2005/8/layout/vList4#1"/>
    <dgm:cxn modelId="{BCCE99ED-5C33-4589-A53D-082E86149BCC}" type="presParOf" srcId="{175D732B-9267-42C2-B1F1-FF4CB25B1AE1}" destId="{5B710B61-22C7-4951-AFAB-F4B7869EAE88}" srcOrd="1" destOrd="0" presId="urn:microsoft.com/office/officeart/2005/8/layout/vList4#1"/>
    <dgm:cxn modelId="{132C056F-C35D-4F65-B8EF-89BB6D50340E}" type="presParOf" srcId="{175D732B-9267-42C2-B1F1-FF4CB25B1AE1}" destId="{327CC8FB-FB9D-401F-AC8F-ECC9A6735A45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6C205-71D8-400D-962A-8F01168F8932}">
      <dsp:nvSpPr>
        <dsp:cNvPr id="0" name=""/>
        <dsp:cNvSpPr/>
      </dsp:nvSpPr>
      <dsp:spPr>
        <a:xfrm>
          <a:off x="0" y="0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Es un factor integrador  e impulsor del desarrollo económico y social</a:t>
          </a:r>
          <a:endParaRPr lang="es-MX" sz="1500" kern="1200" dirty="0" smtClean="0">
            <a:solidFill>
              <a:schemeClr val="bg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>
              <a:solidFill>
                <a:schemeClr val="bg1"/>
              </a:solidFill>
            </a:rPr>
            <a:t>El 70 % del territorio Sudamericano esta constituido por  Cuencas  con 110.000 km de ríos navegables. </a:t>
          </a:r>
          <a:r>
            <a:rPr lang="es-ES" sz="1500" kern="1200" dirty="0" smtClean="0"/>
            <a:t>que en su mayor parte son mediterráneas y de mayor pobreza</a:t>
          </a:r>
          <a:endParaRPr lang="es-ES" sz="1500" kern="1200" dirty="0">
            <a:solidFill>
              <a:schemeClr val="bg1"/>
            </a:solidFill>
          </a:endParaRPr>
        </a:p>
      </dsp:txBody>
      <dsp:txXfrm>
        <a:off x="1751113" y="0"/>
        <a:ext cx="6478486" cy="1051932"/>
      </dsp:txXfrm>
    </dsp:sp>
    <dsp:sp modelId="{962F4405-BD0E-4E34-AC53-3EEE95017C63}">
      <dsp:nvSpPr>
        <dsp:cNvPr id="0" name=""/>
        <dsp:cNvSpPr/>
      </dsp:nvSpPr>
      <dsp:spPr>
        <a:xfrm>
          <a:off x="105193" y="105193"/>
          <a:ext cx="1645920" cy="8415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AA45C-F9F7-4824-B2B2-B2ED52F280D8}">
      <dsp:nvSpPr>
        <dsp:cNvPr id="0" name=""/>
        <dsp:cNvSpPr/>
      </dsp:nvSpPr>
      <dsp:spPr>
        <a:xfrm>
          <a:off x="0" y="1157126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solidFill>
                <a:schemeClr val="bg1"/>
              </a:solidFill>
              <a:effectLst/>
            </a:rPr>
            <a:t>Sudamérica es la reserva mundial de alimentos. En el 2020 debe atender el 23 % de la demanda mundial, según FAO. Granos, minerales, maderas, contenedores son cargas disponibles  y existe demanda mercados asiáticos, europeos y de USA. </a:t>
          </a:r>
          <a:endParaRPr lang="es-ES" sz="1500" b="0" kern="1200" dirty="0">
            <a:effectLst/>
          </a:endParaRPr>
        </a:p>
      </dsp:txBody>
      <dsp:txXfrm>
        <a:off x="1751113" y="1157126"/>
        <a:ext cx="6478486" cy="1051932"/>
      </dsp:txXfrm>
    </dsp:sp>
    <dsp:sp modelId="{6B24D953-67CC-4BB1-814A-5315260E00BF}">
      <dsp:nvSpPr>
        <dsp:cNvPr id="0" name=""/>
        <dsp:cNvSpPr/>
      </dsp:nvSpPr>
      <dsp:spPr>
        <a:xfrm>
          <a:off x="105193" y="1262319"/>
          <a:ext cx="1645920" cy="8415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33538-CDE4-4EC4-9BC0-DA4B4DA103E3}">
      <dsp:nvSpPr>
        <dsp:cNvPr id="0" name=""/>
        <dsp:cNvSpPr/>
      </dsp:nvSpPr>
      <dsp:spPr>
        <a:xfrm>
          <a:off x="0" y="2314252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UY" sz="15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Todas las cuencas cuentan con tratados internacionales o leyes nacionales que regulan el sector y existe voluntad política para impulsar las </a:t>
          </a:r>
          <a:r>
            <a:rPr lang="es-UY" sz="1500" b="0" kern="1200" dirty="0" err="1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hidrovias</a:t>
          </a:r>
          <a:r>
            <a:rPr lang="es-UY" sz="15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.</a:t>
          </a:r>
          <a:endParaRPr lang="es-ES" sz="1500" b="0" kern="1200" dirty="0">
            <a:effectLst/>
          </a:endParaRPr>
        </a:p>
      </dsp:txBody>
      <dsp:txXfrm>
        <a:off x="1751113" y="2314252"/>
        <a:ext cx="6478486" cy="1051932"/>
      </dsp:txXfrm>
    </dsp:sp>
    <dsp:sp modelId="{6BAB4504-4473-459E-AC92-16687B9FECBA}">
      <dsp:nvSpPr>
        <dsp:cNvPr id="0" name=""/>
        <dsp:cNvSpPr/>
      </dsp:nvSpPr>
      <dsp:spPr>
        <a:xfrm>
          <a:off x="105193" y="2419445"/>
          <a:ext cx="1645920" cy="8415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861B7-9527-4AE1-8FF6-08E049F439AE}">
      <dsp:nvSpPr>
        <dsp:cNvPr id="0" name=""/>
        <dsp:cNvSpPr/>
      </dsp:nvSpPr>
      <dsp:spPr>
        <a:xfrm>
          <a:off x="0" y="3471378"/>
          <a:ext cx="8229600" cy="1051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0" kern="1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rPr>
            <a:t>Los gobiernos locales han fortalecido sus acciones para el desarrollo de sus cuencas hidrográficas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500" kern="1200" dirty="0"/>
        </a:p>
      </dsp:txBody>
      <dsp:txXfrm>
        <a:off x="1751113" y="3471378"/>
        <a:ext cx="6478486" cy="1051932"/>
      </dsp:txXfrm>
    </dsp:sp>
    <dsp:sp modelId="{5B710B61-22C7-4951-AFAB-F4B7869EAE88}">
      <dsp:nvSpPr>
        <dsp:cNvPr id="0" name=""/>
        <dsp:cNvSpPr/>
      </dsp:nvSpPr>
      <dsp:spPr>
        <a:xfrm>
          <a:off x="105193" y="3576571"/>
          <a:ext cx="1645920" cy="84154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91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674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013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741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2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3859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96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915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44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5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363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49120-657A-4CCE-9A90-CE73950705B9}" type="datetimeFigureOut">
              <a:rPr lang="es-ES" smtClean="0"/>
              <a:pPr/>
              <a:t>27/04/2015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585D8-8869-4357-B0CB-C20288FC807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363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/>
          <p:nvPr/>
        </p:nvSpPr>
        <p:spPr>
          <a:xfrm>
            <a:off x="251520" y="404664"/>
            <a:ext cx="1016249" cy="373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1"/>
          <p:cNvSpPr txBox="1"/>
          <p:nvPr/>
        </p:nvSpPr>
        <p:spPr>
          <a:xfrm>
            <a:off x="1331640" y="332656"/>
            <a:ext cx="298303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14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1400" b="1" spc="130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1400" b="1" spc="-130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1400" b="1" spc="-20" dirty="0">
                <a:solidFill>
                  <a:srgbClr val="1B416F"/>
                </a:solidFill>
                <a:latin typeface="Arial Black"/>
                <a:cs typeface="Arial Black"/>
              </a:rPr>
              <a:t>N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36512" y="2424370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400" dirty="0"/>
          </a:p>
          <a:p>
            <a:pPr algn="ctr"/>
            <a:r>
              <a:rPr lang="es-UY" sz="2400" b="1" dirty="0" smtClean="0">
                <a:solidFill>
                  <a:srgbClr val="002060"/>
                </a:solidFill>
              </a:rPr>
              <a:t>BASES PARA UN </a:t>
            </a:r>
            <a:r>
              <a:rPr lang="es-UY" sz="2400" b="1" dirty="0">
                <a:solidFill>
                  <a:srgbClr val="002060"/>
                </a:solidFill>
              </a:rPr>
              <a:t>P</a:t>
            </a:r>
            <a:r>
              <a:rPr lang="es-VE" sz="2400" b="1" dirty="0">
                <a:solidFill>
                  <a:srgbClr val="002060"/>
                </a:solidFill>
              </a:rPr>
              <a:t>ROGRAMA REGIONAL </a:t>
            </a:r>
            <a:r>
              <a:rPr lang="es-VE" sz="2400" b="1" dirty="0" smtClean="0">
                <a:solidFill>
                  <a:srgbClr val="002060"/>
                </a:solidFill>
              </a:rPr>
              <a:t>CAF PARA </a:t>
            </a:r>
            <a:r>
              <a:rPr lang="es-VE" sz="2400" b="1" dirty="0">
                <a:solidFill>
                  <a:srgbClr val="002060"/>
                </a:solidFill>
              </a:rPr>
              <a:t>EL DESARROLLO DE LAS HIDROVÍAS </a:t>
            </a:r>
            <a:r>
              <a:rPr lang="es-VE" sz="2400" b="1" dirty="0" smtClean="0">
                <a:solidFill>
                  <a:srgbClr val="002060"/>
                </a:solidFill>
              </a:rPr>
              <a:t>SUDAMERICANAS</a:t>
            </a:r>
            <a:r>
              <a:rPr lang="es-UY" sz="2400" b="1" dirty="0" smtClean="0">
                <a:solidFill>
                  <a:srgbClr val="002060"/>
                </a:solidFill>
              </a:rPr>
              <a:t> </a:t>
            </a:r>
          </a:p>
          <a:p>
            <a:endParaRPr lang="es-UY" b="1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1331640" y="362644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UY" sz="1200" b="1" dirty="0" smtClean="0">
                <a:solidFill>
                  <a:srgbClr val="002060"/>
                </a:solidFill>
              </a:rPr>
              <a:t>CONSENSUADAS  EN EL TALLER/FORO :</a:t>
            </a:r>
            <a:r>
              <a:rPr lang="es-UY" sz="1200" b="1" dirty="0">
                <a:solidFill>
                  <a:srgbClr val="002060"/>
                </a:solidFill>
              </a:rPr>
              <a:t> </a:t>
            </a:r>
            <a:r>
              <a:rPr lang="es-UY" sz="1200" b="1" dirty="0" smtClean="0">
                <a:solidFill>
                  <a:srgbClr val="002060"/>
                </a:solidFill>
              </a:rPr>
              <a:t>HIDROVIAS </a:t>
            </a:r>
            <a:r>
              <a:rPr lang="es-UY" sz="1200" b="1" dirty="0">
                <a:solidFill>
                  <a:srgbClr val="002060"/>
                </a:solidFill>
              </a:rPr>
              <a:t>PARA EL DESARROLLO Y LA INTEGRACIÓN </a:t>
            </a:r>
            <a:r>
              <a:rPr lang="es-UY" sz="1200" b="1" dirty="0" smtClean="0">
                <a:solidFill>
                  <a:srgbClr val="002060"/>
                </a:solidFill>
              </a:rPr>
              <a:t>SUDAMERICANA</a:t>
            </a:r>
          </a:p>
          <a:p>
            <a:pPr algn="ctr"/>
            <a:r>
              <a:rPr lang="es-UY" sz="1200" b="1" dirty="0" smtClean="0">
                <a:solidFill>
                  <a:srgbClr val="002060"/>
                </a:solidFill>
              </a:rPr>
              <a:t>Asunción</a:t>
            </a:r>
            <a:r>
              <a:rPr lang="es-UY" sz="1200" b="1" dirty="0">
                <a:solidFill>
                  <a:srgbClr val="002060"/>
                </a:solidFill>
              </a:rPr>
              <a:t>, Paraguay -  </a:t>
            </a:r>
            <a:r>
              <a:rPr lang="es-UY" sz="1200" b="1" dirty="0" smtClean="0">
                <a:solidFill>
                  <a:srgbClr val="002060"/>
                </a:solidFill>
              </a:rPr>
              <a:t>25/26 </a:t>
            </a:r>
            <a:r>
              <a:rPr lang="es-UY" sz="1200" b="1" dirty="0">
                <a:solidFill>
                  <a:srgbClr val="002060"/>
                </a:solidFill>
              </a:rPr>
              <a:t>de noviembre 2014</a:t>
            </a:r>
          </a:p>
        </p:txBody>
      </p:sp>
      <p:pic>
        <p:nvPicPr>
          <p:cNvPr id="1026" name="Picture 2" descr="https://encrypted-tbn1.gstatic.com/images?q=tbn:ANd9GcSk83-WzsE9otEySSGz1yJFjqE66McOvtO_cC7qhtLd2VncwCdi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1" y="4653136"/>
            <a:ext cx="26193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aQX8MqhTNeAo-ZsrhwjEcj8LVQTCb3E0MJWqPDBLAPDA4pIx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46" y="4653136"/>
            <a:ext cx="24944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S6CuPXCg6hlpwvCwT9xHqzSCyKK9hqhXFJcTJTGllG-BtoAFd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26860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uencas-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27384"/>
            <a:ext cx="1944216" cy="27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15616" y="1209526"/>
            <a:ext cx="531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IX ENCUENTRO ARGENTINO DE TRANSPORTE FLUVIAL</a:t>
            </a:r>
          </a:p>
          <a:p>
            <a:r>
              <a:rPr lang="es-UY" dirty="0" smtClean="0">
                <a:solidFill>
                  <a:srgbClr val="002060"/>
                </a:solidFill>
              </a:rPr>
              <a:t>27 de abril 2015 – Santa Fe, Rosario</a:t>
            </a:r>
            <a:endParaRPr lang="es-UY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864096" cy="8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14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5185" y="92932"/>
            <a:ext cx="6429400" cy="1319843"/>
          </a:xfrm>
        </p:spPr>
        <p:txBody>
          <a:bodyPr>
            <a:noAutofit/>
          </a:bodyPr>
          <a:lstStyle/>
          <a:p>
            <a:pPr algn="l"/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ES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Programa Regional CAF para el Desarrollo de las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Hidrovías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Sudamericanas</a:t>
            </a:r>
            <a:b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                         </a:t>
            </a:r>
            <a:endParaRPr lang="es-ES" sz="2000" dirty="0"/>
          </a:p>
        </p:txBody>
      </p:sp>
      <p:sp>
        <p:nvSpPr>
          <p:cNvPr id="6" name="object 54"/>
          <p:cNvSpPr/>
          <p:nvPr/>
        </p:nvSpPr>
        <p:spPr>
          <a:xfrm>
            <a:off x="130016" y="32672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335185" y="311888"/>
            <a:ext cx="0" cy="87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23528" y="1231104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2123728" y="1331476"/>
            <a:ext cx="5184576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Arial Black" pitchFamily="34" charset="0"/>
              </a:rPr>
              <a:t>Objetivos Específicos 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323528" y="1886372"/>
            <a:ext cx="8568952" cy="4854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Apoyar el fortalecimiento de las políticas públicas y los procesos de adecuación y modernización institucional y legal del sector. 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Identificar, analizar y promover proyectos  de mejoramiento de la infraestructura, navegabilidad, puertos, logística y la conectividad, bajo una visión sistémica integral.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Apoyar los proyectos y actividades que favorezcan el desarrollo social en las áreas de influencia de las </a:t>
            </a:r>
            <a:r>
              <a:rPr lang="es-ES" sz="3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hidrovias</a:t>
            </a:r>
            <a:r>
              <a:rPr lang="es-ES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Fomentar y apoyar la innovación, el desarrollo tecnológico y la realización de programas de capacitación en la región.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Desarrollar un sistema de información especializada de acceso público que permita generar conocimiento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Promover y difundir el conocimiento, prácticas y experiencias regionales e internacionales sobre el desarrollo de las </a:t>
            </a:r>
            <a:r>
              <a:rPr lang="es-E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hidrovías</a:t>
            </a:r>
            <a:endParaRPr lang="es-E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E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Fomentar la conformación de alianzas regionales entre las entidades y gremios vinculados con el desarrollo de las </a:t>
            </a:r>
            <a:r>
              <a:rPr lang="es-ES" sz="3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hidrovias</a:t>
            </a:r>
            <a:r>
              <a:rPr lang="es-ES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1400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1400" dirty="0" smtClean="0"/>
          </a:p>
          <a:p>
            <a:pPr marL="0" lv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s-ES" sz="1400" dirty="0" smtClean="0"/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</a:pP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4082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48000" y="188640"/>
            <a:ext cx="6038800" cy="1143000"/>
          </a:xfrm>
        </p:spPr>
        <p:txBody>
          <a:bodyPr>
            <a:noAutofit/>
          </a:bodyPr>
          <a:lstStyle/>
          <a:p>
            <a:r>
              <a:rPr lang="es-UY" sz="2000" b="1" dirty="0" smtClean="0">
                <a:solidFill>
                  <a:schemeClr val="tx2"/>
                </a:solidFill>
              </a:rPr>
              <a:t/>
            </a:r>
            <a:br>
              <a:rPr lang="es-UY" sz="2000" b="1" dirty="0" smtClean="0">
                <a:solidFill>
                  <a:schemeClr val="tx2"/>
                </a:solidFill>
              </a:rPr>
            </a:br>
            <a:endParaRPr lang="es-UY" sz="3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5652120" y="28169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dirty="0"/>
          </a:p>
        </p:txBody>
      </p:sp>
      <p:sp>
        <p:nvSpPr>
          <p:cNvPr id="3" name="2 CuadroTexto"/>
          <p:cNvSpPr txBox="1"/>
          <p:nvPr/>
        </p:nvSpPr>
        <p:spPr>
          <a:xfrm>
            <a:off x="1619672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UY" dirty="0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411760" y="274638"/>
            <a:ext cx="518457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PILARES DEL PROGRAMA</a:t>
            </a:r>
            <a:endParaRPr lang="es-ES" sz="2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13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14" name="object 54"/>
          <p:cNvSpPr/>
          <p:nvPr/>
        </p:nvSpPr>
        <p:spPr>
          <a:xfrm>
            <a:off x="130016" y="40466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2357122" y="110700"/>
            <a:ext cx="0" cy="94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23528" y="107689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Cilindro"/>
          <p:cNvSpPr/>
          <p:nvPr/>
        </p:nvSpPr>
        <p:spPr>
          <a:xfrm>
            <a:off x="1115616" y="2996952"/>
            <a:ext cx="953834" cy="3024336"/>
          </a:xfrm>
          <a:prstGeom prst="can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Navega-</a:t>
            </a:r>
            <a:r>
              <a:rPr lang="es-PY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bilidad</a:t>
            </a:r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Puertos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Cilindro"/>
          <p:cNvSpPr/>
          <p:nvPr/>
        </p:nvSpPr>
        <p:spPr>
          <a:xfrm>
            <a:off x="2699792" y="2996952"/>
            <a:ext cx="953834" cy="3024336"/>
          </a:xfrm>
          <a:prstGeom prst="can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</a:t>
            </a:r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s-PY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cionali</a:t>
            </a:r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Cilindro"/>
          <p:cNvSpPr/>
          <p:nvPr/>
        </p:nvSpPr>
        <p:spPr>
          <a:xfrm>
            <a:off x="4283968" y="2996952"/>
            <a:ext cx="953834" cy="3024336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</a:t>
            </a:r>
            <a:r>
              <a:rPr lang="es-PY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s-PY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Bilidad</a:t>
            </a:r>
            <a:endParaRPr lang="es-PY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PY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Ambiental</a:t>
            </a:r>
          </a:p>
          <a:p>
            <a:pPr algn="ctr"/>
            <a:r>
              <a:rPr lang="es-PY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y </a:t>
            </a:r>
          </a:p>
          <a:p>
            <a:pPr algn="ctr"/>
            <a:r>
              <a:rPr lang="es-PY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económi</a:t>
            </a:r>
            <a:r>
              <a:rPr lang="es-PY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s-PY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</a:t>
            </a:r>
            <a:r>
              <a:rPr lang="es-PY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/finan-</a:t>
            </a:r>
          </a:p>
          <a:p>
            <a:pPr algn="ctr"/>
            <a:r>
              <a:rPr lang="es-PY" sz="1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ciera</a:t>
            </a:r>
            <a:endParaRPr lang="es-PY" sz="1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Cilindro"/>
          <p:cNvSpPr/>
          <p:nvPr/>
        </p:nvSpPr>
        <p:spPr>
          <a:xfrm>
            <a:off x="5796136" y="2996952"/>
            <a:ext cx="953834" cy="3024336"/>
          </a:xfrm>
          <a:prstGeom prst="can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</a:t>
            </a:r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porte</a:t>
            </a:r>
          </a:p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Logis-</a:t>
            </a:r>
          </a:p>
          <a:p>
            <a:pPr algn="ctr"/>
            <a:r>
              <a:rPr lang="es-PY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tica</a:t>
            </a:r>
            <a:endParaRPr lang="es-PY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ilindro"/>
          <p:cNvSpPr/>
          <p:nvPr/>
        </p:nvSpPr>
        <p:spPr>
          <a:xfrm>
            <a:off x="7290574" y="2996952"/>
            <a:ext cx="953834" cy="3024336"/>
          </a:xfrm>
          <a:prstGeom prst="can">
            <a:avLst/>
          </a:prstGeom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Y" sz="1400" dirty="0" smtClean="0">
                <a:solidFill>
                  <a:schemeClr val="bg1"/>
                </a:solidFill>
              </a:rPr>
              <a:t>Modelos</a:t>
            </a:r>
          </a:p>
          <a:p>
            <a:pPr algn="ctr"/>
            <a:endParaRPr lang="es-PY" sz="1400" dirty="0" smtClean="0">
              <a:solidFill>
                <a:schemeClr val="bg1"/>
              </a:solidFill>
            </a:endParaRPr>
          </a:p>
          <a:p>
            <a:pPr algn="ctr"/>
            <a:r>
              <a:rPr lang="es-PY" sz="1400" dirty="0" smtClean="0">
                <a:solidFill>
                  <a:schemeClr val="bg1"/>
                </a:solidFill>
              </a:rPr>
              <a:t>De</a:t>
            </a:r>
          </a:p>
          <a:p>
            <a:pPr algn="ctr"/>
            <a:endParaRPr lang="es-PY" sz="1400" dirty="0" smtClean="0">
              <a:solidFill>
                <a:schemeClr val="bg1"/>
              </a:solidFill>
            </a:endParaRPr>
          </a:p>
          <a:p>
            <a:pPr algn="ctr"/>
            <a:r>
              <a:rPr lang="es-PY" sz="1400" dirty="0" smtClean="0">
                <a:solidFill>
                  <a:schemeClr val="bg1"/>
                </a:solidFill>
              </a:rPr>
              <a:t>Gestión</a:t>
            </a:r>
            <a:endParaRPr lang="es-PY" sz="14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infocampo.com.ar/imagen/631x280/ffffff/i9168-barcaza-490x3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696744" cy="15841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8" name="37 Flecha derecha"/>
          <p:cNvSpPr/>
          <p:nvPr/>
        </p:nvSpPr>
        <p:spPr>
          <a:xfrm>
            <a:off x="6804248" y="4293096"/>
            <a:ext cx="504056" cy="34061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39" name="38 Flecha derecha"/>
          <p:cNvSpPr/>
          <p:nvPr/>
        </p:nvSpPr>
        <p:spPr>
          <a:xfrm>
            <a:off x="5292080" y="4312520"/>
            <a:ext cx="504056" cy="34061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1" name="40 Flecha derecha"/>
          <p:cNvSpPr/>
          <p:nvPr/>
        </p:nvSpPr>
        <p:spPr>
          <a:xfrm rot="10800000">
            <a:off x="2131367" y="4304618"/>
            <a:ext cx="504056" cy="34061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  <p:sp>
        <p:nvSpPr>
          <p:cNvPr id="42" name="41 Flecha derecha"/>
          <p:cNvSpPr/>
          <p:nvPr/>
        </p:nvSpPr>
        <p:spPr>
          <a:xfrm rot="10972081">
            <a:off x="3707904" y="4305494"/>
            <a:ext cx="504056" cy="340616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399698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9448" y="168044"/>
            <a:ext cx="5987008" cy="922114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ESTRUCTURA DEL PROGRAMA</a:t>
            </a:r>
            <a:endParaRPr lang="es-ES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object 54"/>
          <p:cNvSpPr/>
          <p:nvPr/>
        </p:nvSpPr>
        <p:spPr>
          <a:xfrm>
            <a:off x="130016" y="32672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351439" y="102577"/>
            <a:ext cx="0" cy="87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23528" y="100192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30016" y="1156102"/>
            <a:ext cx="2353752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PILARES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0016" y="1637645"/>
            <a:ext cx="2353752" cy="221599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Navegabilidad Y Puertos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Institucionalidad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Modelos de gestión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Transporte y logística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Sostenibilidad ambiental, social y económico - financiero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3203848" y="1124928"/>
            <a:ext cx="27363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EFECTOS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03848" y="1637645"/>
            <a:ext cx="2736304" cy="298543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del comercio exterior y mayor inserción internacional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Incremento y diversificación de la producción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extra costos logísticos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 tecnológica y  capacitación especializada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alianzas publico privadas y de nuevos negocios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588224" y="1125270"/>
            <a:ext cx="237626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IMPACTO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88224" y="1637645"/>
            <a:ext cx="2376264" cy="26314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 de la calidad de vida de la población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uevos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empleos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Reducción de la pobreza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uevos polos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Desarrollo de nuevos emprendimientos y nuevas inversiones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Profundización de la integración </a:t>
            </a: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03848" y="5053965"/>
            <a:ext cx="2736304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LINEAS DE ACCION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03848" y="5577780"/>
            <a:ext cx="2736304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 Y PROGRAMAS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INICIATIVAS BILATERALES Y MULTILATERALES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lphaU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DIFUSIÓN </a:t>
            </a: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4139952" y="4653136"/>
            <a:ext cx="720080" cy="43204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6019239" y="1937014"/>
            <a:ext cx="504056" cy="6480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574163" y="1937014"/>
            <a:ext cx="490000" cy="6480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2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259631" y="2251599"/>
            <a:ext cx="3796807" cy="37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Rectángulo"/>
          <p:cNvSpPr/>
          <p:nvPr/>
        </p:nvSpPr>
        <p:spPr>
          <a:xfrm>
            <a:off x="1259631" y="4797152"/>
            <a:ext cx="1276807" cy="12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4 Conector recto de flecha"/>
          <p:cNvCxnSpPr/>
          <p:nvPr/>
        </p:nvCxnSpPr>
        <p:spPr>
          <a:xfrm flipH="1" flipV="1">
            <a:off x="1259631" y="1883607"/>
            <a:ext cx="1" cy="41479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1259632" y="6031599"/>
            <a:ext cx="4176464" cy="149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>
            <a:off x="1259632" y="4771599"/>
            <a:ext cx="1260000" cy="1260000"/>
          </a:xfrm>
          <a:prstGeom prst="bentConnector3">
            <a:avLst>
              <a:gd name="adj1" fmla="val 100794"/>
            </a:avLst>
          </a:prstGeom>
          <a:ln w="12700">
            <a:prstDash val="lg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angular"/>
          <p:cNvCxnSpPr/>
          <p:nvPr/>
        </p:nvCxnSpPr>
        <p:spPr>
          <a:xfrm>
            <a:off x="1259632" y="3511599"/>
            <a:ext cx="2520000" cy="2520000"/>
          </a:xfrm>
          <a:prstGeom prst="bentConnector3">
            <a:avLst>
              <a:gd name="adj1" fmla="val 100794"/>
            </a:avLst>
          </a:prstGeom>
          <a:ln w="12700">
            <a:prstDash val="lg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/>
          <p:nvPr/>
        </p:nvCxnSpPr>
        <p:spPr>
          <a:xfrm>
            <a:off x="1259632" y="2251599"/>
            <a:ext cx="3780000" cy="3780000"/>
          </a:xfrm>
          <a:prstGeom prst="bentConnector3">
            <a:avLst>
              <a:gd name="adj1" fmla="val 100433"/>
            </a:avLst>
          </a:prstGeom>
          <a:ln w="12700">
            <a:prstDash val="lg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flipV="1">
            <a:off x="1269951" y="4771599"/>
            <a:ext cx="1260000" cy="1260000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/>
          <p:nvPr/>
        </p:nvCxnSpPr>
        <p:spPr>
          <a:xfrm flipV="1">
            <a:off x="2536438" y="3511599"/>
            <a:ext cx="1260000" cy="1260000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 flipV="1">
            <a:off x="3796438" y="2251599"/>
            <a:ext cx="1260000" cy="1260000"/>
          </a:xfrm>
          <a:prstGeom prst="straightConnector1">
            <a:avLst/>
          </a:prstGeom>
          <a:ln>
            <a:tailEnd type="triangle" w="lg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27 Elipse"/>
          <p:cNvSpPr/>
          <p:nvPr/>
        </p:nvSpPr>
        <p:spPr>
          <a:xfrm>
            <a:off x="3684549" y="3399710"/>
            <a:ext cx="223777" cy="2237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4944549" y="2139710"/>
            <a:ext cx="223777" cy="22377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2418062" y="4659710"/>
            <a:ext cx="223777" cy="22377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5860391" y="2428815"/>
            <a:ext cx="223777" cy="22377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5860391" y="1825046"/>
            <a:ext cx="223777" cy="223777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5860391" y="3054000"/>
            <a:ext cx="223777" cy="22377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CuadroTexto"/>
          <p:cNvSpPr txBox="1"/>
          <p:nvPr/>
        </p:nvSpPr>
        <p:spPr>
          <a:xfrm>
            <a:off x="139782" y="4936895"/>
            <a:ext cx="10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DESARROLLO</a:t>
            </a:r>
          </a:p>
          <a:p>
            <a:pPr algn="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INCIPIENTE</a:t>
            </a:r>
            <a:endParaRPr lang="es-ES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37 CuadroTexto"/>
          <p:cNvSpPr txBox="1"/>
          <p:nvPr/>
        </p:nvSpPr>
        <p:spPr>
          <a:xfrm>
            <a:off x="139782" y="3699213"/>
            <a:ext cx="10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DESARROLLO</a:t>
            </a:r>
          </a:p>
          <a:p>
            <a:pPr algn="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AVANZANDO</a:t>
            </a:r>
          </a:p>
        </p:txBody>
      </p:sp>
      <p:sp>
        <p:nvSpPr>
          <p:cNvPr id="39" name="38 CuadroTexto"/>
          <p:cNvSpPr txBox="1"/>
          <p:nvPr/>
        </p:nvSpPr>
        <p:spPr>
          <a:xfrm>
            <a:off x="105924" y="2391271"/>
            <a:ext cx="10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MAYOR</a:t>
            </a:r>
          </a:p>
          <a:p>
            <a:pPr algn="ct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DESARROLLO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514776" y="2013829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D3</a:t>
            </a:r>
            <a:endParaRPr lang="es-ES" sz="2400" b="1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14777" y="3280765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D2</a:t>
            </a:r>
            <a:endParaRPr lang="es-ES" sz="2400" b="1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09890" y="4540766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D1</a:t>
            </a:r>
            <a:endParaRPr lang="es-ES" sz="2400" b="1" dirty="0"/>
          </a:p>
        </p:txBody>
      </p:sp>
      <p:sp>
        <p:nvSpPr>
          <p:cNvPr id="40" name="39 Elipse"/>
          <p:cNvSpPr/>
          <p:nvPr/>
        </p:nvSpPr>
        <p:spPr>
          <a:xfrm>
            <a:off x="323528" y="6165304"/>
            <a:ext cx="106063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RÍO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2291018" y="6194144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E1</a:t>
            </a:r>
            <a:endParaRPr lang="es-ES" sz="2400" b="1" dirty="0"/>
          </a:p>
        </p:txBody>
      </p:sp>
      <p:sp>
        <p:nvSpPr>
          <p:cNvPr id="45" name="44 CuadroTexto"/>
          <p:cNvSpPr txBox="1"/>
          <p:nvPr/>
        </p:nvSpPr>
        <p:spPr>
          <a:xfrm>
            <a:off x="3534212" y="6193449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E2</a:t>
            </a:r>
            <a:endParaRPr lang="es-ES" sz="2400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4794212" y="6193448"/>
            <a:ext cx="490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E3</a:t>
            </a:r>
            <a:endParaRPr lang="es-ES" sz="2400" b="1" dirty="0"/>
          </a:p>
        </p:txBody>
      </p:sp>
      <p:sp>
        <p:nvSpPr>
          <p:cNvPr id="43" name="42 CuadroTexto"/>
          <p:cNvSpPr txBox="1"/>
          <p:nvPr/>
        </p:nvSpPr>
        <p:spPr>
          <a:xfrm rot="18896788">
            <a:off x="1221867" y="5167727"/>
            <a:ext cx="1370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1200" dirty="0" smtClean="0"/>
              <a:t>RIO NAVEGABLE</a:t>
            </a:r>
          </a:p>
          <a:p>
            <a:pPr algn="ctr"/>
            <a:r>
              <a:rPr lang="es-UY" sz="1200" dirty="0" smtClean="0"/>
              <a:t>CON DIFICULTADES</a:t>
            </a:r>
            <a:endParaRPr lang="es-ES" sz="1200" dirty="0"/>
          </a:p>
        </p:txBody>
      </p:sp>
      <p:sp>
        <p:nvSpPr>
          <p:cNvPr id="48" name="47 CuadroTexto"/>
          <p:cNvSpPr txBox="1"/>
          <p:nvPr/>
        </p:nvSpPr>
        <p:spPr>
          <a:xfrm rot="18896788">
            <a:off x="2358454" y="3930046"/>
            <a:ext cx="15823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1200" dirty="0" smtClean="0"/>
              <a:t>RIO MEJORADO</a:t>
            </a:r>
          </a:p>
          <a:p>
            <a:pPr algn="ctr"/>
            <a:r>
              <a:rPr lang="es-UY" sz="1200" dirty="0" smtClean="0"/>
              <a:t>(HIDROVIA en CONST.)</a:t>
            </a:r>
            <a:endParaRPr lang="es-ES" sz="1200" dirty="0"/>
          </a:p>
        </p:txBody>
      </p:sp>
      <p:sp>
        <p:nvSpPr>
          <p:cNvPr id="49" name="48 CuadroTexto"/>
          <p:cNvSpPr txBox="1"/>
          <p:nvPr/>
        </p:nvSpPr>
        <p:spPr>
          <a:xfrm rot="18896788">
            <a:off x="3858948" y="2658591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UY" sz="1200" dirty="0" smtClean="0"/>
              <a:t>HIDROVÍA</a:t>
            </a:r>
          </a:p>
          <a:p>
            <a:pPr algn="ctr"/>
            <a:r>
              <a:rPr lang="es-UY" sz="1200" dirty="0" smtClean="0"/>
              <a:t>FUNCIONANDO</a:t>
            </a:r>
            <a:endParaRPr lang="es-ES" sz="1200" dirty="0"/>
          </a:p>
        </p:txBody>
      </p:sp>
      <p:sp>
        <p:nvSpPr>
          <p:cNvPr id="56" name="55 CuadroTexto"/>
          <p:cNvSpPr txBox="1"/>
          <p:nvPr/>
        </p:nvSpPr>
        <p:spPr>
          <a:xfrm>
            <a:off x="6229417" y="1706102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D3-E3</a:t>
            </a:r>
            <a:endParaRPr lang="es-ES" sz="2400" b="1" dirty="0"/>
          </a:p>
        </p:txBody>
      </p:sp>
      <p:sp>
        <p:nvSpPr>
          <p:cNvPr id="57" name="56 CuadroTexto"/>
          <p:cNvSpPr txBox="1"/>
          <p:nvPr/>
        </p:nvSpPr>
        <p:spPr>
          <a:xfrm>
            <a:off x="6229417" y="2309871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D2-E2</a:t>
            </a:r>
            <a:endParaRPr lang="es-ES" sz="24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6228184" y="2935056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2400" b="1" dirty="0" smtClean="0"/>
              <a:t>D1-E1</a:t>
            </a:r>
            <a:endParaRPr lang="es-ES" sz="2400" b="1" dirty="0"/>
          </a:p>
        </p:txBody>
      </p:sp>
      <p:sp>
        <p:nvSpPr>
          <p:cNvPr id="55" name="54 CuadroTexto"/>
          <p:cNvSpPr txBox="1"/>
          <p:nvPr/>
        </p:nvSpPr>
        <p:spPr>
          <a:xfrm>
            <a:off x="7133088" y="1706102"/>
            <a:ext cx="1806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b="1" dirty="0" smtClean="0"/>
              <a:t>Pilares y </a:t>
            </a:r>
            <a:r>
              <a:rPr lang="es-UY" sz="1200" b="1" dirty="0" err="1" smtClean="0"/>
              <a:t>TyL</a:t>
            </a:r>
            <a:r>
              <a:rPr lang="es-UY" sz="1200" b="1" dirty="0" smtClean="0"/>
              <a:t> funcionando</a:t>
            </a:r>
          </a:p>
          <a:p>
            <a:r>
              <a:rPr lang="es-UY" sz="1200" b="1" dirty="0" smtClean="0"/>
              <a:t>Integración Logística</a:t>
            </a:r>
            <a:endParaRPr lang="es-ES" sz="1200" b="1" dirty="0"/>
          </a:p>
        </p:txBody>
      </p:sp>
      <p:sp>
        <p:nvSpPr>
          <p:cNvPr id="60" name="59 CuadroTexto"/>
          <p:cNvSpPr txBox="1"/>
          <p:nvPr/>
        </p:nvSpPr>
        <p:spPr>
          <a:xfrm>
            <a:off x="7169445" y="2300396"/>
            <a:ext cx="1830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b="1" dirty="0" smtClean="0"/>
              <a:t>Proceso desarrollo Pilares</a:t>
            </a:r>
          </a:p>
          <a:p>
            <a:r>
              <a:rPr lang="es-UY" sz="1200" b="1" dirty="0" err="1" smtClean="0"/>
              <a:t>TyL</a:t>
            </a:r>
            <a:r>
              <a:rPr lang="es-UY" sz="1200" b="1" dirty="0" smtClean="0"/>
              <a:t> básicos</a:t>
            </a:r>
            <a:endParaRPr lang="es-ES" sz="1200" b="1" dirty="0"/>
          </a:p>
        </p:txBody>
      </p:sp>
      <p:sp>
        <p:nvSpPr>
          <p:cNvPr id="61" name="60 CuadroTexto"/>
          <p:cNvSpPr txBox="1"/>
          <p:nvPr/>
        </p:nvSpPr>
        <p:spPr>
          <a:xfrm>
            <a:off x="7224390" y="2935056"/>
            <a:ext cx="1338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b="1" dirty="0" smtClean="0"/>
              <a:t>Pilares incipientes</a:t>
            </a:r>
          </a:p>
          <a:p>
            <a:r>
              <a:rPr lang="es-UY" sz="1200" b="1" dirty="0" err="1" smtClean="0"/>
              <a:t>TyL</a:t>
            </a:r>
            <a:r>
              <a:rPr lang="es-UY" sz="1200" b="1" dirty="0" smtClean="0"/>
              <a:t> débiles</a:t>
            </a:r>
            <a:endParaRPr lang="es-ES" sz="1200" b="1" dirty="0"/>
          </a:p>
        </p:txBody>
      </p:sp>
      <p:sp>
        <p:nvSpPr>
          <p:cNvPr id="63" name="62 CuadroTexto"/>
          <p:cNvSpPr txBox="1"/>
          <p:nvPr/>
        </p:nvSpPr>
        <p:spPr>
          <a:xfrm>
            <a:off x="5493457" y="5815751"/>
            <a:ext cx="1251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EVOLUCIÓN POR</a:t>
            </a:r>
          </a:p>
          <a:p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ETAPAS</a:t>
            </a:r>
            <a:endParaRPr lang="es-ES" sz="12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5" name="6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283016"/>
              </p:ext>
            </p:extLst>
          </p:nvPr>
        </p:nvGraphicFramePr>
        <p:xfrm>
          <a:off x="5582966" y="3677220"/>
          <a:ext cx="3310637" cy="1981200"/>
        </p:xfrm>
        <a:graphic>
          <a:graphicData uri="http://schemas.openxmlformats.org/drawingml/2006/table">
            <a:tbl>
              <a:tblPr firstCol="1">
                <a:tableStyleId>{1FECB4D8-DB02-4DC6-A0A2-4F2EBAE1DC90}</a:tableStyleId>
              </a:tblPr>
              <a:tblGrid>
                <a:gridCol w="1398461"/>
                <a:gridCol w="1912176"/>
              </a:tblGrid>
              <a:tr h="0">
                <a:tc>
                  <a:txBody>
                    <a:bodyPr/>
                    <a:lstStyle/>
                    <a:p>
                      <a:r>
                        <a:rPr lang="es-UY" sz="1200" b="1" dirty="0" smtClean="0">
                          <a:solidFill>
                            <a:schemeClr val="tx1"/>
                          </a:solidFill>
                        </a:rPr>
                        <a:t>PILARES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200" b="1" dirty="0" smtClean="0">
                          <a:solidFill>
                            <a:schemeClr val="tx1"/>
                          </a:solidFill>
                        </a:rPr>
                        <a:t>Navegabilidad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200" b="1" dirty="0" smtClean="0">
                          <a:solidFill>
                            <a:schemeClr val="tx1"/>
                          </a:solidFill>
                        </a:rPr>
                        <a:t>Puertos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200" b="1" dirty="0" smtClean="0">
                          <a:solidFill>
                            <a:schemeClr val="tx1"/>
                          </a:solidFill>
                        </a:rPr>
                        <a:t>Institucionalidad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200" b="1" dirty="0" smtClean="0">
                          <a:solidFill>
                            <a:schemeClr val="tx1"/>
                          </a:solidFill>
                        </a:rPr>
                        <a:t>Modelos de gestión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UY" sz="1200" dirty="0" smtClean="0">
                          <a:solidFill>
                            <a:schemeClr val="tx1"/>
                          </a:solidFill>
                        </a:rPr>
                        <a:t>LINEAS DE ACCION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200" b="1" dirty="0" smtClean="0">
                          <a:solidFill>
                            <a:schemeClr val="tx1"/>
                          </a:solidFill>
                        </a:rPr>
                        <a:t>Proyectos</a:t>
                      </a:r>
                      <a:r>
                        <a:rPr lang="es-UY" sz="1200" b="1" baseline="0" dirty="0" smtClean="0">
                          <a:solidFill>
                            <a:schemeClr val="tx1"/>
                          </a:solidFill>
                        </a:rPr>
                        <a:t> y Programas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200" b="1" baseline="0" dirty="0" smtClean="0">
                          <a:solidFill>
                            <a:schemeClr val="tx1"/>
                          </a:solidFill>
                        </a:rPr>
                        <a:t>Iniciativas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UY" sz="1200" b="1" baseline="0" dirty="0" smtClean="0">
                          <a:solidFill>
                            <a:schemeClr val="tx1"/>
                          </a:solidFill>
                        </a:rPr>
                        <a:t>Promoción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UY" sz="1400" dirty="0" smtClean="0">
                          <a:solidFill>
                            <a:schemeClr val="tx1"/>
                          </a:solidFill>
                        </a:rPr>
                        <a:t>E1 AL E3: DESARROLLO PROGRESIVO</a:t>
                      </a:r>
                    </a:p>
                    <a:p>
                      <a:pPr algn="ctr"/>
                      <a:r>
                        <a:rPr lang="es-UY" sz="1400" dirty="0" smtClean="0">
                          <a:solidFill>
                            <a:schemeClr val="tx1"/>
                          </a:solidFill>
                        </a:rPr>
                        <a:t>PROGRAMA</a:t>
                      </a:r>
                      <a:r>
                        <a:rPr lang="es-UY" sz="1400" baseline="0" dirty="0" smtClean="0">
                          <a:solidFill>
                            <a:schemeClr val="tx1"/>
                          </a:solidFill>
                        </a:rPr>
                        <a:t> REGIONAL</a:t>
                      </a:r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6" name="65 CuadroTexto"/>
          <p:cNvSpPr txBox="1"/>
          <p:nvPr/>
        </p:nvSpPr>
        <p:spPr>
          <a:xfrm>
            <a:off x="7020272" y="6381328"/>
            <a:ext cx="1881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sz="1200" dirty="0" err="1" smtClean="0"/>
              <a:t>TyL</a:t>
            </a:r>
            <a:r>
              <a:rPr lang="es-UY" sz="1200" dirty="0" smtClean="0"/>
              <a:t> = Transporte y Logística</a:t>
            </a:r>
            <a:endParaRPr lang="es-ES" sz="1200" dirty="0"/>
          </a:p>
        </p:txBody>
      </p:sp>
      <p:sp>
        <p:nvSpPr>
          <p:cNvPr id="67" name="1 Título"/>
          <p:cNvSpPr txBox="1">
            <a:spLocks/>
          </p:cNvSpPr>
          <p:nvPr/>
        </p:nvSpPr>
        <p:spPr>
          <a:xfrm>
            <a:off x="2641839" y="274638"/>
            <a:ext cx="6034617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EVOLUCIÓN: RÍOS/HIDROVÍAS CON EL APOYO DEL PROGRAMA</a:t>
            </a:r>
            <a:endParaRPr lang="es-ES" sz="24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8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sp>
        <p:nvSpPr>
          <p:cNvPr id="69" name="object 54"/>
          <p:cNvSpPr/>
          <p:nvPr/>
        </p:nvSpPr>
        <p:spPr>
          <a:xfrm>
            <a:off x="130016" y="40466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cxnSp>
        <p:nvCxnSpPr>
          <p:cNvPr id="70" name="69 Conector recto"/>
          <p:cNvCxnSpPr/>
          <p:nvPr/>
        </p:nvCxnSpPr>
        <p:spPr>
          <a:xfrm>
            <a:off x="2357122" y="110700"/>
            <a:ext cx="0" cy="94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70 Conector recto"/>
          <p:cNvCxnSpPr/>
          <p:nvPr/>
        </p:nvCxnSpPr>
        <p:spPr>
          <a:xfrm>
            <a:off x="323528" y="107689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46 CuadroTexto"/>
          <p:cNvSpPr txBox="1"/>
          <p:nvPr/>
        </p:nvSpPr>
        <p:spPr>
          <a:xfrm>
            <a:off x="745452" y="1493869"/>
            <a:ext cx="10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UY" sz="1200" b="1" dirty="0" smtClean="0">
                <a:solidFill>
                  <a:schemeClr val="tx2"/>
                </a:solidFill>
                <a:latin typeface="+mj-lt"/>
              </a:rPr>
              <a:t>DESARROLLO</a:t>
            </a:r>
            <a:endParaRPr lang="es-ES" sz="1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0" name="49 Elipse"/>
          <p:cNvSpPr/>
          <p:nvPr/>
        </p:nvSpPr>
        <p:spPr>
          <a:xfrm>
            <a:off x="3972867" y="1556792"/>
            <a:ext cx="1679253" cy="5040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Y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HIDROVIA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28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9448" y="168044"/>
            <a:ext cx="5987008" cy="922114"/>
          </a:xfrm>
        </p:spPr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PROXIMOS PASOS</a:t>
            </a:r>
            <a:endParaRPr lang="es-ES" sz="32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object 54"/>
          <p:cNvSpPr/>
          <p:nvPr/>
        </p:nvSpPr>
        <p:spPr>
          <a:xfrm>
            <a:off x="130016" y="32672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351439" y="102577"/>
            <a:ext cx="0" cy="87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23528" y="100192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30016" y="1156102"/>
            <a:ext cx="2353752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DEL PROGRAMA</a:t>
            </a: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 Nov./dic.</a:t>
            </a:r>
            <a:endParaRPr lang="es-E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30016" y="1916832"/>
            <a:ext cx="2353752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del «Proyecto de Bases» en el Taller de PY para recibir comentarios y sugerencias.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 de las «Bases del Programa» en el Foro de PY 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del Programa post eventos en PY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203848" y="1198493"/>
            <a:ext cx="2736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DIFUSION EN LA REGION</a:t>
            </a:r>
          </a:p>
          <a:p>
            <a:pPr algn="ct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– Primer semestre 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203848" y="1916832"/>
            <a:ext cx="2736304" cy="255454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Elaboración del Programa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Difusión  del  proyecto de Programa Regional en  puntos estratégicos del continente (Talleres)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Recepción de comentarios y sugerencias en los </a:t>
            </a:r>
            <a:r>
              <a:rPr lang="es-E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alleres regionales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 y conclusiones del trabajo realizado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6372200" y="1198493"/>
            <a:ext cx="2592288" cy="61555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LANZAMIENTO</a:t>
            </a:r>
          </a:p>
          <a:p>
            <a:pPr algn="ctr"/>
            <a:r>
              <a:rPr lang="es-ES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 – Segundo Semestre</a:t>
            </a:r>
            <a:endParaRPr lang="es-E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88224" y="1901150"/>
            <a:ext cx="2376264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s-E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Lanzamiento oficial del «PROGRAMA REGIONAL CAF PARA EL DESARROLLO DE LAS HIDROVIAS SUDAMERICANAS«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203848" y="5014917"/>
            <a:ext cx="273630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ELABORACION VERSION FINAL PROGRAMA  Y PLAN DE ACCION</a:t>
            </a:r>
            <a:endParaRPr lang="es-E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Flecha abajo"/>
          <p:cNvSpPr/>
          <p:nvPr/>
        </p:nvSpPr>
        <p:spPr>
          <a:xfrm>
            <a:off x="4139952" y="4581128"/>
            <a:ext cx="720080" cy="43204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Flecha derecha"/>
          <p:cNvSpPr/>
          <p:nvPr/>
        </p:nvSpPr>
        <p:spPr>
          <a:xfrm>
            <a:off x="6019239" y="1937014"/>
            <a:ext cx="504056" cy="6480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derecha"/>
          <p:cNvSpPr/>
          <p:nvPr/>
        </p:nvSpPr>
        <p:spPr>
          <a:xfrm>
            <a:off x="2574163" y="1937014"/>
            <a:ext cx="490000" cy="64807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CuadroTexto"/>
          <p:cNvSpPr txBox="1"/>
          <p:nvPr/>
        </p:nvSpPr>
        <p:spPr>
          <a:xfrm>
            <a:off x="3131840" y="6002124"/>
            <a:ext cx="2808312" cy="30777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400" b="1" dirty="0" smtClean="0">
                <a:solidFill>
                  <a:schemeClr val="bg1"/>
                </a:solidFill>
              </a:rPr>
              <a:t>Preparación Acto Lanzamiento</a:t>
            </a:r>
          </a:p>
        </p:txBody>
      </p:sp>
    </p:spTree>
    <p:extLst>
      <p:ext uri="{BB962C8B-B14F-4D97-AF65-F5344CB8AC3E}">
        <p14:creationId xmlns:p14="http://schemas.microsoft.com/office/powerpoint/2010/main" val="7453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/>
          <p:nvPr/>
        </p:nvSpPr>
        <p:spPr>
          <a:xfrm>
            <a:off x="251520" y="404664"/>
            <a:ext cx="1016249" cy="373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1"/>
          <p:cNvSpPr txBox="1"/>
          <p:nvPr/>
        </p:nvSpPr>
        <p:spPr>
          <a:xfrm>
            <a:off x="1331640" y="332656"/>
            <a:ext cx="298303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14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1400" b="1" spc="130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1400" b="1" spc="-130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1400" b="1" spc="-20" dirty="0">
                <a:solidFill>
                  <a:srgbClr val="1B416F"/>
                </a:solidFill>
                <a:latin typeface="Arial Black"/>
                <a:cs typeface="Arial Black"/>
              </a:rPr>
              <a:t>N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-36512" y="2424370"/>
            <a:ext cx="8280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UY" sz="2400" dirty="0"/>
          </a:p>
          <a:p>
            <a:pPr algn="ctr"/>
            <a:r>
              <a:rPr lang="es-UY" sz="4000" b="1" dirty="0" smtClean="0">
                <a:solidFill>
                  <a:srgbClr val="002060"/>
                </a:solidFill>
              </a:rPr>
              <a:t>MUCHAS GRACIAS  </a:t>
            </a:r>
          </a:p>
          <a:p>
            <a:endParaRPr lang="es-UY" b="1" dirty="0" smtClean="0"/>
          </a:p>
        </p:txBody>
      </p:sp>
      <p:pic>
        <p:nvPicPr>
          <p:cNvPr id="1026" name="Picture 2" descr="https://encrypted-tbn1.gstatic.com/images?q=tbn:ANd9GcSk83-WzsE9otEySSGz1yJFjqE66McOvtO_cC7qhtLd2VncwCdi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001" y="4653136"/>
            <a:ext cx="26193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aQX8MqhTNeAo-ZsrhwjEcj8LVQTCb3E0MJWqPDBLAPDA4pIx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46" y="4653136"/>
            <a:ext cx="24944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S6CuPXCg6hlpwvCwT9xHqzSCyKK9hqhXFJcTJTGllG-BtoAFd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653136"/>
            <a:ext cx="26860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uencas-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-27384"/>
            <a:ext cx="1944216" cy="2735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15616" y="1209526"/>
            <a:ext cx="5315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UY" b="1" dirty="0" smtClean="0">
                <a:solidFill>
                  <a:srgbClr val="002060"/>
                </a:solidFill>
              </a:rPr>
              <a:t>IX ENCUENTRO ARGENTINO DE TRANSPORTE FLUVIAL</a:t>
            </a:r>
          </a:p>
          <a:p>
            <a:r>
              <a:rPr lang="es-UY" dirty="0" smtClean="0">
                <a:solidFill>
                  <a:srgbClr val="002060"/>
                </a:solidFill>
              </a:rPr>
              <a:t>27 de abril 2015 – Santa </a:t>
            </a:r>
            <a:r>
              <a:rPr lang="es-UY" dirty="0" err="1" smtClean="0">
                <a:solidFill>
                  <a:srgbClr val="002060"/>
                </a:solidFill>
              </a:rPr>
              <a:t>Fé</a:t>
            </a:r>
            <a:r>
              <a:rPr lang="es-UY" dirty="0" smtClean="0">
                <a:solidFill>
                  <a:srgbClr val="002060"/>
                </a:solidFill>
              </a:rPr>
              <a:t>, Rosario</a:t>
            </a:r>
            <a:endParaRPr lang="es-UY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24744"/>
            <a:ext cx="864096" cy="8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1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4"/>
          <p:cNvSpPr/>
          <p:nvPr/>
        </p:nvSpPr>
        <p:spPr>
          <a:xfrm>
            <a:off x="130016" y="40466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2335185" y="326724"/>
            <a:ext cx="0" cy="94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323528" y="126876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encrypted-tbn2.gstatic.com/images?q=tbn:ANd9GcT9ehZDRx_tRcHYgw242aqvEdQGVzj5HQTm2Ppkl5Lls-dxoQ1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5953"/>
            <a:ext cx="4283968" cy="405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3 CuadroTexto"/>
          <p:cNvSpPr txBox="1"/>
          <p:nvPr/>
        </p:nvSpPr>
        <p:spPr>
          <a:xfrm>
            <a:off x="1331640" y="1931348"/>
            <a:ext cx="7704856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es-UY" b="1" dirty="0" smtClean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UY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¿</a:t>
            </a:r>
            <a:r>
              <a:rPr lang="es-UY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POR QUÉ PENSAR EN UN PROGRAMA REGIONAL DE DESARROLLO DE LAS HIDROVÍAS?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s-UY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69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7136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850106"/>
          </a:xfrm>
        </p:spPr>
        <p:txBody>
          <a:bodyPr>
            <a:noAutofit/>
          </a:bodyPr>
          <a:lstStyle/>
          <a:p>
            <a:pPr algn="l"/>
            <a:r>
              <a:rPr lang="es-ES" sz="18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IMPORTANCIA Y POTENCIALIDADES DE LAS CUENCAS HIDROGRAFICAS Y SUS HIDROVIAS</a:t>
            </a:r>
            <a:endParaRPr lang="es-ES" sz="18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object 54"/>
          <p:cNvSpPr/>
          <p:nvPr/>
        </p:nvSpPr>
        <p:spPr>
          <a:xfrm>
            <a:off x="130016" y="326724"/>
            <a:ext cx="757509" cy="3377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335185" y="326724"/>
            <a:ext cx="0" cy="94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23528" y="126876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7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nivel1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EFD"/>
              </a:clrFrom>
              <a:clrTo>
                <a:srgbClr val="F4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13185"/>
            <a:ext cx="3059832" cy="384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143000"/>
          </a:xfrm>
        </p:spPr>
        <p:txBody>
          <a:bodyPr>
            <a:normAutofit/>
          </a:bodyPr>
          <a:lstStyle/>
          <a:p>
            <a:pPr algn="l"/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LAS CUENCAS HIDROGRÁFICAS SUDAMERICANAS Y SUS RIOS</a:t>
            </a:r>
            <a:endParaRPr lang="es-ES" sz="2000" dirty="0"/>
          </a:p>
        </p:txBody>
      </p:sp>
      <p:sp>
        <p:nvSpPr>
          <p:cNvPr id="4" name="object 54"/>
          <p:cNvSpPr/>
          <p:nvPr/>
        </p:nvSpPr>
        <p:spPr>
          <a:xfrm>
            <a:off x="130016" y="326724"/>
            <a:ext cx="757509" cy="337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335185" y="326724"/>
            <a:ext cx="0" cy="94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23528" y="126876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5"/>
          <p:cNvGrpSpPr>
            <a:grpSpLocks/>
          </p:cNvGrpSpPr>
          <p:nvPr/>
        </p:nvGrpSpPr>
        <p:grpSpPr bwMode="auto">
          <a:xfrm>
            <a:off x="2915816" y="4437472"/>
            <a:ext cx="4536504" cy="2231888"/>
            <a:chOff x="3089" y="2132"/>
            <a:chExt cx="2859" cy="1889"/>
          </a:xfrm>
        </p:grpSpPr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089" y="2132"/>
              <a:ext cx="2814" cy="188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UY"/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3302" y="2198"/>
              <a:ext cx="2646" cy="1734"/>
              <a:chOff x="3264" y="2227"/>
              <a:chExt cx="2646" cy="1734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3264" y="2256"/>
                <a:ext cx="336" cy="1632"/>
                <a:chOff x="3130" y="2111"/>
                <a:chExt cx="498" cy="1995"/>
              </a:xfrm>
            </p:grpSpPr>
            <p:sp>
              <p:nvSpPr>
                <p:cNvPr id="23" name="Rectangle 9"/>
                <p:cNvSpPr>
                  <a:spLocks noChangeArrowheads="1"/>
                </p:cNvSpPr>
                <p:nvPr/>
              </p:nvSpPr>
              <p:spPr bwMode="auto">
                <a:xfrm>
                  <a:off x="3130" y="2111"/>
                  <a:ext cx="498" cy="162"/>
                </a:xfrm>
                <a:prstGeom prst="rect">
                  <a:avLst/>
                </a:prstGeom>
                <a:solidFill>
                  <a:srgbClr val="B5FF00"/>
                </a:solidFill>
                <a:ln>
                  <a:noFill/>
                </a:ln>
                <a:effectLst>
                  <a:prstShdw prst="shdw17" dist="17961" dir="2700000">
                    <a:srgbClr val="6D9900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24" name="Rectangle 10"/>
                <p:cNvSpPr>
                  <a:spLocks noChangeArrowheads="1"/>
                </p:cNvSpPr>
                <p:nvPr/>
              </p:nvSpPr>
              <p:spPr bwMode="auto">
                <a:xfrm>
                  <a:off x="3130" y="2312"/>
                  <a:ext cx="498" cy="163"/>
                </a:xfrm>
                <a:prstGeom prst="rect">
                  <a:avLst/>
                </a:prstGeom>
                <a:solidFill>
                  <a:srgbClr val="7BFECD"/>
                </a:solidFill>
                <a:ln>
                  <a:noFill/>
                </a:ln>
                <a:effectLst>
                  <a:prstShdw prst="shdw17" dist="17961" dir="2700000">
                    <a:srgbClr val="4A987B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25" name="Rectangle 11"/>
                <p:cNvSpPr>
                  <a:spLocks noChangeArrowheads="1"/>
                </p:cNvSpPr>
                <p:nvPr/>
              </p:nvSpPr>
              <p:spPr bwMode="auto">
                <a:xfrm>
                  <a:off x="3130" y="2516"/>
                  <a:ext cx="498" cy="163"/>
                </a:xfrm>
                <a:prstGeom prst="rect">
                  <a:avLst/>
                </a:prstGeom>
                <a:solidFill>
                  <a:srgbClr val="B3B07B"/>
                </a:solidFill>
                <a:ln>
                  <a:noFill/>
                </a:ln>
                <a:effectLst>
                  <a:prstShdw prst="shdw17" dist="17961" dir="2700000">
                    <a:srgbClr val="6B6A4A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26" name="Rectangle 12"/>
                <p:cNvSpPr>
                  <a:spLocks noChangeArrowheads="1"/>
                </p:cNvSpPr>
                <p:nvPr/>
              </p:nvSpPr>
              <p:spPr bwMode="auto">
                <a:xfrm>
                  <a:off x="3130" y="2721"/>
                  <a:ext cx="498" cy="162"/>
                </a:xfrm>
                <a:prstGeom prst="rect">
                  <a:avLst/>
                </a:prstGeom>
                <a:solidFill>
                  <a:srgbClr val="3C6900"/>
                </a:solidFill>
                <a:ln>
                  <a:noFill/>
                </a:ln>
                <a:effectLst>
                  <a:prstShdw prst="shdw17" dist="17961" dir="2700000">
                    <a:srgbClr val="243F00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27" name="Rectangle 13"/>
                <p:cNvSpPr>
                  <a:spLocks noChangeArrowheads="1"/>
                </p:cNvSpPr>
                <p:nvPr/>
              </p:nvSpPr>
              <p:spPr bwMode="auto">
                <a:xfrm>
                  <a:off x="3130" y="2925"/>
                  <a:ext cx="498" cy="163"/>
                </a:xfrm>
                <a:prstGeom prst="rect">
                  <a:avLst/>
                </a:prstGeom>
                <a:solidFill>
                  <a:srgbClr val="00DBFE"/>
                </a:solidFill>
                <a:ln>
                  <a:noFill/>
                </a:ln>
                <a:effectLst>
                  <a:prstShdw prst="shdw17" dist="17961" dir="2700000">
                    <a:srgbClr val="008398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28" name="Rectangle 14"/>
                <p:cNvSpPr>
                  <a:spLocks noChangeArrowheads="1"/>
                </p:cNvSpPr>
                <p:nvPr/>
              </p:nvSpPr>
              <p:spPr bwMode="auto">
                <a:xfrm>
                  <a:off x="3130" y="3126"/>
                  <a:ext cx="498" cy="163"/>
                </a:xfrm>
                <a:prstGeom prst="rect">
                  <a:avLst/>
                </a:prstGeom>
                <a:solidFill>
                  <a:srgbClr val="847FBA"/>
                </a:solidFill>
                <a:ln>
                  <a:noFill/>
                </a:ln>
                <a:effectLst>
                  <a:prstShdw prst="shdw17" dist="17961" dir="2700000">
                    <a:srgbClr val="4F4C70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29" name="Rectangle 15"/>
                <p:cNvSpPr>
                  <a:spLocks noChangeArrowheads="1"/>
                </p:cNvSpPr>
                <p:nvPr/>
              </p:nvSpPr>
              <p:spPr bwMode="auto">
                <a:xfrm>
                  <a:off x="3130" y="3330"/>
                  <a:ext cx="498" cy="163"/>
                </a:xfrm>
                <a:prstGeom prst="rect">
                  <a:avLst/>
                </a:prstGeom>
                <a:solidFill>
                  <a:srgbClr val="FEA869"/>
                </a:solidFill>
                <a:ln>
                  <a:noFill/>
                </a:ln>
                <a:effectLst>
                  <a:prstShdw prst="shdw17" dist="17961" dir="2700000">
                    <a:srgbClr val="98653F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30" name="Rectangle 16"/>
                <p:cNvSpPr>
                  <a:spLocks noChangeArrowheads="1"/>
                </p:cNvSpPr>
                <p:nvPr/>
              </p:nvSpPr>
              <p:spPr bwMode="auto">
                <a:xfrm>
                  <a:off x="3130" y="3535"/>
                  <a:ext cx="498" cy="163"/>
                </a:xfrm>
                <a:prstGeom prst="rect">
                  <a:avLst/>
                </a:prstGeom>
                <a:solidFill>
                  <a:srgbClr val="17BCC4"/>
                </a:solidFill>
                <a:ln>
                  <a:noFill/>
                </a:ln>
                <a:effectLst>
                  <a:prstShdw prst="shdw17" dist="17961" dir="2700000">
                    <a:srgbClr val="0E7176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31" name="Rectangle 17"/>
                <p:cNvSpPr>
                  <a:spLocks noChangeArrowheads="1"/>
                </p:cNvSpPr>
                <p:nvPr/>
              </p:nvSpPr>
              <p:spPr bwMode="auto">
                <a:xfrm>
                  <a:off x="3130" y="3739"/>
                  <a:ext cx="498" cy="163"/>
                </a:xfrm>
                <a:prstGeom prst="rect">
                  <a:avLst/>
                </a:prstGeom>
                <a:solidFill>
                  <a:srgbClr val="DC686D"/>
                </a:solidFill>
                <a:ln>
                  <a:noFill/>
                </a:ln>
                <a:effectLst>
                  <a:prstShdw prst="shdw17" dist="17961" dir="2700000">
                    <a:srgbClr val="843E41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  <p:sp>
              <p:nvSpPr>
                <p:cNvPr id="32" name="Rectangle 18"/>
                <p:cNvSpPr>
                  <a:spLocks noChangeArrowheads="1"/>
                </p:cNvSpPr>
                <p:nvPr/>
              </p:nvSpPr>
              <p:spPr bwMode="auto">
                <a:xfrm>
                  <a:off x="3130" y="3940"/>
                  <a:ext cx="498" cy="166"/>
                </a:xfrm>
                <a:prstGeom prst="rect">
                  <a:avLst/>
                </a:prstGeom>
                <a:solidFill>
                  <a:srgbClr val="DCCE00"/>
                </a:solidFill>
                <a:ln>
                  <a:noFill/>
                </a:ln>
                <a:effectLst>
                  <a:prstShdw prst="shdw17" dist="17961" dir="2700000">
                    <a:srgbClr val="847C00"/>
                  </a:prstShdw>
                </a:effectLst>
                <a:extLst>
                  <a:ext uri="{91240B29-F687-4F45-9708-019B960494DF}">
                    <a14:hiddenLine xmlns:a14="http://schemas.microsoft.com/office/drawing/2010/main" w="31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UY"/>
                </a:p>
              </p:txBody>
            </p:sp>
          </p:grpSp>
          <p:sp>
            <p:nvSpPr>
              <p:cNvPr id="13" name="Text Box 19"/>
              <p:cNvSpPr txBox="1">
                <a:spLocks noChangeArrowheads="1"/>
              </p:cNvSpPr>
              <p:nvPr/>
            </p:nvSpPr>
            <p:spPr bwMode="auto">
              <a:xfrm>
                <a:off x="3648" y="2227"/>
                <a:ext cx="1324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Cuenca </a:t>
                </a:r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del R</a:t>
                </a:r>
                <a:r>
                  <a:rPr lang="es-ES_tradnl" sz="1200" b="1" dirty="0">
                    <a:latin typeface="Arial" pitchFamily="34" charset="0"/>
                    <a:cs typeface="Arial" pitchFamily="34" charset="0"/>
                  </a:rPr>
                  <a:t>í</a:t>
                </a:r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o Amazonas</a:t>
                </a:r>
              </a:p>
            </p:txBody>
          </p:sp>
          <p:sp>
            <p:nvSpPr>
              <p:cNvPr id="14" name="Text Box 20"/>
              <p:cNvSpPr txBox="1">
                <a:spLocks noChangeArrowheads="1"/>
              </p:cNvSpPr>
              <p:nvPr/>
            </p:nvSpPr>
            <p:spPr bwMode="auto">
              <a:xfrm>
                <a:off x="3648" y="2400"/>
                <a:ext cx="1217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Cuenca </a:t>
                </a:r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del </a:t>
                </a:r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s-ES_tradnl" sz="1200" b="1" dirty="0">
                    <a:latin typeface="Arial" pitchFamily="34" charset="0"/>
                    <a:cs typeface="Arial" pitchFamily="34" charset="0"/>
                  </a:rPr>
                  <a:t>í</a:t>
                </a:r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o Orinoco</a:t>
                </a:r>
              </a:p>
            </p:txBody>
          </p:sp>
          <p:sp>
            <p:nvSpPr>
              <p:cNvPr id="15" name="Text Box 21"/>
              <p:cNvSpPr txBox="1">
                <a:spLocks noChangeArrowheads="1"/>
              </p:cNvSpPr>
              <p:nvPr/>
            </p:nvSpPr>
            <p:spPr bwMode="auto">
              <a:xfrm>
                <a:off x="3648" y="2563"/>
                <a:ext cx="1161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Cuenca </a:t>
                </a:r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del </a:t>
                </a:r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s-ES_tradnl" sz="1200" b="1" dirty="0">
                    <a:latin typeface="Arial" pitchFamily="34" charset="0"/>
                    <a:cs typeface="Arial" pitchFamily="34" charset="0"/>
                  </a:rPr>
                  <a:t>í</a:t>
                </a:r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o Paran</a:t>
                </a:r>
                <a:r>
                  <a:rPr lang="es-ES_tradnl" sz="1200" b="1" dirty="0">
                    <a:latin typeface="Times New Roman" pitchFamily="18" charset="0"/>
                  </a:rPr>
                  <a:t>á</a:t>
                </a:r>
                <a:endParaRPr lang="es-ES" sz="1200" b="1" dirty="0">
                  <a:latin typeface="Times New Roman" pitchFamily="18" charset="0"/>
                </a:endParaRPr>
              </a:p>
            </p:txBody>
          </p:sp>
          <p:sp>
            <p:nvSpPr>
              <p:cNvPr id="16" name="Text Box 22"/>
              <p:cNvSpPr txBox="1">
                <a:spLocks noChangeArrowheads="1"/>
              </p:cNvSpPr>
              <p:nvPr/>
            </p:nvSpPr>
            <p:spPr bwMode="auto">
              <a:xfrm>
                <a:off x="3648" y="2736"/>
                <a:ext cx="129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Cuenca </a:t>
                </a:r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del </a:t>
                </a:r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Río Tocantins</a:t>
                </a:r>
              </a:p>
            </p:txBody>
          </p:sp>
          <p:sp>
            <p:nvSpPr>
              <p:cNvPr id="17" name="Text Box 23"/>
              <p:cNvSpPr txBox="1">
                <a:spLocks noChangeArrowheads="1"/>
              </p:cNvSpPr>
              <p:nvPr/>
            </p:nvSpPr>
            <p:spPr bwMode="auto">
              <a:xfrm>
                <a:off x="3648" y="2899"/>
                <a:ext cx="1689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Región </a:t>
                </a:r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Hidrográfica Lago Titicaca</a:t>
                </a:r>
                <a:endParaRPr lang="es-E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 Box 24"/>
              <p:cNvSpPr txBox="1">
                <a:spLocks noChangeArrowheads="1"/>
              </p:cNvSpPr>
              <p:nvPr/>
            </p:nvSpPr>
            <p:spPr bwMode="auto">
              <a:xfrm>
                <a:off x="3648" y="3072"/>
                <a:ext cx="2262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Región Hidrográfica </a:t>
                </a:r>
                <a:r>
                  <a:rPr lang="es-ES_tradnl" sz="1200" b="1" dirty="0" smtClean="0">
                    <a:latin typeface="Arial" pitchFamily="34" charset="0"/>
                    <a:cs typeface="Arial" pitchFamily="34" charset="0"/>
                  </a:rPr>
                  <a:t>Magdalena/Andino/Caribe</a:t>
                </a:r>
                <a:endParaRPr lang="es-E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 Box 25"/>
              <p:cNvSpPr txBox="1">
                <a:spLocks noChangeArrowheads="1"/>
              </p:cNvSpPr>
              <p:nvPr/>
            </p:nvSpPr>
            <p:spPr bwMode="auto">
              <a:xfrm>
                <a:off x="3648" y="3235"/>
                <a:ext cx="189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Región Hidrográfica </a:t>
                </a:r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 Atlántico Noreste</a:t>
                </a:r>
                <a:endParaRPr lang="es-E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 Box 26"/>
              <p:cNvSpPr txBox="1">
                <a:spLocks noChangeArrowheads="1"/>
              </p:cNvSpPr>
              <p:nvPr/>
            </p:nvSpPr>
            <p:spPr bwMode="auto">
              <a:xfrm>
                <a:off x="3648" y="3408"/>
                <a:ext cx="1896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Región Hidrográfica </a:t>
                </a:r>
                <a:r>
                  <a:rPr lang="es-ES" sz="1200" b="1" dirty="0" smtClean="0">
                    <a:latin typeface="Arial" pitchFamily="34" charset="0"/>
                    <a:cs typeface="Arial" pitchFamily="34" charset="0"/>
                  </a:rPr>
                  <a:t> Atlántico Noreste</a:t>
                </a:r>
                <a:endParaRPr lang="es-E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Text Box 27"/>
              <p:cNvSpPr txBox="1">
                <a:spLocks noChangeArrowheads="1"/>
              </p:cNvSpPr>
              <p:nvPr/>
            </p:nvSpPr>
            <p:spPr bwMode="auto">
              <a:xfrm>
                <a:off x="3648" y="3571"/>
                <a:ext cx="2144" cy="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Región Hidrográfica </a:t>
                </a:r>
                <a:r>
                  <a:rPr lang="es-ES_tradnl" sz="1200" b="1" dirty="0" smtClean="0">
                    <a:latin typeface="Arial" pitchFamily="34" charset="0"/>
                    <a:cs typeface="Arial" pitchFamily="34" charset="0"/>
                  </a:rPr>
                  <a:t>Laguna </a:t>
                </a:r>
                <a:r>
                  <a:rPr lang="es-ES_tradnl" sz="1200" b="1" dirty="0" err="1">
                    <a:latin typeface="Arial" pitchFamily="34" charset="0"/>
                    <a:cs typeface="Arial" pitchFamily="34" charset="0"/>
                  </a:rPr>
                  <a:t>Merin</a:t>
                </a:r>
                <a:r>
                  <a:rPr lang="es-ES_tradnl" sz="1200" b="1" dirty="0">
                    <a:latin typeface="Arial" pitchFamily="34" charset="0"/>
                    <a:cs typeface="Arial" pitchFamily="34" charset="0"/>
                  </a:rPr>
                  <a:t>/</a:t>
                </a:r>
                <a:r>
                  <a:rPr lang="es-ES_tradnl" sz="1200" b="1" dirty="0" err="1">
                    <a:latin typeface="Arial" pitchFamily="34" charset="0"/>
                    <a:cs typeface="Arial" pitchFamily="34" charset="0"/>
                  </a:rPr>
                  <a:t>Atlantico</a:t>
                </a:r>
                <a:endParaRPr lang="es-ES" sz="1200" b="1" dirty="0">
                  <a:latin typeface="Arial" pitchFamily="34" charset="0"/>
                  <a:cs typeface="Arial" pitchFamily="34" charset="0"/>
                </a:endParaRPr>
              </a:p>
              <a:p>
                <a:pPr eaLnBrk="1" hangingPunct="1"/>
                <a:r>
                  <a:rPr lang="es-ES_tradnl" sz="1200" b="1" dirty="0" smtClean="0">
                    <a:latin typeface="Times New Roman" pitchFamily="18" charset="0"/>
                  </a:rPr>
                  <a:t> </a:t>
                </a:r>
                <a:endParaRPr lang="es-ES" sz="1200" b="1" dirty="0">
                  <a:latin typeface="Times New Roman" pitchFamily="18" charset="0"/>
                </a:endParaRPr>
              </a:p>
            </p:txBody>
          </p:sp>
          <p:sp>
            <p:nvSpPr>
              <p:cNvPr id="22" name="Text Box 28"/>
              <p:cNvSpPr txBox="1">
                <a:spLocks noChangeArrowheads="1"/>
              </p:cNvSpPr>
              <p:nvPr/>
            </p:nvSpPr>
            <p:spPr bwMode="auto">
              <a:xfrm>
                <a:off x="3648" y="3744"/>
                <a:ext cx="1508" cy="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s-ES" sz="1200" b="1" dirty="0">
                    <a:latin typeface="Arial" pitchFamily="34" charset="0"/>
                    <a:cs typeface="Arial" pitchFamily="34" charset="0"/>
                  </a:rPr>
                  <a:t>Región Hidrográfica </a:t>
                </a:r>
                <a:r>
                  <a:rPr lang="es-ES_tradnl" sz="1200" b="1" dirty="0" smtClean="0">
                    <a:latin typeface="Arial" pitchFamily="34" charset="0"/>
                    <a:cs typeface="Arial" pitchFamily="34" charset="0"/>
                  </a:rPr>
                  <a:t>Cono Sur</a:t>
                </a:r>
                <a:endParaRPr lang="es-ES" sz="12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3" name="32 CuadroTexto"/>
          <p:cNvSpPr txBox="1"/>
          <p:nvPr/>
        </p:nvSpPr>
        <p:spPr>
          <a:xfrm>
            <a:off x="467544" y="1692097"/>
            <a:ext cx="5055619" cy="5847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Sudamérica  está totalmente cubierta por 10  cuencas y regiones hidrográficas</a:t>
            </a:r>
            <a:endParaRPr lang="es-ES" sz="1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467544" y="2514382"/>
            <a:ext cx="4752528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2">
                    <a:lumMod val="50000"/>
                  </a:schemeClr>
                </a:solidFill>
              </a:rPr>
              <a:t>América del Sur: 402,3 millones de habitantes</a:t>
            </a:r>
            <a:endParaRPr lang="es-ES" sz="1600" dirty="0"/>
          </a:p>
        </p:txBody>
      </p:sp>
      <p:pic>
        <p:nvPicPr>
          <p:cNvPr id="35" name="Picture 6" descr="MAPA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40768"/>
            <a:ext cx="2576404" cy="309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7164288" y="3717033"/>
            <a:ext cx="136815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UY" sz="1200" b="1" dirty="0" smtClean="0">
                <a:solidFill>
                  <a:srgbClr val="002060"/>
                </a:solidFill>
              </a:rPr>
              <a:t>RED FLUVIAL MAS IMPORTANTE DEL PLANETA</a:t>
            </a:r>
            <a:endParaRPr lang="es-UY" sz="1200" b="1" dirty="0">
              <a:solidFill>
                <a:srgbClr val="002060"/>
              </a:solidFill>
            </a:endParaRPr>
          </a:p>
        </p:txBody>
      </p:sp>
      <p:sp>
        <p:nvSpPr>
          <p:cNvPr id="36" name="35 Flecha derecha"/>
          <p:cNvSpPr/>
          <p:nvPr/>
        </p:nvSpPr>
        <p:spPr>
          <a:xfrm rot="15235561">
            <a:off x="7309856" y="3110883"/>
            <a:ext cx="769677" cy="282696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717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314624" y="4464143"/>
            <a:ext cx="20658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z="1600" dirty="0">
                <a:solidFill>
                  <a:srgbClr val="FFCC66"/>
                </a:solidFill>
                <a:latin typeface="Times New Roman"/>
                <a:cs typeface="Times New Roman"/>
              </a:rPr>
              <a:t>d</a:t>
            </a:r>
            <a:r>
              <a:rPr sz="1600" spc="-9" dirty="0">
                <a:solidFill>
                  <a:srgbClr val="FFCC66"/>
                </a:solidFill>
                <a:latin typeface="Times New Roman"/>
                <a:cs typeface="Times New Roman"/>
              </a:rPr>
              <a:t>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2158" y="1988840"/>
            <a:ext cx="2804346" cy="39703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1135"/>
            <a:endParaRPr lang="es-UY" b="1" spc="4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135"/>
            <a:endParaRPr lang="es-UY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</a:t>
            </a:r>
            <a:r>
              <a:rPr lang="es-UY" sz="1600" b="1" spc="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</a:t>
            </a:r>
            <a:r>
              <a:rPr lang="es-UY" sz="1600" b="1" spc="-1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tam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aci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ón</a:t>
            </a:r>
            <a:endParaRPr lang="es-UY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</a:t>
            </a: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2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á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guro</a:t>
            </a:r>
            <a:endParaRPr lang="es-UY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índi</a:t>
            </a:r>
            <a:r>
              <a:rPr lang="es-UY" sz="1600" b="1" spc="-1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spc="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1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cci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spc="-1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1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aj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s-UY" sz="1600" b="1" spc="-2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s-UY" sz="1600" b="1" spc="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spc="-1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rgí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y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s-UY" sz="1600" b="1" spc="-22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bu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tib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UY" sz="1600" b="1" spc="-1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UY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</a:t>
            </a:r>
            <a:r>
              <a:rPr lang="es-UY" sz="1600" b="1" spc="13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polu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ci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ón</a:t>
            </a:r>
            <a:r>
              <a:rPr lang="es-UY" sz="1600" b="1" spc="1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</a:t>
            </a:r>
            <a:r>
              <a:rPr lang="es-UY" sz="1600" b="1" spc="14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ruido generado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Menor congestión del transporte</a:t>
            </a:r>
            <a:endParaRPr lang="es-UY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11135"/>
            <a:endParaRPr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47244" y="1952521"/>
            <a:ext cx="2505496" cy="45089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1135"/>
            <a:endParaRPr lang="es-UY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1135"/>
            <a:endParaRPr lang="es-UY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Generación de ec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ono</a:t>
            </a:r>
            <a:r>
              <a:rPr lang="es-UY" sz="1600" b="1" spc="-22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ía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 d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spc="-1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s-UY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1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cci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ón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tos logísticos y f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let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Incremento de la 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competitividad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s-UY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 inserción internacional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</a:t>
            </a: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vos polos de desarrollo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Aumento del PIB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</a:pPr>
            <a:endParaRPr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39552" y="1944633"/>
            <a:ext cx="2304256" cy="432426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11135"/>
            <a:r>
              <a:rPr lang="es-U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s-UY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Fortalecimiento de la integración transfronteriza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Integración social y cultural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Identificación con el territorio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Mejor desarrollo educativo y en sistemas de salud.</a:t>
            </a:r>
            <a:endParaRPr lang="es-UY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96885" indent="-28575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Mej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or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UY" sz="1600" b="1" spc="-22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ie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nto</a:t>
            </a: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</a:t>
            </a:r>
            <a:r>
              <a:rPr lang="es-UY" sz="1600" b="1" spc="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UY" sz="1600" b="1" spc="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18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ali</a:t>
            </a:r>
            <a:r>
              <a:rPr lang="es-UY" sz="1600" b="1" spc="-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UY" sz="1600" b="1" spc="-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r>
              <a:rPr lang="es-UY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UY" sz="1600" b="1" spc="4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UY" sz="1600" b="1" spc="-1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</a:t>
            </a:r>
            <a:r>
              <a:rPr lang="es-UY" sz="1600" b="1" spc="-9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</a:t>
            </a:r>
            <a:r>
              <a:rPr lang="es-UY" sz="1600" b="1" spc="-9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</a:t>
            </a:r>
          </a:p>
          <a:p>
            <a:pPr marL="296885" indent="-285750">
              <a:spcBef>
                <a:spcPts val="600"/>
              </a:spcBef>
              <a:spcAft>
                <a:spcPts val="600"/>
              </a:spcAft>
            </a:pPr>
            <a:endParaRPr lang="es-UY" sz="1600" b="1" spc="-9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312715" y="5588119"/>
            <a:ext cx="0" cy="276999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0"/>
                </a:moveTo>
                <a:lnTo>
                  <a:pt x="0" y="64008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757488" y="269876"/>
            <a:ext cx="60590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BENEFICIOS ESPECIFICOS DERIVADOS DEL DESARROLLO DE LAS HIDROVÍAS</a:t>
            </a:r>
            <a:endParaRPr lang="es-ES" sz="20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object 54"/>
          <p:cNvSpPr/>
          <p:nvPr/>
        </p:nvSpPr>
        <p:spPr>
          <a:xfrm>
            <a:off x="130016" y="40466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1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2335185" y="326724"/>
            <a:ext cx="0" cy="94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23528" y="126876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CuadroTexto"/>
          <p:cNvSpPr txBox="1"/>
          <p:nvPr/>
        </p:nvSpPr>
        <p:spPr>
          <a:xfrm>
            <a:off x="515257" y="1422410"/>
            <a:ext cx="230425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135" algn="ctr"/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s-ES" b="1"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ES"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b="1"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226160" y="1425168"/>
            <a:ext cx="252028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135" algn="ctr"/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s-ES"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ONO</a:t>
            </a:r>
            <a:r>
              <a:rPr lang="es-ES" b="1"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s-ES"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s-ES" b="1"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012158" y="1426701"/>
            <a:ext cx="2804346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1135" algn="ctr"/>
            <a:r>
              <a:rPr lang="es-ES" b="1"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b="1"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s-ES"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IE</a:t>
            </a:r>
            <a:r>
              <a:rPr lang="es-ES" b="1"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ES" b="1"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s-ES"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s-E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</a:t>
            </a:r>
          </a:p>
        </p:txBody>
      </p:sp>
    </p:spTree>
    <p:extLst>
      <p:ext uri="{BB962C8B-B14F-4D97-AF65-F5344CB8AC3E}">
        <p14:creationId xmlns:p14="http://schemas.microsoft.com/office/powerpoint/2010/main" val="24961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83768" y="425689"/>
            <a:ext cx="5709996" cy="553998"/>
          </a:xfrm>
          <a:prstGeom prst="rect">
            <a:avLst/>
          </a:prstGeom>
          <a:ln w="28575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marL="11135" algn="l"/>
            <a:r>
              <a:rPr lang="es-UY" sz="1800" b="1" spc="-4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VENTAJAS COMPARATIVAS DE LA HIDROVÍA FRENTE A OTROS SISTEMAS</a:t>
            </a:r>
            <a:endParaRPr lang="es-UY" sz="18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72438" y="5402171"/>
            <a:ext cx="1713766" cy="27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spc="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-22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</a:t>
            </a:r>
            <a:r>
              <a:rPr spc="-22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67830" y="5374094"/>
            <a:ext cx="1006819" cy="27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-22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rr</a:t>
            </a:r>
            <a:r>
              <a:rPr spc="-22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78711" y="4423537"/>
            <a:ext cx="1448906" cy="27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ago</a:t>
            </a:r>
            <a:r>
              <a:rPr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73891" y="4407530"/>
            <a:ext cx="1196005" cy="278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-4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spc="-13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rrov</a:t>
            </a:r>
            <a:r>
              <a:rPr spc="-13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spc="-9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pc="-4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</a:t>
            </a:r>
            <a:endParaRPr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78463" y="3555233"/>
            <a:ext cx="14058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caz</a:t>
            </a:r>
            <a:r>
              <a:rPr spc="-22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851709" y="3526418"/>
            <a:ext cx="1239496" cy="33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</a:t>
            </a:r>
            <a:r>
              <a:rPr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drov</a:t>
            </a:r>
            <a:r>
              <a:rPr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spc="-9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2100" dirty="0">
                <a:solidFill>
                  <a:srgbClr val="002060"/>
                </a:solidFill>
                <a:latin typeface="Times New Roman"/>
                <a:cs typeface="Times New Roman"/>
              </a:rPr>
              <a:t>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570447" y="2503928"/>
            <a:ext cx="122188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771800" y="2503929"/>
            <a:ext cx="112315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</a:t>
            </a:r>
            <a:r>
              <a:rPr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414" y="3758551"/>
            <a:ext cx="1535234" cy="334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 marR="5568"/>
            <a:endParaRPr sz="210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45001" y="2166483"/>
            <a:ext cx="7844052" cy="276999"/>
          </a:xfrm>
          <a:custGeom>
            <a:avLst/>
            <a:gdLst/>
            <a:ahLst/>
            <a:cxnLst/>
            <a:rect l="l" t="t" r="r" b="b"/>
            <a:pathLst>
              <a:path w="9162288">
                <a:moveTo>
                  <a:pt x="0" y="0"/>
                </a:moveTo>
                <a:lnTo>
                  <a:pt x="9162288" y="0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29 Rectángulo"/>
          <p:cNvSpPr/>
          <p:nvPr/>
        </p:nvSpPr>
        <p:spPr>
          <a:xfrm flipV="1">
            <a:off x="2347647" y="3167257"/>
            <a:ext cx="452860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spcCol="0" rtlCol="0" anchor="ctr"/>
          <a:lstStyle/>
          <a:p>
            <a:pPr algn="ctr"/>
            <a:endParaRPr lang="es-UY"/>
          </a:p>
        </p:txBody>
      </p:sp>
      <p:sp>
        <p:nvSpPr>
          <p:cNvPr id="31" name="30 Rectángulo"/>
          <p:cNvSpPr/>
          <p:nvPr/>
        </p:nvSpPr>
        <p:spPr>
          <a:xfrm flipV="1">
            <a:off x="2353955" y="2231153"/>
            <a:ext cx="4522301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75" tIns="40087" rIns="80175" bIns="40087" spcCol="0" rtlCol="0" anchor="ctr"/>
          <a:lstStyle/>
          <a:p>
            <a:pPr algn="ctr"/>
            <a:endParaRPr lang="es-UY"/>
          </a:p>
        </p:txBody>
      </p:sp>
      <p:pic>
        <p:nvPicPr>
          <p:cNvPr id="1026" name="Picture 2" descr="foto de notic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91" y="3235570"/>
            <a:ext cx="1896145" cy="98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e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78" y="4221088"/>
            <a:ext cx="1891158" cy="89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es/Camion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157192"/>
            <a:ext cx="1872208" cy="10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bject 17"/>
          <p:cNvSpPr txBox="1"/>
          <p:nvPr/>
        </p:nvSpPr>
        <p:spPr>
          <a:xfrm>
            <a:off x="2858011" y="1556792"/>
            <a:ext cx="365820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135"/>
            <a:r>
              <a:rPr b="1" spc="-4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3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ov</a:t>
            </a:r>
            <a:r>
              <a:rPr lang="es-UY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ilizar</a:t>
            </a:r>
            <a:r>
              <a:rPr lang="es-UY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30.000</a:t>
            </a:r>
            <a:r>
              <a:rPr lang="es-UY" b="1" spc="-13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UY" b="1" spc="-4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s-UY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s-UY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UY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ject 54"/>
          <p:cNvSpPr/>
          <p:nvPr/>
        </p:nvSpPr>
        <p:spPr>
          <a:xfrm>
            <a:off x="130016" y="404664"/>
            <a:ext cx="757509" cy="3377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2335185" y="326724"/>
            <a:ext cx="0" cy="942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"/>
          <p:cNvCxnSpPr/>
          <p:nvPr/>
        </p:nvCxnSpPr>
        <p:spPr>
          <a:xfrm>
            <a:off x="323528" y="1268760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6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0"/>
          <p:cNvSpPr/>
          <p:nvPr/>
        </p:nvSpPr>
        <p:spPr>
          <a:xfrm>
            <a:off x="251520" y="404664"/>
            <a:ext cx="1016249" cy="3731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1"/>
          <p:cNvSpPr txBox="1"/>
          <p:nvPr/>
        </p:nvSpPr>
        <p:spPr>
          <a:xfrm>
            <a:off x="1331640" y="332656"/>
            <a:ext cx="2983037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1400" b="1" spc="-15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1400" b="1" spc="-4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14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1400" b="1" spc="130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1400" b="1" spc="130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1400" b="1" spc="-130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14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1400" b="1" spc="-20" dirty="0">
                <a:solidFill>
                  <a:srgbClr val="1B416F"/>
                </a:solidFill>
                <a:latin typeface="Arial Black"/>
                <a:cs typeface="Arial Black"/>
              </a:rPr>
              <a:t>N</a:t>
            </a:r>
            <a:r>
              <a:rPr sz="1400" b="1" spc="-1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endParaRPr sz="1400" dirty="0">
              <a:latin typeface="Arial Black"/>
              <a:cs typeface="Arial Black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67544" y="4410397"/>
            <a:ext cx="828092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s-UY" sz="2800" b="1" dirty="0">
              <a:solidFill>
                <a:srgbClr val="002060"/>
              </a:solidFill>
            </a:endParaRPr>
          </a:p>
          <a:p>
            <a:pPr algn="ctr"/>
            <a:r>
              <a:rPr lang="es-UY" sz="2800" b="1" dirty="0" smtClean="0">
                <a:solidFill>
                  <a:srgbClr val="002060"/>
                </a:solidFill>
              </a:rPr>
              <a:t>BASES PARA UN </a:t>
            </a:r>
            <a:r>
              <a:rPr lang="es-UY" sz="2800" b="1" dirty="0">
                <a:solidFill>
                  <a:srgbClr val="002060"/>
                </a:solidFill>
              </a:rPr>
              <a:t>P</a:t>
            </a:r>
            <a:r>
              <a:rPr lang="es-VE" sz="2800" b="1" dirty="0">
                <a:solidFill>
                  <a:srgbClr val="002060"/>
                </a:solidFill>
              </a:rPr>
              <a:t>ROGRAMA REGIONAL PARA EL DESARROLLO DE LAS HIDROVÍAS </a:t>
            </a:r>
            <a:r>
              <a:rPr lang="es-VE" sz="2800" b="1" dirty="0" smtClean="0">
                <a:solidFill>
                  <a:srgbClr val="002060"/>
                </a:solidFill>
              </a:rPr>
              <a:t>SUDAMERICANAS</a:t>
            </a:r>
            <a:r>
              <a:rPr lang="es-UY" sz="2800" b="1" dirty="0" smtClean="0">
                <a:solidFill>
                  <a:srgbClr val="002060"/>
                </a:solidFill>
              </a:rPr>
              <a:t> </a:t>
            </a:r>
          </a:p>
          <a:p>
            <a:endParaRPr lang="es-UY" b="1" dirty="0" smtClean="0"/>
          </a:p>
        </p:txBody>
      </p:sp>
      <p:pic>
        <p:nvPicPr>
          <p:cNvPr id="1026" name="Picture 2" descr="https://encrypted-tbn1.gstatic.com/images?q=tbn:ANd9GcSk83-WzsE9otEySSGz1yJFjqE66McOvtO_cC7qhtLd2VncwCdiW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132856"/>
            <a:ext cx="2619375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aQX8MqhTNeAo-ZsrhwjEcj8LVQTCb3E0MJWqPDBLAPDA4pIx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49443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3.gstatic.com/images?q=tbn:ANd9GcS6CuPXCg6hlpwvCwT9xHqzSCyKK9hqhXFJcTJTGllG-BtoAFd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53816"/>
            <a:ext cx="268605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9448" y="168044"/>
            <a:ext cx="5987008" cy="922114"/>
          </a:xfrm>
        </p:spPr>
        <p:txBody>
          <a:bodyPr>
            <a:normAutofit/>
          </a:bodyPr>
          <a:lstStyle/>
          <a:p>
            <a:pPr algn="l"/>
            <a:r>
              <a:rPr lang="es-ES" sz="2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PROGRAMA REGIONAL</a:t>
            </a:r>
            <a:endParaRPr lang="es-ES" sz="2400" dirty="0">
              <a:solidFill>
                <a:schemeClr val="accent3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object 54"/>
          <p:cNvSpPr/>
          <p:nvPr/>
        </p:nvSpPr>
        <p:spPr>
          <a:xfrm>
            <a:off x="130016" y="32672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6" name="5 Conector recto"/>
          <p:cNvCxnSpPr/>
          <p:nvPr/>
        </p:nvCxnSpPr>
        <p:spPr>
          <a:xfrm>
            <a:off x="2351439" y="102577"/>
            <a:ext cx="0" cy="87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323528" y="1001926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19 Grupo"/>
          <p:cNvGrpSpPr/>
          <p:nvPr/>
        </p:nvGrpSpPr>
        <p:grpSpPr>
          <a:xfrm>
            <a:off x="3145904" y="3584268"/>
            <a:ext cx="2852191" cy="1140876"/>
            <a:chOff x="302105" y="1170"/>
            <a:chExt cx="2852191" cy="1140876"/>
          </a:xfrm>
          <a:scene3d>
            <a:camera prst="orthographicFront"/>
            <a:lightRig rig="flat" dir="t"/>
          </a:scene3d>
        </p:grpSpPr>
        <p:sp>
          <p:nvSpPr>
            <p:cNvPr id="21" name="20 Cheurón"/>
            <p:cNvSpPr/>
            <p:nvPr/>
          </p:nvSpPr>
          <p:spPr>
            <a:xfrm>
              <a:off x="302105" y="1170"/>
              <a:ext cx="2852191" cy="1140876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urón 4"/>
            <p:cNvSpPr/>
            <p:nvPr/>
          </p:nvSpPr>
          <p:spPr>
            <a:xfrm>
              <a:off x="872543" y="1170"/>
              <a:ext cx="1711315" cy="1140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Medio de transporte</a:t>
              </a:r>
              <a:endParaRPr lang="es-E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5652120" y="3584268"/>
            <a:ext cx="2852191" cy="1140876"/>
            <a:chOff x="302105" y="1301769"/>
            <a:chExt cx="2852191" cy="1140876"/>
          </a:xfrm>
          <a:scene3d>
            <a:camera prst="orthographicFront"/>
            <a:lightRig rig="flat" dir="t"/>
          </a:scene3d>
        </p:grpSpPr>
        <p:sp>
          <p:nvSpPr>
            <p:cNvPr id="24" name="23 Cheurón"/>
            <p:cNvSpPr/>
            <p:nvPr/>
          </p:nvSpPr>
          <p:spPr>
            <a:xfrm>
              <a:off x="302105" y="1301769"/>
              <a:ext cx="2852191" cy="1140876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Cheurón 4"/>
            <p:cNvSpPr/>
            <p:nvPr/>
          </p:nvSpPr>
          <p:spPr>
            <a:xfrm>
              <a:off x="872543" y="1301769"/>
              <a:ext cx="1711315" cy="1140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6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Sistema logístico</a:t>
              </a:r>
              <a:endParaRPr lang="es-ES" sz="26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500785" y="3584268"/>
            <a:ext cx="2852191" cy="1140876"/>
            <a:chOff x="302105" y="2602369"/>
            <a:chExt cx="2852191" cy="1140876"/>
          </a:xfrm>
          <a:scene3d>
            <a:camera prst="orthographicFront"/>
            <a:lightRig rig="flat" dir="t"/>
          </a:scene3d>
        </p:grpSpPr>
        <p:sp>
          <p:nvSpPr>
            <p:cNvPr id="27" name="26 Cheurón"/>
            <p:cNvSpPr/>
            <p:nvPr/>
          </p:nvSpPr>
          <p:spPr>
            <a:xfrm>
              <a:off x="302105" y="2602369"/>
              <a:ext cx="2852191" cy="1140876"/>
            </a:xfrm>
            <a:prstGeom prst="chevron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urón 4"/>
            <p:cNvSpPr/>
            <p:nvPr/>
          </p:nvSpPr>
          <p:spPr>
            <a:xfrm>
              <a:off x="872543" y="2602369"/>
              <a:ext cx="1711315" cy="114087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16510" rIns="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4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Instrumento de desarrollo e integración</a:t>
              </a:r>
              <a:endParaRPr lang="es-ES" sz="2400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1496246" y="2012647"/>
            <a:ext cx="5884066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s-E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s-E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DESARROLLO DE LAS HIDROVIAS BAJO TRES ENFOQUES COMPLEMENTARIOS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251520" y="1268760"/>
            <a:ext cx="8352928" cy="50405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844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35185" y="92932"/>
            <a:ext cx="6429400" cy="1319843"/>
          </a:xfrm>
        </p:spPr>
        <p:txBody>
          <a:bodyPr>
            <a:noAutofit/>
          </a:bodyPr>
          <a:lstStyle/>
          <a:p>
            <a:pPr algn="l"/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ES" sz="2000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Programa Regional CAF para el Desarrollo de las </a:t>
            </a:r>
            <a:r>
              <a:rPr lang="es-ES" sz="2000" dirty="0" err="1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Hidrovías</a:t>
            </a: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Sudamericanas</a:t>
            </a:r>
            <a:b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/>
            </a:r>
            <a:b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</a:br>
            <a:r>
              <a:rPr lang="es-ES" sz="20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                          </a:t>
            </a:r>
            <a:endParaRPr lang="es-ES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060848"/>
            <a:ext cx="7632848" cy="398819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s-ES" sz="2000" dirty="0" smtClean="0"/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un programa regional para el desarrollo de las </a:t>
            </a:r>
            <a:r>
              <a:rPr lang="es-ES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hidrovías</a:t>
            </a:r>
            <a:r>
              <a:rPr lang="es-E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sudamericanas con una visión integral, bajo los principios de complementariedad, cooperación, integración y cuidado del medio ambiente.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s-E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bject 54"/>
          <p:cNvSpPr/>
          <p:nvPr/>
        </p:nvSpPr>
        <p:spPr>
          <a:xfrm>
            <a:off x="130016" y="326724"/>
            <a:ext cx="757509" cy="3377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55"/>
          <p:cNvSpPr txBox="1"/>
          <p:nvPr/>
        </p:nvSpPr>
        <p:spPr>
          <a:xfrm>
            <a:off x="920405" y="425689"/>
            <a:ext cx="141478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5000"/>
              </a:lnSpc>
            </a:pP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B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ANC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D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ES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AR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R</a:t>
            </a:r>
            <a:r>
              <a:rPr sz="800" b="1" spc="-10" dirty="0">
                <a:solidFill>
                  <a:srgbClr val="478339"/>
                </a:solidFill>
                <a:latin typeface="Arial Black"/>
                <a:cs typeface="Arial Black"/>
              </a:rPr>
              <a:t>OL</a:t>
            </a:r>
            <a:r>
              <a:rPr sz="800" b="1" spc="-25" dirty="0">
                <a:solidFill>
                  <a:srgbClr val="478339"/>
                </a:solidFill>
                <a:latin typeface="Arial Black"/>
                <a:cs typeface="Arial Black"/>
              </a:rPr>
              <a:t>L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O</a:t>
            </a:r>
            <a:r>
              <a:rPr sz="800" b="1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dirty="0">
                <a:solidFill>
                  <a:srgbClr val="478339"/>
                </a:solidFill>
                <a:latin typeface="Arial Black"/>
                <a:cs typeface="Arial Black"/>
              </a:rPr>
              <a:t>DE</a:t>
            </a:r>
            <a:r>
              <a:rPr sz="800" b="1" spc="65" dirty="0">
                <a:solidFill>
                  <a:srgbClr val="478339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AM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É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R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CA</a:t>
            </a:r>
            <a:r>
              <a:rPr sz="800" b="1" spc="65" dirty="0">
                <a:solidFill>
                  <a:srgbClr val="1B416F"/>
                </a:solidFill>
                <a:latin typeface="Times New Roman"/>
                <a:cs typeface="Times New Roman"/>
              </a:rPr>
              <a:t> 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L</a:t>
            </a:r>
            <a:r>
              <a:rPr sz="800" b="1" spc="-65" dirty="0">
                <a:solidFill>
                  <a:srgbClr val="1B416F"/>
                </a:solidFill>
                <a:latin typeface="Arial Black"/>
                <a:cs typeface="Arial Black"/>
              </a:rPr>
              <a:t>A</a:t>
            </a:r>
            <a:r>
              <a:rPr sz="800" b="1" dirty="0">
                <a:solidFill>
                  <a:srgbClr val="1B416F"/>
                </a:solidFill>
                <a:latin typeface="Arial Black"/>
                <a:cs typeface="Arial Black"/>
              </a:rPr>
              <a:t>TI</a:t>
            </a:r>
            <a:r>
              <a:rPr sz="800" b="1" spc="-10" dirty="0">
                <a:solidFill>
                  <a:srgbClr val="1B416F"/>
                </a:solidFill>
                <a:latin typeface="Arial Black"/>
                <a:cs typeface="Arial Black"/>
              </a:rPr>
              <a:t>NA</a:t>
            </a:r>
            <a:endParaRPr sz="800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cxnSp>
        <p:nvCxnSpPr>
          <p:cNvPr id="8" name="7 Conector recto"/>
          <p:cNvCxnSpPr/>
          <p:nvPr/>
        </p:nvCxnSpPr>
        <p:spPr>
          <a:xfrm>
            <a:off x="2335185" y="311888"/>
            <a:ext cx="0" cy="870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323528" y="1231104"/>
            <a:ext cx="83529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>
            <a:off x="2627784" y="1340768"/>
            <a:ext cx="3456384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Arial Black" pitchFamily="34" charset="0"/>
              </a:rPr>
              <a:t>Objetivo General </a:t>
            </a:r>
            <a:endParaRPr lang="es-E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1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IX.ENCUENTRO FLUVIAL.BO.8.Programa Regional Desarrollo Hidrovías Sudamericanas</Template>
  <TotalTime>20</TotalTime>
  <Words>1032</Words>
  <Application>Microsoft Office PowerPoint</Application>
  <PresentationFormat>Presentación en pantalla (4:3)</PresentationFormat>
  <Paragraphs>217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Wingdings</vt:lpstr>
      <vt:lpstr>Tema de Office</vt:lpstr>
      <vt:lpstr>Presentación de PowerPoint</vt:lpstr>
      <vt:lpstr>Presentación de PowerPoint</vt:lpstr>
      <vt:lpstr>IMPORTANCIA Y POTENCIALIDADES DE LAS CUENCAS HIDROGRAFICAS Y SUS HIDROVIAS</vt:lpstr>
      <vt:lpstr>LAS CUENCAS HIDROGRÁFICAS SUDAMERICANAS Y SUS RIOS</vt:lpstr>
      <vt:lpstr>Presentación de PowerPoint</vt:lpstr>
      <vt:lpstr>VENTAJAS COMPARATIVAS DE LA HIDROVÍA FRENTE A OTROS SISTEMAS</vt:lpstr>
      <vt:lpstr>Presentación de PowerPoint</vt:lpstr>
      <vt:lpstr>PROGRAMA REGIONAL</vt:lpstr>
      <vt:lpstr>  Programa Regional CAF para el Desarrollo de las Hidrovías Sudamericanas                            </vt:lpstr>
      <vt:lpstr>  Programa Regional CAF para el Desarrollo de las Hidrovías Sudamericanas                            </vt:lpstr>
      <vt:lpstr> </vt:lpstr>
      <vt:lpstr>ESTRUCTURA DEL PROGRAMA</vt:lpstr>
      <vt:lpstr>Presentación de PowerPoint</vt:lpstr>
      <vt:lpstr>PROXIMOS PASOS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IMQ</dc:creator>
  <cp:lastModifiedBy>IMQ</cp:lastModifiedBy>
  <cp:revision>2</cp:revision>
  <dcterms:created xsi:type="dcterms:W3CDTF">2015-04-27T00:33:54Z</dcterms:created>
  <dcterms:modified xsi:type="dcterms:W3CDTF">2015-04-27T12:19:06Z</dcterms:modified>
</cp:coreProperties>
</file>