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8" r:id="rId5"/>
    <p:sldId id="259" r:id="rId6"/>
    <p:sldId id="260" r:id="rId7"/>
    <p:sldId id="262" r:id="rId8"/>
    <p:sldId id="263" r:id="rId9"/>
    <p:sldId id="264" r:id="rId10"/>
    <p:sldId id="265" r:id="rId11"/>
    <p:sldId id="266" r:id="rId12"/>
    <p:sldId id="267" r:id="rId13"/>
    <p:sldId id="268" r:id="rId14"/>
    <p:sldId id="270" r:id="rId15"/>
    <p:sldId id="275" r:id="rId16"/>
    <p:sldId id="272" r:id="rId17"/>
    <p:sldId id="276" r:id="rId18"/>
    <p:sldId id="279" r:id="rId19"/>
    <p:sldId id="280" r:id="rId20"/>
    <p:sldId id="282" r:id="rId21"/>
    <p:sldId id="281" r:id="rId22"/>
    <p:sldId id="277" r:id="rId23"/>
    <p:sldId id="283" r:id="rId24"/>
    <p:sldId id="284" r:id="rId25"/>
    <p:sldId id="285" r:id="rId26"/>
    <p:sldId id="286" r:id="rId27"/>
    <p:sldId id="287" r:id="rId28"/>
    <p:sldId id="288" r:id="rId29"/>
    <p:sldId id="289" r:id="rId30"/>
    <p:sldId id="278" r:id="rId31"/>
    <p:sldId id="290" r:id="rId32"/>
    <p:sldId id="291" r:id="rId33"/>
    <p:sldId id="292" r:id="rId34"/>
    <p:sldId id="273" r:id="rId35"/>
    <p:sldId id="274" r:id="rId36"/>
    <p:sldId id="271" r:id="rId3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590" autoAdjust="0"/>
  </p:normalViewPr>
  <p:slideViewPr>
    <p:cSldViewPr>
      <p:cViewPr varScale="1">
        <p:scale>
          <a:sx n="44" d="100"/>
          <a:sy n="44" d="100"/>
        </p:scale>
        <p:origin x="-1266" y="-96"/>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6"/>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486388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2282590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9"/>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3483042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2328174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583761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2198392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42920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163178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767335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1"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22653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1"/>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F647302-D233-4D89-9A66-877EC74B7EFA}" type="datetimeFigureOut">
              <a:rPr lang="es-AR" smtClean="0"/>
              <a:pPr/>
              <a:t>28/04/2014</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1503626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47302-D233-4D89-9A66-877EC74B7EFA}" type="datetimeFigureOut">
              <a:rPr lang="es-AR" smtClean="0"/>
              <a:pPr/>
              <a:t>28/04/2014</a:t>
            </a:fld>
            <a:endParaRPr lang="es-AR"/>
          </a:p>
        </p:txBody>
      </p:sp>
      <p:sp>
        <p:nvSpPr>
          <p:cNvPr id="5" name="4 Marcador de pie de página"/>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9EEAEF-005E-4229-BB0D-B9F0FBD94788}" type="slidenum">
              <a:rPr lang="es-AR" smtClean="0"/>
              <a:pPr/>
              <a:t>‹#›</a:t>
            </a:fld>
            <a:endParaRPr lang="es-AR"/>
          </a:p>
        </p:txBody>
      </p:sp>
    </p:spTree>
    <p:extLst>
      <p:ext uri="{BB962C8B-B14F-4D97-AF65-F5344CB8AC3E}">
        <p14:creationId xmlns="" xmlns:p14="http://schemas.microsoft.com/office/powerpoint/2010/main" val="37122569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394722"/>
          </a:xfrm>
        </p:spPr>
        <p:txBody>
          <a:bodyPr/>
          <a:lstStyle/>
          <a:p>
            <a:r>
              <a:rPr lang="es-AR" b="1" dirty="0" smtClean="0">
                <a:solidFill>
                  <a:schemeClr val="accent1"/>
                </a:solidFill>
              </a:rPr>
              <a:t>EL SISTEMA PORTUARIO ARGENTINO</a:t>
            </a:r>
            <a:br>
              <a:rPr lang="es-AR" b="1" dirty="0" smtClean="0">
                <a:solidFill>
                  <a:schemeClr val="accent1"/>
                </a:solidFill>
              </a:rPr>
            </a:br>
            <a:r>
              <a:rPr lang="es-AR" b="1" dirty="0">
                <a:solidFill>
                  <a:schemeClr val="accent1"/>
                </a:solidFill>
              </a:rPr>
              <a:t/>
            </a:r>
            <a:br>
              <a:rPr lang="es-AR" b="1" dirty="0">
                <a:solidFill>
                  <a:schemeClr val="accent1"/>
                </a:solidFill>
              </a:rPr>
            </a:br>
            <a:r>
              <a:rPr lang="es-AR" sz="2800" b="1" dirty="0" smtClean="0">
                <a:solidFill>
                  <a:schemeClr val="accent1"/>
                </a:solidFill>
              </a:rPr>
              <a:t>INFRAESTRUCTURA DISPONIBLE EN </a:t>
            </a:r>
            <a:br>
              <a:rPr lang="es-AR" sz="2800" b="1" dirty="0" smtClean="0">
                <a:solidFill>
                  <a:schemeClr val="accent1"/>
                </a:solidFill>
              </a:rPr>
            </a:br>
            <a:r>
              <a:rPr lang="es-AR" sz="2800" b="1" dirty="0" smtClean="0">
                <a:solidFill>
                  <a:schemeClr val="accent1"/>
                </a:solidFill>
              </a:rPr>
              <a:t>LA ACTUALIDAD POR </a:t>
            </a:r>
            <a:r>
              <a:rPr lang="es-AR" sz="2800" b="1" dirty="0" smtClean="0">
                <a:solidFill>
                  <a:schemeClr val="accent1"/>
                </a:solidFill>
              </a:rPr>
              <a:t>REGIONES</a:t>
            </a:r>
            <a:br>
              <a:rPr lang="es-AR" sz="2800" b="1" dirty="0" smtClean="0">
                <a:solidFill>
                  <a:schemeClr val="accent1"/>
                </a:solidFill>
              </a:rPr>
            </a:br>
            <a:r>
              <a:rPr lang="es-AR" sz="2800" b="1" dirty="0" smtClean="0">
                <a:solidFill>
                  <a:schemeClr val="accent1"/>
                </a:solidFill>
              </a:rPr>
              <a:t/>
            </a:r>
            <a:br>
              <a:rPr lang="es-AR" sz="2800" b="1" dirty="0" smtClean="0">
                <a:solidFill>
                  <a:schemeClr val="accent1"/>
                </a:solidFill>
              </a:rPr>
            </a:br>
            <a:r>
              <a:rPr lang="es-AR" sz="2800" b="1" dirty="0" smtClean="0">
                <a:solidFill>
                  <a:schemeClr val="accent1"/>
                </a:solidFill>
              </a:rPr>
              <a:t>ROSARIO, 28 DE ABRIL DE 2014</a:t>
            </a:r>
            <a:endParaRPr lang="es-AR" b="1" dirty="0">
              <a:solidFill>
                <a:schemeClr val="accent1"/>
              </a:solidFill>
            </a:endParaRPr>
          </a:p>
        </p:txBody>
      </p:sp>
    </p:spTree>
    <p:extLst>
      <p:ext uri="{BB962C8B-B14F-4D97-AF65-F5344CB8AC3E}">
        <p14:creationId xmlns="" xmlns:p14="http://schemas.microsoft.com/office/powerpoint/2010/main" val="3977300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solidFill>
                  <a:schemeClr val="accent1"/>
                </a:solidFill>
              </a:rPr>
              <a:t>REGIÓN LITORAL MARÍTIMO</a:t>
            </a:r>
            <a:br>
              <a:rPr lang="es-AR" b="1" dirty="0" smtClean="0">
                <a:solidFill>
                  <a:schemeClr val="accent1"/>
                </a:solidFill>
              </a:rPr>
            </a:br>
            <a:r>
              <a:rPr lang="es-AR" sz="4000" b="1" dirty="0" smtClean="0">
                <a:solidFill>
                  <a:schemeClr val="accent1"/>
                </a:solidFill>
              </a:rPr>
              <a:t>Mar del Plata - Ushuaia</a:t>
            </a:r>
            <a:endParaRPr lang="es-AR" b="1" dirty="0">
              <a:solidFill>
                <a:schemeClr val="accent1"/>
              </a:solidFill>
            </a:endParaRPr>
          </a:p>
        </p:txBody>
      </p:sp>
      <p:sp>
        <p:nvSpPr>
          <p:cNvPr id="3" name="2 Marcador de contenido"/>
          <p:cNvSpPr>
            <a:spLocks noGrp="1"/>
          </p:cNvSpPr>
          <p:nvPr>
            <p:ph idx="1"/>
          </p:nvPr>
        </p:nvSpPr>
        <p:spPr/>
        <p:txBody>
          <a:bodyPr>
            <a:normAutofit/>
          </a:bodyPr>
          <a:lstStyle/>
          <a:p>
            <a:pPr marL="0" indent="0">
              <a:buNone/>
            </a:pPr>
            <a:r>
              <a:rPr lang="es-AR" sz="3600" b="1" dirty="0" smtClean="0">
                <a:solidFill>
                  <a:schemeClr val="accent1"/>
                </a:solidFill>
              </a:rPr>
              <a:t>Cereales y oleaginosas, combustibles, gases, productos químicos y petroquímicos, fertilizantes, productos industriales del agro, alúmina, aluminio, </a:t>
            </a:r>
            <a:r>
              <a:rPr lang="es-AR" sz="3600" b="1" dirty="0" err="1" smtClean="0">
                <a:solidFill>
                  <a:schemeClr val="accent1"/>
                </a:solidFill>
              </a:rPr>
              <a:t>coke</a:t>
            </a:r>
            <a:r>
              <a:rPr lang="es-AR" sz="3600" b="1" dirty="0" smtClean="0">
                <a:solidFill>
                  <a:schemeClr val="accent1"/>
                </a:solidFill>
              </a:rPr>
              <a:t>, carga general, pescados, carnes y derivados, frutas y jugos.</a:t>
            </a:r>
            <a:endParaRPr lang="es-AR" sz="3600" b="1" dirty="0">
              <a:solidFill>
                <a:schemeClr val="accent1"/>
              </a:solidFill>
            </a:endParaRPr>
          </a:p>
        </p:txBody>
      </p:sp>
    </p:spTree>
    <p:extLst>
      <p:ext uri="{BB962C8B-B14F-4D97-AF65-F5344CB8AC3E}">
        <p14:creationId xmlns="" xmlns:p14="http://schemas.microsoft.com/office/powerpoint/2010/main" val="13191578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74642"/>
          </a:xfrm>
        </p:spPr>
        <p:txBody>
          <a:bodyPr>
            <a:normAutofit/>
          </a:bodyPr>
          <a:lstStyle/>
          <a:p>
            <a:r>
              <a:rPr lang="es-AR" dirty="0" smtClean="0"/>
              <a:t/>
            </a:r>
            <a:br>
              <a:rPr lang="es-AR" dirty="0" smtClean="0"/>
            </a:br>
            <a:r>
              <a:rPr lang="es-AR" b="1" dirty="0" smtClean="0">
                <a:solidFill>
                  <a:schemeClr val="accent1"/>
                </a:solidFill>
              </a:rPr>
              <a:t>VOLÚMENES MOVILIZADOS EN EL SISTEMA PORTUARIO ARGENTINO POR REGIONES EN EL 2012 </a:t>
            </a:r>
            <a:endParaRPr lang="es-AR" b="1" dirty="0">
              <a:solidFill>
                <a:schemeClr val="accent1"/>
              </a:solidFill>
            </a:endParaRPr>
          </a:p>
        </p:txBody>
      </p:sp>
    </p:spTree>
    <p:extLst>
      <p:ext uri="{BB962C8B-B14F-4D97-AF65-F5344CB8AC3E}">
        <p14:creationId xmlns="" xmlns:p14="http://schemas.microsoft.com/office/powerpoint/2010/main" val="11382411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 xmlns:p14="http://schemas.microsoft.com/office/powerpoint/2010/main" val="1093399174"/>
              </p:ext>
            </p:extLst>
          </p:nvPr>
        </p:nvGraphicFramePr>
        <p:xfrm>
          <a:off x="0" y="-172382"/>
          <a:ext cx="9144000" cy="7019167"/>
        </p:xfrm>
        <a:graphic>
          <a:graphicData uri="http://schemas.openxmlformats.org/drawingml/2006/table">
            <a:tbl>
              <a:tblPr>
                <a:tableStyleId>{5C22544A-7EE6-4342-B048-85BDC9FD1C3A}</a:tableStyleId>
              </a:tblPr>
              <a:tblGrid>
                <a:gridCol w="1770906"/>
                <a:gridCol w="1814996"/>
                <a:gridCol w="518646"/>
                <a:gridCol w="1927654"/>
                <a:gridCol w="592072"/>
                <a:gridCol w="1688453"/>
                <a:gridCol w="831273"/>
              </a:tblGrid>
              <a:tr h="605333">
                <a:tc>
                  <a:txBody>
                    <a:bodyPr/>
                    <a:lstStyle/>
                    <a:p>
                      <a:pPr algn="l" fontAlgn="b"/>
                      <a:r>
                        <a:rPr lang="es-AR" sz="2400" u="none" strike="noStrike" dirty="0">
                          <a:effectLst/>
                        </a:rPr>
                        <a:t>Volumen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a:effectLst/>
                        </a:rPr>
                        <a:t> </a:t>
                      </a:r>
                      <a:endParaRPr lang="es-AR" sz="2400" b="0" i="0" u="none" strike="noStrike">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a:effectLst/>
                        </a:rPr>
                        <a:t>Total</a:t>
                      </a:r>
                      <a:endParaRPr lang="es-AR" sz="2400" b="0" i="0" u="none" strike="noStrike">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r>
              <a:tr h="919567">
                <a:tc>
                  <a:txBody>
                    <a:bodyPr/>
                    <a:lstStyle/>
                    <a:p>
                      <a:pPr algn="l" fontAlgn="b"/>
                      <a:r>
                        <a:rPr lang="es-AR" sz="2400" u="none" strike="noStrike" dirty="0">
                          <a:effectLst/>
                        </a:rPr>
                        <a:t>Movilizado (</a:t>
                      </a:r>
                      <a:r>
                        <a:rPr lang="es-AR" sz="2400" u="none" strike="noStrike" dirty="0" err="1">
                          <a:effectLst/>
                        </a:rPr>
                        <a:t>tons</a:t>
                      </a:r>
                      <a:r>
                        <a:rPr lang="es-AR" sz="2400" u="none" strike="noStrike" dirty="0" smtClean="0">
                          <a:effectLst/>
                        </a:rPr>
                        <a:t>) 2012</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smtClean="0">
                          <a:effectLst/>
                        </a:rPr>
                        <a:t>Públicos</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r>
              <a:tr h="919567">
                <a:tc>
                  <a:txBody>
                    <a:bodyPr/>
                    <a:lstStyle/>
                    <a:p>
                      <a:pPr algn="l" fontAlgn="b"/>
                      <a:r>
                        <a:rPr lang="es-AR" sz="2400" u="none" strike="noStrike" dirty="0">
                          <a:effectLst/>
                        </a:rPr>
                        <a:t>Fluvial</a:t>
                      </a:r>
                      <a:endParaRPr lang="es-AR" sz="2400" b="1"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15.643.999</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smtClean="0">
                          <a:effectLst/>
                        </a:rPr>
                        <a:t>21</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59.505.143</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79%</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75.149.142</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smtClean="0">
                          <a:effectLst/>
                        </a:rPr>
                        <a:t>100</a:t>
                      </a:r>
                      <a:endParaRPr lang="es-AR" sz="2400" b="0" i="0" u="none" strike="noStrike" dirty="0">
                        <a:effectLst/>
                        <a:latin typeface="Arial"/>
                      </a:endParaRPr>
                    </a:p>
                  </a:txBody>
                  <a:tcPr marL="9525" marR="9525" marT="9525" marB="0" anchor="b">
                    <a:solidFill>
                      <a:schemeClr val="bg2">
                        <a:lumMod val="50000"/>
                      </a:schemeClr>
                    </a:solidFill>
                  </a:tcPr>
                </a:tc>
              </a:tr>
              <a:tr h="605333">
                <a:tc>
                  <a:txBody>
                    <a:bodyPr/>
                    <a:lstStyle/>
                    <a:p>
                      <a:pPr algn="l" fontAlgn="b"/>
                      <a:r>
                        <a:rPr lang="es-AR" sz="2400" u="none" strike="noStrike" dirty="0">
                          <a:effectLst/>
                        </a:rPr>
                        <a:t> </a:t>
                      </a:r>
                      <a:endParaRPr lang="es-AR" sz="2400" b="1"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r>
              <a:tr h="919567">
                <a:tc>
                  <a:txBody>
                    <a:bodyPr/>
                    <a:lstStyle/>
                    <a:p>
                      <a:pPr algn="l" fontAlgn="b"/>
                      <a:r>
                        <a:rPr lang="es-AR" sz="2400" u="none" strike="noStrike" dirty="0" err="1" smtClean="0">
                          <a:effectLst/>
                        </a:rPr>
                        <a:t>Metropol</a:t>
                      </a:r>
                      <a:r>
                        <a:rPr lang="es-AR" sz="2400" u="none" strike="noStrike" dirty="0" smtClean="0">
                          <a:effectLst/>
                        </a:rPr>
                        <a:t>.</a:t>
                      </a:r>
                      <a:endParaRPr lang="es-AR" sz="2400" b="1"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29.667.943</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smtClean="0">
                          <a:effectLst/>
                        </a:rPr>
                        <a:t>74</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10.252.098</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a:effectLst/>
                        </a:rPr>
                        <a:t>26%</a:t>
                      </a:r>
                      <a:endParaRPr lang="es-AR" sz="2400" b="0" i="0" u="none" strike="noStrike">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39.920.041</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smtClean="0">
                          <a:effectLst/>
                        </a:rPr>
                        <a:t>100</a:t>
                      </a:r>
                      <a:endParaRPr lang="es-AR" sz="2400" b="0" i="0" u="none" strike="noStrike" dirty="0">
                        <a:effectLst/>
                        <a:latin typeface="Arial"/>
                      </a:endParaRPr>
                    </a:p>
                  </a:txBody>
                  <a:tcPr marL="9525" marR="9525" marT="9525" marB="0" anchor="b">
                    <a:solidFill>
                      <a:schemeClr val="accent2"/>
                    </a:solidFill>
                  </a:tcPr>
                </a:tc>
              </a:tr>
              <a:tr h="605333">
                <a:tc>
                  <a:txBody>
                    <a:bodyPr/>
                    <a:lstStyle/>
                    <a:p>
                      <a:pPr algn="l" fontAlgn="b"/>
                      <a:r>
                        <a:rPr lang="es-AR" sz="2400" u="none" strike="noStrike" dirty="0">
                          <a:effectLst/>
                        </a:rPr>
                        <a:t> </a:t>
                      </a:r>
                      <a:endParaRPr lang="es-AR" sz="2400" b="1"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r>
              <a:tr h="919567">
                <a:tc>
                  <a:txBody>
                    <a:bodyPr/>
                    <a:lstStyle/>
                    <a:p>
                      <a:pPr algn="l" fontAlgn="b"/>
                      <a:r>
                        <a:rPr lang="es-AR" sz="2400" u="none" strike="noStrike" dirty="0">
                          <a:effectLst/>
                        </a:rPr>
                        <a:t>Marítima</a:t>
                      </a:r>
                      <a:endParaRPr lang="es-AR" sz="2400" b="1"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26.683.973</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smtClean="0">
                          <a:effectLst/>
                        </a:rPr>
                        <a:t>99</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366.621</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1%</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27.050.594</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smtClean="0">
                          <a:effectLst/>
                        </a:rPr>
                        <a:t>100</a:t>
                      </a:r>
                      <a:endParaRPr lang="es-AR" sz="2400" b="0" i="0" u="none" strike="noStrike" dirty="0">
                        <a:effectLst/>
                        <a:latin typeface="Arial"/>
                      </a:endParaRPr>
                    </a:p>
                  </a:txBody>
                  <a:tcPr marL="9525" marR="9525" marT="9525" marB="0" anchor="b">
                    <a:solidFill>
                      <a:schemeClr val="accent1"/>
                    </a:solidFill>
                  </a:tcPr>
                </a:tc>
              </a:tr>
              <a:tr h="605333">
                <a:tc>
                  <a:txBody>
                    <a:bodyPr/>
                    <a:lstStyle/>
                    <a:p>
                      <a:pPr algn="l" fontAlgn="b"/>
                      <a:r>
                        <a:rPr lang="es-AR" sz="2400" u="none" strike="noStrike" dirty="0">
                          <a:effectLst/>
                        </a:rPr>
                        <a:t> </a:t>
                      </a:r>
                      <a:endParaRPr lang="es-AR" sz="2400" b="1"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1"/>
                    </a:solidFill>
                  </a:tcPr>
                </a:tc>
              </a:tr>
              <a:tr h="919567">
                <a:tc>
                  <a:txBody>
                    <a:bodyPr/>
                    <a:lstStyle/>
                    <a:p>
                      <a:pPr algn="l" fontAlgn="b"/>
                      <a:r>
                        <a:rPr lang="es-AR" sz="2400" u="none" strike="noStrike">
                          <a:effectLst/>
                        </a:rPr>
                        <a:t>Total</a:t>
                      </a:r>
                      <a:endParaRPr lang="es-AR" sz="2400" b="1" i="0" u="none" strike="noStrike">
                        <a:effectLst/>
                        <a:latin typeface="Arial"/>
                      </a:endParaRPr>
                    </a:p>
                  </a:txBody>
                  <a:tcPr marL="9525" marR="9525" marT="9525" marB="0" anchor="b"/>
                </a:tc>
                <a:tc>
                  <a:txBody>
                    <a:bodyPr/>
                    <a:lstStyle/>
                    <a:p>
                      <a:pPr algn="ctr" fontAlgn="b"/>
                      <a:r>
                        <a:rPr lang="es-AR" sz="2400" u="none" strike="noStrike">
                          <a:effectLst/>
                        </a:rPr>
                        <a:t>71.995.915</a:t>
                      </a:r>
                      <a:endParaRPr lang="es-AR" sz="2400" b="0" i="0" u="none" strike="noStrike">
                        <a:effectLst/>
                        <a:latin typeface="Arial"/>
                      </a:endParaRPr>
                    </a:p>
                  </a:txBody>
                  <a:tcPr marL="9525" marR="9525" marT="9525" marB="0" anchor="b"/>
                </a:tc>
                <a:tc>
                  <a:txBody>
                    <a:bodyPr/>
                    <a:lstStyle/>
                    <a:p>
                      <a:pPr algn="ctr" fontAlgn="b"/>
                      <a:r>
                        <a:rPr lang="es-AR" sz="2400" u="none" strike="noStrike" dirty="0" smtClean="0">
                          <a:effectLst/>
                        </a:rPr>
                        <a:t>51</a:t>
                      </a:r>
                      <a:endParaRPr lang="es-AR" sz="2400" b="0" i="0" u="none" strike="noStrike" dirty="0">
                        <a:effectLst/>
                        <a:latin typeface="Arial"/>
                      </a:endParaRPr>
                    </a:p>
                  </a:txBody>
                  <a:tcPr marL="9525" marR="9525" marT="9525" marB="0" anchor="b"/>
                </a:tc>
                <a:tc>
                  <a:txBody>
                    <a:bodyPr/>
                    <a:lstStyle/>
                    <a:p>
                      <a:pPr algn="ctr" fontAlgn="b"/>
                      <a:r>
                        <a:rPr lang="es-AR" sz="2400" u="none" strike="noStrike" dirty="0">
                          <a:effectLst/>
                        </a:rPr>
                        <a:t>70.123.862</a:t>
                      </a:r>
                      <a:endParaRPr lang="es-AR" sz="2400" b="0" i="0" u="none" strike="noStrike" dirty="0">
                        <a:effectLst/>
                        <a:latin typeface="Arial"/>
                      </a:endParaRPr>
                    </a:p>
                  </a:txBody>
                  <a:tcPr marL="9525" marR="9525" marT="9525" marB="0" anchor="b"/>
                </a:tc>
                <a:tc>
                  <a:txBody>
                    <a:bodyPr/>
                    <a:lstStyle/>
                    <a:p>
                      <a:pPr algn="ctr" fontAlgn="b"/>
                      <a:r>
                        <a:rPr lang="es-AR" sz="2400" u="none" strike="noStrike" dirty="0">
                          <a:effectLst/>
                        </a:rPr>
                        <a:t>49%</a:t>
                      </a:r>
                      <a:endParaRPr lang="es-AR" sz="2400" b="0" i="0" u="none" strike="noStrike" dirty="0">
                        <a:effectLst/>
                        <a:latin typeface="Arial"/>
                      </a:endParaRPr>
                    </a:p>
                  </a:txBody>
                  <a:tcPr marL="9525" marR="9525" marT="9525" marB="0" anchor="b"/>
                </a:tc>
                <a:tc>
                  <a:txBody>
                    <a:bodyPr/>
                    <a:lstStyle/>
                    <a:p>
                      <a:pPr algn="ctr" fontAlgn="b"/>
                      <a:r>
                        <a:rPr lang="es-AR" sz="2400" u="none" strike="noStrike">
                          <a:effectLst/>
                        </a:rPr>
                        <a:t>142.119.777</a:t>
                      </a:r>
                      <a:endParaRPr lang="es-AR" sz="2400" b="0" i="0" u="none" strike="noStrike">
                        <a:effectLst/>
                        <a:latin typeface="Arial"/>
                      </a:endParaRPr>
                    </a:p>
                  </a:txBody>
                  <a:tcPr marL="9525" marR="9525" marT="9525" marB="0" anchor="b"/>
                </a:tc>
                <a:tc>
                  <a:txBody>
                    <a:bodyPr/>
                    <a:lstStyle/>
                    <a:p>
                      <a:pPr algn="ctr" fontAlgn="b"/>
                      <a:r>
                        <a:rPr lang="es-AR" sz="2400" u="none" strike="noStrike" dirty="0" smtClean="0">
                          <a:effectLst/>
                        </a:rPr>
                        <a:t>100</a:t>
                      </a:r>
                      <a:endParaRPr lang="es-AR" sz="2400" b="0" i="0" u="none" strike="noStrike" dirty="0">
                        <a:effectLst/>
                        <a:latin typeface="Arial"/>
                      </a:endParaRPr>
                    </a:p>
                  </a:txBody>
                  <a:tcPr marL="9525" marR="9525" marT="9525" marB="0" anchor="b"/>
                </a:tc>
              </a:tr>
            </a:tbl>
          </a:graphicData>
        </a:graphic>
      </p:graphicFrame>
    </p:spTree>
    <p:extLst>
      <p:ext uri="{BB962C8B-B14F-4D97-AF65-F5344CB8AC3E}">
        <p14:creationId xmlns="" xmlns:p14="http://schemas.microsoft.com/office/powerpoint/2010/main" val="1613825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CANTIDAD DE PUERTOS DEL SISTEMA</a:t>
            </a:r>
            <a:endParaRPr lang="es-AR" dirty="0"/>
          </a:p>
        </p:txBody>
      </p:sp>
      <p:graphicFrame>
        <p:nvGraphicFramePr>
          <p:cNvPr id="4" name="3 Marcador de contenido"/>
          <p:cNvGraphicFramePr>
            <a:graphicFrameLocks noGrp="1"/>
          </p:cNvGraphicFramePr>
          <p:nvPr>
            <p:ph idx="1"/>
            <p:extLst>
              <p:ext uri="{D42A27DB-BD31-4B8C-83A1-F6EECF244321}">
                <p14:modId xmlns="" xmlns:p14="http://schemas.microsoft.com/office/powerpoint/2010/main" val="1859216926"/>
              </p:ext>
            </p:extLst>
          </p:nvPr>
        </p:nvGraphicFramePr>
        <p:xfrm>
          <a:off x="107504" y="1196753"/>
          <a:ext cx="8856984" cy="5289195"/>
        </p:xfrm>
        <a:graphic>
          <a:graphicData uri="http://schemas.openxmlformats.org/drawingml/2006/table">
            <a:tbl>
              <a:tblPr>
                <a:tableStyleId>{5C22544A-7EE6-4342-B048-85BDC9FD1C3A}</a:tableStyleId>
              </a:tblPr>
              <a:tblGrid>
                <a:gridCol w="1535076"/>
                <a:gridCol w="1322993"/>
                <a:gridCol w="1117643"/>
                <a:gridCol w="1322993"/>
                <a:gridCol w="1117643"/>
                <a:gridCol w="1322993"/>
                <a:gridCol w="1117643"/>
              </a:tblGrid>
              <a:tr h="925998">
                <a:tc>
                  <a:txBody>
                    <a:bodyPr/>
                    <a:lstStyle/>
                    <a:p>
                      <a:pPr algn="l" fontAlgn="b"/>
                      <a:r>
                        <a:rPr lang="es-AR" sz="2800" u="none" strike="noStrike" dirty="0">
                          <a:effectLst/>
                        </a:rPr>
                        <a:t>Cantidad de</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Puertos </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 </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Puertos</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 </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a:effectLst/>
                        </a:rPr>
                        <a:t>Total</a:t>
                      </a:r>
                      <a:endParaRPr lang="es-AR" sz="2800" b="0" i="0" u="none" strike="noStrike">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a:effectLst/>
                        </a:rPr>
                        <a:t> </a:t>
                      </a:r>
                      <a:endParaRPr lang="es-AR" sz="2800" b="0" i="0" u="none" strike="noStrike">
                        <a:effectLst/>
                        <a:latin typeface="Arial"/>
                      </a:endParaRPr>
                    </a:p>
                  </a:txBody>
                  <a:tcPr marL="9525" marR="9525" marT="9525" marB="0" anchor="b">
                    <a:solidFill>
                      <a:schemeClr val="bg2">
                        <a:lumMod val="75000"/>
                      </a:schemeClr>
                    </a:solidFill>
                  </a:tcPr>
                </a:tc>
              </a:tr>
              <a:tr h="925998">
                <a:tc>
                  <a:txBody>
                    <a:bodyPr/>
                    <a:lstStyle/>
                    <a:p>
                      <a:pPr algn="l" fontAlgn="b"/>
                      <a:r>
                        <a:rPr lang="es-AR" sz="2800" u="none" strike="noStrike" dirty="0">
                          <a:effectLst/>
                        </a:rPr>
                        <a:t>Puertos</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smtClean="0">
                          <a:effectLst/>
                        </a:rPr>
                        <a:t>Públicos </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Privados</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 </a:t>
                      </a:r>
                      <a:endParaRPr lang="es-AR" sz="2800" b="0" i="0" u="none" strike="noStrike" dirty="0">
                        <a:effectLst/>
                        <a:latin typeface="Arial"/>
                      </a:endParaRPr>
                    </a:p>
                  </a:txBody>
                  <a:tcPr marL="9525" marR="9525" marT="9525" marB="0" anchor="b">
                    <a:solidFill>
                      <a:schemeClr val="bg2">
                        <a:lumMod val="75000"/>
                      </a:schemeClr>
                    </a:solidFill>
                  </a:tcPr>
                </a:tc>
                <a:tc>
                  <a:txBody>
                    <a:bodyPr/>
                    <a:lstStyle/>
                    <a:p>
                      <a:pPr algn="ctr" fontAlgn="b"/>
                      <a:r>
                        <a:rPr lang="es-AR" sz="2800" u="none" strike="noStrike" dirty="0">
                          <a:effectLst/>
                        </a:rPr>
                        <a:t>%</a:t>
                      </a:r>
                      <a:endParaRPr lang="es-AR" sz="2800" b="0" i="0" u="none" strike="noStrike" dirty="0">
                        <a:effectLst/>
                        <a:latin typeface="Arial"/>
                      </a:endParaRPr>
                    </a:p>
                  </a:txBody>
                  <a:tcPr marL="9525" marR="9525" marT="9525" marB="0" anchor="b">
                    <a:solidFill>
                      <a:schemeClr val="bg2">
                        <a:lumMod val="75000"/>
                      </a:schemeClr>
                    </a:solidFill>
                  </a:tcPr>
                </a:tc>
              </a:tr>
              <a:tr h="837067">
                <a:tc>
                  <a:txBody>
                    <a:bodyPr/>
                    <a:lstStyle/>
                    <a:p>
                      <a:pPr algn="l" fontAlgn="b"/>
                      <a:r>
                        <a:rPr lang="es-AR" sz="2800" u="none" strike="noStrike" dirty="0">
                          <a:effectLst/>
                        </a:rPr>
                        <a:t>Fluvial</a:t>
                      </a:r>
                      <a:endParaRPr lang="es-AR" sz="2800" b="1"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17</a:t>
                      </a:r>
                      <a:endParaRPr lang="es-AR" sz="28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28%</a:t>
                      </a:r>
                      <a:endParaRPr lang="es-AR" sz="28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43</a:t>
                      </a:r>
                      <a:endParaRPr lang="es-AR" sz="28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72%</a:t>
                      </a:r>
                      <a:endParaRPr lang="es-AR" sz="28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60</a:t>
                      </a:r>
                      <a:endParaRPr lang="es-AR" sz="28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800" u="none" strike="noStrike" dirty="0">
                          <a:effectLst/>
                        </a:rPr>
                        <a:t>100%</a:t>
                      </a:r>
                      <a:endParaRPr lang="es-AR" sz="2800" b="0" i="0" u="none" strike="noStrike" dirty="0">
                        <a:effectLst/>
                        <a:latin typeface="Arial"/>
                      </a:endParaRPr>
                    </a:p>
                  </a:txBody>
                  <a:tcPr marL="9525" marR="9525" marT="9525" marB="0" anchor="b">
                    <a:solidFill>
                      <a:schemeClr val="bg2">
                        <a:lumMod val="50000"/>
                      </a:schemeClr>
                    </a:solidFill>
                  </a:tcPr>
                </a:tc>
              </a:tr>
              <a:tr h="925998">
                <a:tc>
                  <a:txBody>
                    <a:bodyPr/>
                    <a:lstStyle/>
                    <a:p>
                      <a:pPr algn="l" fontAlgn="b"/>
                      <a:r>
                        <a:rPr lang="es-AR" sz="2800" u="none" strike="noStrike" dirty="0">
                          <a:effectLst/>
                        </a:rPr>
                        <a:t>Metropolitana</a:t>
                      </a:r>
                      <a:endParaRPr lang="es-AR" sz="2800" b="1"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6</a:t>
                      </a:r>
                      <a:endParaRPr lang="es-AR" sz="2800" b="0"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29%</a:t>
                      </a:r>
                      <a:endParaRPr lang="es-AR" sz="2800" b="0"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15</a:t>
                      </a:r>
                      <a:endParaRPr lang="es-AR" sz="2800" b="0"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71%</a:t>
                      </a:r>
                      <a:endParaRPr lang="es-AR" sz="2800" b="0"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21</a:t>
                      </a:r>
                      <a:endParaRPr lang="es-AR" sz="2800" b="0" i="0" u="none" strike="noStrike" dirty="0">
                        <a:effectLst/>
                        <a:latin typeface="Arial"/>
                      </a:endParaRPr>
                    </a:p>
                  </a:txBody>
                  <a:tcPr marL="9525" marR="9525" marT="9525" marB="0" anchor="b">
                    <a:solidFill>
                      <a:schemeClr val="accent2"/>
                    </a:solidFill>
                  </a:tcPr>
                </a:tc>
                <a:tc>
                  <a:txBody>
                    <a:bodyPr/>
                    <a:lstStyle/>
                    <a:p>
                      <a:pPr algn="ctr" fontAlgn="b"/>
                      <a:r>
                        <a:rPr lang="es-AR" sz="2800" u="none" strike="noStrike" dirty="0">
                          <a:effectLst/>
                        </a:rPr>
                        <a:t>100%</a:t>
                      </a:r>
                      <a:endParaRPr lang="es-AR" sz="2800" b="0" i="0" u="none" strike="noStrike" dirty="0">
                        <a:effectLst/>
                        <a:latin typeface="Arial"/>
                      </a:endParaRPr>
                    </a:p>
                  </a:txBody>
                  <a:tcPr marL="9525" marR="9525" marT="9525" marB="0" anchor="b">
                    <a:solidFill>
                      <a:schemeClr val="accent2"/>
                    </a:solidFill>
                  </a:tcPr>
                </a:tc>
              </a:tr>
              <a:tr h="837067">
                <a:tc>
                  <a:txBody>
                    <a:bodyPr/>
                    <a:lstStyle/>
                    <a:p>
                      <a:pPr algn="l" fontAlgn="b"/>
                      <a:r>
                        <a:rPr lang="es-AR" sz="2800" u="none" strike="noStrike" dirty="0">
                          <a:effectLst/>
                        </a:rPr>
                        <a:t>Marítima</a:t>
                      </a:r>
                      <a:endParaRPr lang="es-AR" sz="2800" b="1" i="0" u="none" strike="noStrike" dirty="0">
                        <a:effectLst/>
                        <a:latin typeface="Arial"/>
                      </a:endParaRPr>
                    </a:p>
                  </a:txBody>
                  <a:tcPr marL="9525" marR="9525" marT="9525" marB="0" anchor="b">
                    <a:solidFill>
                      <a:schemeClr val="accent1"/>
                    </a:solidFill>
                  </a:tcPr>
                </a:tc>
                <a:tc>
                  <a:txBody>
                    <a:bodyPr/>
                    <a:lstStyle/>
                    <a:p>
                      <a:pPr algn="ctr" fontAlgn="b"/>
                      <a:r>
                        <a:rPr lang="es-AR" sz="2800" u="none" strike="noStrike" dirty="0">
                          <a:effectLst/>
                        </a:rPr>
                        <a:t>15</a:t>
                      </a:r>
                      <a:endParaRPr lang="es-AR" sz="2800" b="0" i="0" u="none" strike="noStrike" dirty="0">
                        <a:effectLst/>
                        <a:latin typeface="Arial"/>
                      </a:endParaRPr>
                    </a:p>
                  </a:txBody>
                  <a:tcPr marL="9525" marR="9525" marT="9525" marB="0" anchor="b">
                    <a:solidFill>
                      <a:schemeClr val="accent1"/>
                    </a:solidFill>
                  </a:tcPr>
                </a:tc>
                <a:tc>
                  <a:txBody>
                    <a:bodyPr/>
                    <a:lstStyle/>
                    <a:p>
                      <a:pPr algn="ctr" fontAlgn="b"/>
                      <a:r>
                        <a:rPr lang="es-AR" sz="2800" u="none" strike="noStrike" dirty="0">
                          <a:effectLst/>
                        </a:rPr>
                        <a:t>94%</a:t>
                      </a:r>
                      <a:endParaRPr lang="es-AR" sz="2800" b="0" i="0" u="none" strike="noStrike" dirty="0">
                        <a:effectLst/>
                        <a:latin typeface="Arial"/>
                      </a:endParaRPr>
                    </a:p>
                  </a:txBody>
                  <a:tcPr marL="9525" marR="9525" marT="9525" marB="0" anchor="b">
                    <a:solidFill>
                      <a:schemeClr val="accent1"/>
                    </a:solidFill>
                  </a:tcPr>
                </a:tc>
                <a:tc>
                  <a:txBody>
                    <a:bodyPr/>
                    <a:lstStyle/>
                    <a:p>
                      <a:pPr algn="ctr" fontAlgn="b"/>
                      <a:r>
                        <a:rPr lang="es-AR" sz="2800" u="none" strike="noStrike" dirty="0">
                          <a:effectLst/>
                        </a:rPr>
                        <a:t>1</a:t>
                      </a:r>
                      <a:endParaRPr lang="es-AR" sz="2800" b="0" i="0" u="none" strike="noStrike" dirty="0">
                        <a:effectLst/>
                        <a:latin typeface="Arial"/>
                      </a:endParaRPr>
                    </a:p>
                  </a:txBody>
                  <a:tcPr marL="9525" marR="9525" marT="9525" marB="0" anchor="b">
                    <a:solidFill>
                      <a:schemeClr val="accent1"/>
                    </a:solidFill>
                  </a:tcPr>
                </a:tc>
                <a:tc>
                  <a:txBody>
                    <a:bodyPr/>
                    <a:lstStyle/>
                    <a:p>
                      <a:pPr algn="ctr" fontAlgn="b"/>
                      <a:r>
                        <a:rPr lang="es-AR" sz="2800" u="none" strike="noStrike">
                          <a:effectLst/>
                        </a:rPr>
                        <a:t>6%</a:t>
                      </a:r>
                      <a:endParaRPr lang="es-AR" sz="2800" b="0" i="0" u="none" strike="noStrike">
                        <a:effectLst/>
                        <a:latin typeface="Arial"/>
                      </a:endParaRPr>
                    </a:p>
                  </a:txBody>
                  <a:tcPr marL="9525" marR="9525" marT="9525" marB="0" anchor="b">
                    <a:solidFill>
                      <a:schemeClr val="accent1"/>
                    </a:solidFill>
                  </a:tcPr>
                </a:tc>
                <a:tc>
                  <a:txBody>
                    <a:bodyPr/>
                    <a:lstStyle/>
                    <a:p>
                      <a:pPr algn="ctr" fontAlgn="b"/>
                      <a:r>
                        <a:rPr lang="es-AR" sz="2800" u="none" strike="noStrike" dirty="0">
                          <a:effectLst/>
                        </a:rPr>
                        <a:t>16</a:t>
                      </a:r>
                      <a:endParaRPr lang="es-AR" sz="2800" b="0" i="0" u="none" strike="noStrike" dirty="0">
                        <a:effectLst/>
                        <a:latin typeface="Arial"/>
                      </a:endParaRPr>
                    </a:p>
                  </a:txBody>
                  <a:tcPr marL="9525" marR="9525" marT="9525" marB="0" anchor="b">
                    <a:solidFill>
                      <a:schemeClr val="accent1"/>
                    </a:solidFill>
                  </a:tcPr>
                </a:tc>
                <a:tc>
                  <a:txBody>
                    <a:bodyPr/>
                    <a:lstStyle/>
                    <a:p>
                      <a:pPr algn="ctr" fontAlgn="b"/>
                      <a:r>
                        <a:rPr lang="es-AR" sz="2800" u="none" strike="noStrike" dirty="0">
                          <a:effectLst/>
                        </a:rPr>
                        <a:t>100%</a:t>
                      </a:r>
                      <a:endParaRPr lang="es-AR" sz="2800" b="0" i="0" u="none" strike="noStrike" dirty="0">
                        <a:effectLst/>
                        <a:latin typeface="Arial"/>
                      </a:endParaRPr>
                    </a:p>
                  </a:txBody>
                  <a:tcPr marL="9525" marR="9525" marT="9525" marB="0" anchor="b">
                    <a:solidFill>
                      <a:schemeClr val="accent1"/>
                    </a:solidFill>
                  </a:tcPr>
                </a:tc>
              </a:tr>
              <a:tr h="837067">
                <a:tc>
                  <a:txBody>
                    <a:bodyPr/>
                    <a:lstStyle/>
                    <a:p>
                      <a:pPr algn="l" fontAlgn="b"/>
                      <a:r>
                        <a:rPr lang="es-AR" sz="2800" u="none" strike="noStrike" dirty="0">
                          <a:effectLst/>
                        </a:rPr>
                        <a:t>Total</a:t>
                      </a:r>
                      <a:endParaRPr lang="es-AR" sz="2800" b="1"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38</a:t>
                      </a:r>
                      <a:endParaRPr lang="es-AR" sz="28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39%</a:t>
                      </a:r>
                      <a:endParaRPr lang="es-AR" sz="28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59</a:t>
                      </a:r>
                      <a:endParaRPr lang="es-AR" sz="28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61%</a:t>
                      </a:r>
                      <a:endParaRPr lang="es-AR" sz="28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97</a:t>
                      </a:r>
                      <a:endParaRPr lang="es-AR" sz="28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800" u="none" strike="noStrike" dirty="0">
                          <a:effectLst/>
                        </a:rPr>
                        <a:t>100%</a:t>
                      </a:r>
                      <a:endParaRPr lang="es-AR" sz="2800" b="0" i="0" u="none" strike="noStrike" dirty="0">
                        <a:effectLst/>
                        <a:latin typeface="Arial"/>
                      </a:endParaRPr>
                    </a:p>
                  </a:txBody>
                  <a:tcPr marL="9525" marR="9525" marT="9525"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2900476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 xmlns:p14="http://schemas.microsoft.com/office/powerpoint/2010/main" val="3532275290"/>
              </p:ext>
            </p:extLst>
          </p:nvPr>
        </p:nvGraphicFramePr>
        <p:xfrm>
          <a:off x="395536" y="1484784"/>
          <a:ext cx="7920880" cy="2952328"/>
        </p:xfrm>
        <a:graphic>
          <a:graphicData uri="http://schemas.openxmlformats.org/drawingml/2006/table">
            <a:tbl>
              <a:tblPr>
                <a:tableStyleId>{5C22544A-7EE6-4342-B048-85BDC9FD1C3A}</a:tableStyleId>
              </a:tblPr>
              <a:tblGrid>
                <a:gridCol w="3058359"/>
                <a:gridCol w="2635822"/>
                <a:gridCol w="2226699"/>
              </a:tblGrid>
              <a:tr h="1458152">
                <a:tc>
                  <a:txBody>
                    <a:bodyPr/>
                    <a:lstStyle/>
                    <a:p>
                      <a:pPr algn="l" fontAlgn="b"/>
                      <a:r>
                        <a:rPr lang="es-AR" sz="3600" b="1" u="none" strike="noStrike" dirty="0">
                          <a:solidFill>
                            <a:schemeClr val="accent2">
                              <a:lumMod val="50000"/>
                            </a:schemeClr>
                          </a:solidFill>
                          <a:effectLst/>
                        </a:rPr>
                        <a:t>Carga </a:t>
                      </a:r>
                      <a:r>
                        <a:rPr lang="es-AR" sz="3600" b="1" u="none" strike="noStrike" dirty="0" smtClean="0">
                          <a:solidFill>
                            <a:schemeClr val="accent2">
                              <a:lumMod val="50000"/>
                            </a:schemeClr>
                          </a:solidFill>
                          <a:effectLst/>
                        </a:rPr>
                        <a:t>promedio</a:t>
                      </a:r>
                      <a:endParaRPr lang="es-AR" sz="3600" b="1" i="0" u="none"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c>
                  <a:txBody>
                    <a:bodyPr/>
                    <a:lstStyle/>
                    <a:p>
                      <a:pPr algn="ctr" fontAlgn="b"/>
                      <a:r>
                        <a:rPr lang="es-AR" sz="3600" b="1" u="sng" strike="noStrike" dirty="0" err="1" smtClean="0">
                          <a:solidFill>
                            <a:schemeClr val="accent2">
                              <a:lumMod val="50000"/>
                            </a:schemeClr>
                          </a:solidFill>
                          <a:effectLst/>
                        </a:rPr>
                        <a:t>P.Públicos</a:t>
                      </a:r>
                      <a:endParaRPr lang="es-AR" sz="3600" b="1" i="0" u="sng"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c>
                  <a:txBody>
                    <a:bodyPr/>
                    <a:lstStyle/>
                    <a:p>
                      <a:pPr algn="ctr" fontAlgn="b"/>
                      <a:r>
                        <a:rPr lang="es-AR" sz="3600" b="1" u="sng" strike="noStrike" dirty="0" err="1">
                          <a:solidFill>
                            <a:schemeClr val="accent2">
                              <a:lumMod val="50000"/>
                            </a:schemeClr>
                          </a:solidFill>
                          <a:effectLst/>
                        </a:rPr>
                        <a:t>P.Privados</a:t>
                      </a:r>
                      <a:endParaRPr lang="es-AR" sz="3600" b="1" i="0" u="sng"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r>
              <a:tr h="1494176">
                <a:tc>
                  <a:txBody>
                    <a:bodyPr/>
                    <a:lstStyle/>
                    <a:p>
                      <a:pPr algn="l" fontAlgn="b"/>
                      <a:r>
                        <a:rPr lang="es-AR" sz="3600" b="1" u="none" strike="noStrike" dirty="0">
                          <a:solidFill>
                            <a:schemeClr val="accent2">
                              <a:lumMod val="50000"/>
                            </a:schemeClr>
                          </a:solidFill>
                          <a:effectLst/>
                        </a:rPr>
                        <a:t>por Puerto (</a:t>
                      </a:r>
                      <a:r>
                        <a:rPr lang="es-AR" sz="3600" b="1" u="none" strike="noStrike" dirty="0" smtClean="0">
                          <a:solidFill>
                            <a:schemeClr val="accent2">
                              <a:lumMod val="50000"/>
                            </a:schemeClr>
                          </a:solidFill>
                          <a:effectLst/>
                        </a:rPr>
                        <a:t>ton anuales)</a:t>
                      </a:r>
                      <a:endParaRPr lang="es-AR" sz="3600" b="1" i="0" u="none"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c>
                  <a:txBody>
                    <a:bodyPr/>
                    <a:lstStyle/>
                    <a:p>
                      <a:pPr algn="ctr" fontAlgn="b"/>
                      <a:r>
                        <a:rPr lang="es-AR" sz="3600" b="1" u="none" strike="noStrike" dirty="0">
                          <a:solidFill>
                            <a:schemeClr val="accent2">
                              <a:lumMod val="50000"/>
                            </a:schemeClr>
                          </a:solidFill>
                          <a:effectLst/>
                        </a:rPr>
                        <a:t>1.894.629</a:t>
                      </a:r>
                      <a:endParaRPr lang="es-AR" sz="3600" b="1" i="0" u="none"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c>
                  <a:txBody>
                    <a:bodyPr/>
                    <a:lstStyle/>
                    <a:p>
                      <a:pPr algn="ctr" fontAlgn="b"/>
                      <a:r>
                        <a:rPr lang="es-AR" sz="3600" b="1" u="none" strike="noStrike" dirty="0">
                          <a:solidFill>
                            <a:schemeClr val="accent2">
                              <a:lumMod val="50000"/>
                            </a:schemeClr>
                          </a:solidFill>
                          <a:effectLst/>
                        </a:rPr>
                        <a:t>1.188.540</a:t>
                      </a:r>
                      <a:endParaRPr lang="es-AR" sz="3600" b="1" i="0" u="none" strike="noStrike" dirty="0">
                        <a:solidFill>
                          <a:schemeClr val="accent2">
                            <a:lumMod val="50000"/>
                          </a:schemeClr>
                        </a:solidFill>
                        <a:effectLst/>
                        <a:latin typeface="Arial"/>
                      </a:endParaRPr>
                    </a:p>
                  </a:txBody>
                  <a:tcPr marL="9525" marR="9525" marT="9525" marB="0" anchor="b">
                    <a:solidFill>
                      <a:schemeClr val="tx2">
                        <a:lumMod val="40000"/>
                        <a:lumOff val="60000"/>
                      </a:schemeClr>
                    </a:solidFill>
                  </a:tcPr>
                </a:tc>
              </a:tr>
            </a:tbl>
          </a:graphicData>
        </a:graphic>
      </p:graphicFrame>
    </p:spTree>
    <p:extLst>
      <p:ext uri="{BB962C8B-B14F-4D97-AF65-F5344CB8AC3E}">
        <p14:creationId xmlns="" xmlns:p14="http://schemas.microsoft.com/office/powerpoint/2010/main" val="3476227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6650"/>
          </a:xfrm>
        </p:spPr>
        <p:txBody>
          <a:bodyPr/>
          <a:lstStyle/>
          <a:p>
            <a:r>
              <a:rPr lang="es-ES" b="1" dirty="0" smtClean="0">
                <a:solidFill>
                  <a:schemeClr val="accent1"/>
                </a:solidFill>
              </a:rPr>
              <a:t>NUEVO ESCENARIO</a:t>
            </a:r>
            <a:endParaRPr lang="es-ES" b="1" dirty="0">
              <a:solidFill>
                <a:schemeClr val="accent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404664"/>
            <a:ext cx="8352928" cy="5976664"/>
          </a:xfrm>
        </p:spPr>
        <p:txBody>
          <a:bodyPr>
            <a:normAutofit/>
          </a:bodyPr>
          <a:lstStyle/>
          <a:p>
            <a:r>
              <a:rPr lang="es-ES" sz="4000" b="1" dirty="0" smtClean="0">
                <a:solidFill>
                  <a:schemeClr val="accent1"/>
                </a:solidFill>
              </a:rPr>
              <a:t>PLAN AGROALIMENTARIO E INDUSTRIAL 2020</a:t>
            </a:r>
            <a:br>
              <a:rPr lang="es-ES" sz="4000" b="1" dirty="0" smtClean="0">
                <a:solidFill>
                  <a:schemeClr val="accent1"/>
                </a:solidFill>
              </a:rPr>
            </a:br>
            <a:r>
              <a:rPr lang="es-ES" sz="4000" b="1" dirty="0" smtClean="0">
                <a:solidFill>
                  <a:schemeClr val="accent1"/>
                </a:solidFill>
              </a:rPr>
              <a:t/>
            </a:r>
            <a:br>
              <a:rPr lang="es-ES" sz="4000" b="1" dirty="0" smtClean="0">
                <a:solidFill>
                  <a:schemeClr val="accent1"/>
                </a:solidFill>
              </a:rPr>
            </a:br>
            <a:r>
              <a:rPr lang="es-ES" sz="4000" b="1" dirty="0" smtClean="0">
                <a:solidFill>
                  <a:schemeClr val="accent1"/>
                </a:solidFill>
              </a:rPr>
              <a:t>PLAN ESTRATEGICO TERRITORIAL 2016</a:t>
            </a:r>
            <a:br>
              <a:rPr lang="es-ES" sz="4000" b="1" dirty="0" smtClean="0">
                <a:solidFill>
                  <a:schemeClr val="accent1"/>
                </a:solidFill>
              </a:rPr>
            </a:br>
            <a:r>
              <a:rPr lang="es-ES" sz="4000" b="1" dirty="0" smtClean="0">
                <a:solidFill>
                  <a:schemeClr val="accent1"/>
                </a:solidFill>
              </a:rPr>
              <a:t/>
            </a:r>
            <a:br>
              <a:rPr lang="es-ES" sz="4000" b="1" dirty="0" smtClean="0">
                <a:solidFill>
                  <a:schemeClr val="accent1"/>
                </a:solidFill>
              </a:rPr>
            </a:br>
            <a:r>
              <a:rPr lang="es-ES" sz="4000" b="1" dirty="0" smtClean="0">
                <a:solidFill>
                  <a:schemeClr val="accent1"/>
                </a:solidFill>
              </a:rPr>
              <a:t>PLAN DE EXPORTACIONES POR 100 MM DE DÓLARES</a:t>
            </a:r>
            <a:endParaRPr lang="es-ES" sz="4000" b="1" dirty="0">
              <a:solidFill>
                <a:schemeClr val="accent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s-ES" b="1" dirty="0" smtClean="0">
                <a:solidFill>
                  <a:schemeClr val="tx2"/>
                </a:solidFill>
              </a:rPr>
              <a:t/>
            </a:r>
            <a:br>
              <a:rPr lang="es-ES" b="1" dirty="0" smtClean="0">
                <a:solidFill>
                  <a:schemeClr val="tx2"/>
                </a:solidFill>
              </a:rPr>
            </a:br>
            <a:r>
              <a:rPr lang="es-ES" sz="4000" b="1" dirty="0" smtClean="0">
                <a:solidFill>
                  <a:schemeClr val="accent1"/>
                </a:solidFill>
              </a:rPr>
              <a:t>PLAN  ESTRATÉGICO</a:t>
            </a:r>
            <a:br>
              <a:rPr lang="es-ES" sz="4000" b="1" dirty="0" smtClean="0">
                <a:solidFill>
                  <a:schemeClr val="accent1"/>
                </a:solidFill>
              </a:rPr>
            </a:br>
            <a:r>
              <a:rPr lang="es-ES" sz="4000" b="1" dirty="0" smtClean="0">
                <a:solidFill>
                  <a:schemeClr val="accent1"/>
                </a:solidFill>
              </a:rPr>
              <a:t>AGROALIMENTARIO E INDUSTRIAL 2020</a:t>
            </a:r>
            <a:r>
              <a:rPr lang="es-ES" b="1" dirty="0" smtClean="0">
                <a:solidFill>
                  <a:schemeClr val="accent1"/>
                </a:solidFill>
              </a:rPr>
              <a:t/>
            </a:r>
            <a:br>
              <a:rPr lang="es-ES" b="1" dirty="0" smtClean="0">
                <a:solidFill>
                  <a:schemeClr val="accent1"/>
                </a:solidFill>
              </a:rPr>
            </a:br>
            <a:endParaRPr lang="es-ES" dirty="0">
              <a:solidFill>
                <a:schemeClr val="accent1"/>
              </a:solidFill>
            </a:endParaRPr>
          </a:p>
        </p:txBody>
      </p:sp>
      <p:sp>
        <p:nvSpPr>
          <p:cNvPr id="3" name="Content Placeholder 2"/>
          <p:cNvSpPr>
            <a:spLocks noGrp="1"/>
          </p:cNvSpPr>
          <p:nvPr>
            <p:ph idx="1"/>
          </p:nvPr>
        </p:nvSpPr>
        <p:spPr/>
        <p:txBody>
          <a:bodyPr/>
          <a:lstStyle/>
          <a:p>
            <a:r>
              <a:rPr lang="es-AR" sz="3600" b="1" dirty="0" smtClean="0">
                <a:solidFill>
                  <a:schemeClr val="accent1"/>
                </a:solidFill>
              </a:rPr>
              <a:t>Se establecen fines, estrategias y metas de producción y exportación al 2020, para los 24 complejos más importantes, destacando su potencialidad y las oportunidades que brinda el contexto internacional a este importante sector de la economía. </a:t>
            </a:r>
            <a:endParaRPr lang="es-ES" sz="3600"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s-ES" b="1" dirty="0" smtClean="0">
                <a:solidFill>
                  <a:schemeClr val="tx2"/>
                </a:solidFill>
              </a:rPr>
              <a:t/>
            </a:r>
            <a:br>
              <a:rPr lang="es-ES" b="1" dirty="0" smtClean="0">
                <a:solidFill>
                  <a:schemeClr val="tx2"/>
                </a:solidFill>
              </a:rPr>
            </a:br>
            <a:r>
              <a:rPr lang="es-ES" sz="4000" b="1" dirty="0" smtClean="0">
                <a:solidFill>
                  <a:schemeClr val="accent1"/>
                </a:solidFill>
              </a:rPr>
              <a:t>PLAN  ESTRATÉGICO</a:t>
            </a:r>
            <a:br>
              <a:rPr lang="es-ES" sz="4000" b="1" dirty="0" smtClean="0">
                <a:solidFill>
                  <a:schemeClr val="accent1"/>
                </a:solidFill>
              </a:rPr>
            </a:br>
            <a:r>
              <a:rPr lang="es-ES" sz="4000" b="1" dirty="0" smtClean="0">
                <a:solidFill>
                  <a:schemeClr val="accent1"/>
                </a:solidFill>
              </a:rPr>
              <a:t>AGROALIMENTARIO E INDUSTRIAL 2020</a:t>
            </a:r>
            <a:r>
              <a:rPr lang="es-ES" b="1" dirty="0" smtClean="0">
                <a:solidFill>
                  <a:schemeClr val="accent1"/>
                </a:solidFill>
              </a:rPr>
              <a:t/>
            </a:r>
            <a:br>
              <a:rPr lang="es-ES" b="1" dirty="0" smtClean="0">
                <a:solidFill>
                  <a:schemeClr val="accent1"/>
                </a:solidFill>
              </a:rPr>
            </a:br>
            <a:endParaRPr lang="es-ES" dirty="0">
              <a:solidFill>
                <a:schemeClr val="accent1"/>
              </a:solidFill>
            </a:endParaRPr>
          </a:p>
        </p:txBody>
      </p:sp>
      <p:sp>
        <p:nvSpPr>
          <p:cNvPr id="3" name="Content Placeholder 2"/>
          <p:cNvSpPr>
            <a:spLocks noGrp="1"/>
          </p:cNvSpPr>
          <p:nvPr>
            <p:ph idx="1"/>
          </p:nvPr>
        </p:nvSpPr>
        <p:spPr>
          <a:xfrm>
            <a:off x="251520" y="1484784"/>
            <a:ext cx="8568952" cy="4968552"/>
          </a:xfrm>
        </p:spPr>
        <p:txBody>
          <a:bodyPr>
            <a:normAutofit lnSpcReduction="10000"/>
          </a:bodyPr>
          <a:lstStyle/>
          <a:p>
            <a:pPr>
              <a:buNone/>
            </a:pPr>
            <a:r>
              <a:rPr lang="es-AR" b="1" dirty="0" smtClean="0">
                <a:solidFill>
                  <a:schemeClr val="accent1"/>
                </a:solidFill>
              </a:rPr>
              <a:t>Actualmente nos encontramos en esta situación:  </a:t>
            </a:r>
            <a:endParaRPr lang="es-ES" b="1" dirty="0" smtClean="0">
              <a:solidFill>
                <a:schemeClr val="accent1"/>
              </a:solidFill>
            </a:endParaRPr>
          </a:p>
          <a:p>
            <a:pPr>
              <a:buNone/>
            </a:pPr>
            <a:r>
              <a:rPr lang="es-AR" b="1" dirty="0" smtClean="0">
                <a:solidFill>
                  <a:schemeClr val="accent1"/>
                </a:solidFill>
              </a:rPr>
              <a:t>     Primer exportar mundial de biodiesel; de miel; de jugos concentrados de limón; de maní; de aceite de soja y de harinas de soja; </a:t>
            </a:r>
            <a:endParaRPr lang="es-ES" b="1" dirty="0" smtClean="0">
              <a:solidFill>
                <a:schemeClr val="accent1"/>
              </a:solidFill>
            </a:endParaRPr>
          </a:p>
          <a:p>
            <a:pPr>
              <a:buNone/>
            </a:pPr>
            <a:r>
              <a:rPr lang="es-AR" b="1" dirty="0" smtClean="0">
                <a:solidFill>
                  <a:schemeClr val="accent1"/>
                </a:solidFill>
              </a:rPr>
              <a:t> </a:t>
            </a:r>
            <a:endParaRPr lang="es-ES" b="1" dirty="0" smtClean="0">
              <a:solidFill>
                <a:schemeClr val="accent1"/>
              </a:solidFill>
            </a:endParaRPr>
          </a:p>
          <a:p>
            <a:pPr>
              <a:buNone/>
            </a:pPr>
            <a:r>
              <a:rPr lang="es-AR" b="1" dirty="0" smtClean="0">
                <a:solidFill>
                  <a:schemeClr val="accent1"/>
                </a:solidFill>
              </a:rPr>
              <a:t>    Segundo exportador mundial de maíz, de aceite de girasol; limón y limas; peras, preparados de maní; maní con cáscara; carne cocida, jugo de uva, sorgo; harinas de girasol; yerba mate y harinas de maíz; </a:t>
            </a:r>
            <a:endParaRPr lang="es-ES"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s-ES" b="1" dirty="0" smtClean="0">
                <a:solidFill>
                  <a:schemeClr val="tx2"/>
                </a:solidFill>
              </a:rPr>
              <a:t/>
            </a:r>
            <a:br>
              <a:rPr lang="es-ES" b="1" dirty="0" smtClean="0">
                <a:solidFill>
                  <a:schemeClr val="tx2"/>
                </a:solidFill>
              </a:rPr>
            </a:br>
            <a:r>
              <a:rPr lang="es-ES" sz="4000" b="1" dirty="0" smtClean="0">
                <a:solidFill>
                  <a:schemeClr val="accent1"/>
                </a:solidFill>
              </a:rPr>
              <a:t>PLAN  ESTRATÉGICO</a:t>
            </a:r>
            <a:br>
              <a:rPr lang="es-ES" sz="4000" b="1" dirty="0" smtClean="0">
                <a:solidFill>
                  <a:schemeClr val="accent1"/>
                </a:solidFill>
              </a:rPr>
            </a:br>
            <a:r>
              <a:rPr lang="es-ES" sz="4000" b="1" dirty="0" smtClean="0">
                <a:solidFill>
                  <a:schemeClr val="accent1"/>
                </a:solidFill>
              </a:rPr>
              <a:t>AGROALIMENTARIO E INDUSTRIAL 2020</a:t>
            </a:r>
            <a:r>
              <a:rPr lang="es-ES" b="1" dirty="0" smtClean="0">
                <a:solidFill>
                  <a:schemeClr val="accent1"/>
                </a:solidFill>
              </a:rPr>
              <a:t/>
            </a:r>
            <a:br>
              <a:rPr lang="es-ES" b="1" dirty="0" smtClean="0">
                <a:solidFill>
                  <a:schemeClr val="accent1"/>
                </a:solidFill>
              </a:rPr>
            </a:br>
            <a:endParaRPr lang="es-ES" dirty="0">
              <a:solidFill>
                <a:schemeClr val="accent1"/>
              </a:solidFill>
            </a:endParaRPr>
          </a:p>
        </p:txBody>
      </p:sp>
      <p:sp>
        <p:nvSpPr>
          <p:cNvPr id="3" name="Content Placeholder 2"/>
          <p:cNvSpPr>
            <a:spLocks noGrp="1"/>
          </p:cNvSpPr>
          <p:nvPr>
            <p:ph idx="1"/>
          </p:nvPr>
        </p:nvSpPr>
        <p:spPr>
          <a:xfrm>
            <a:off x="251520" y="1600201"/>
            <a:ext cx="8568952" cy="4525963"/>
          </a:xfrm>
        </p:spPr>
        <p:txBody>
          <a:bodyPr>
            <a:normAutofit fontScale="92500" lnSpcReduction="10000"/>
          </a:bodyPr>
          <a:lstStyle/>
          <a:p>
            <a:pPr>
              <a:buNone/>
            </a:pPr>
            <a:endParaRPr lang="es-ES" dirty="0" smtClean="0"/>
          </a:p>
          <a:p>
            <a:r>
              <a:rPr lang="es-AR" sz="3500" b="1" dirty="0" smtClean="0">
                <a:solidFill>
                  <a:schemeClr val="accent1"/>
                </a:solidFill>
              </a:rPr>
              <a:t> Tercer exportador global de granos de soja, de porotos de soja; de ajo y jugo de manzana concentrado; </a:t>
            </a:r>
            <a:endParaRPr lang="es-ES" sz="3500" b="1" dirty="0" smtClean="0">
              <a:solidFill>
                <a:schemeClr val="accent1"/>
              </a:solidFill>
            </a:endParaRPr>
          </a:p>
          <a:p>
            <a:endParaRPr lang="es-ES" sz="3500" b="1" dirty="0" smtClean="0">
              <a:solidFill>
                <a:schemeClr val="accent1"/>
              </a:solidFill>
            </a:endParaRPr>
          </a:p>
          <a:p>
            <a:r>
              <a:rPr lang="es-AR" sz="3500" b="1" dirty="0" smtClean="0">
                <a:solidFill>
                  <a:schemeClr val="accent1"/>
                </a:solidFill>
              </a:rPr>
              <a:t>Cuarto productor mundial de harina de trigo; maní sin cáscara; aceitunas en conserva, </a:t>
            </a:r>
            <a:endParaRPr lang="es-ES" sz="3500" b="1" dirty="0" smtClean="0">
              <a:solidFill>
                <a:schemeClr val="accent1"/>
              </a:solidFill>
            </a:endParaRPr>
          </a:p>
          <a:p>
            <a:endParaRPr lang="es-ES" sz="3500" b="1" dirty="0" smtClean="0">
              <a:solidFill>
                <a:schemeClr val="accent1"/>
              </a:solidFill>
            </a:endParaRPr>
          </a:p>
          <a:p>
            <a:r>
              <a:rPr lang="es-AR" sz="3500" b="1" dirty="0" smtClean="0">
                <a:solidFill>
                  <a:schemeClr val="accent1"/>
                </a:solidFill>
              </a:rPr>
              <a:t>Quinto productor mundial de lana sucia, </a:t>
            </a:r>
            <a:endParaRPr lang="es-ES" b="1" dirty="0" smtClean="0">
              <a:solidFill>
                <a:schemeClr val="accent1"/>
              </a:solidFill>
            </a:endParaRPr>
          </a:p>
          <a:p>
            <a:pPr>
              <a:buNone/>
            </a:pPr>
            <a:endParaRPr lang="es-E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 xmlns:p14="http://schemas.microsoft.com/office/powerpoint/2010/main" val="4246174360"/>
              </p:ext>
            </p:extLst>
          </p:nvPr>
        </p:nvGraphicFramePr>
        <p:xfrm>
          <a:off x="251521" y="332661"/>
          <a:ext cx="8568952" cy="5558540"/>
        </p:xfrm>
        <a:graphic>
          <a:graphicData uri="http://schemas.openxmlformats.org/drawingml/2006/table">
            <a:tbl>
              <a:tblPr>
                <a:tableStyleId>{5C22544A-7EE6-4342-B048-85BDC9FD1C3A}</a:tableStyleId>
              </a:tblPr>
              <a:tblGrid>
                <a:gridCol w="1944216"/>
                <a:gridCol w="1152127"/>
                <a:gridCol w="1008112"/>
                <a:gridCol w="1095743"/>
                <a:gridCol w="1058114"/>
                <a:gridCol w="1252526"/>
                <a:gridCol w="1058114"/>
              </a:tblGrid>
              <a:tr h="403144">
                <a:tc>
                  <a:txBody>
                    <a:bodyPr/>
                    <a:lstStyle/>
                    <a:p>
                      <a:pPr algn="l"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r>
              <a:tr h="482332">
                <a:tc>
                  <a:txBody>
                    <a:bodyPr/>
                    <a:lstStyle/>
                    <a:p>
                      <a:pPr algn="ctr" fontAlgn="b"/>
                      <a:r>
                        <a:rPr lang="es-AR" sz="2400" b="1" u="none" strike="noStrike" dirty="0">
                          <a:solidFill>
                            <a:srgbClr val="C00000"/>
                          </a:solidFill>
                          <a:effectLst/>
                        </a:rPr>
                        <a:t>Long. frente</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Total</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r>
              <a:tr h="814408">
                <a:tc>
                  <a:txBody>
                    <a:bodyPr/>
                    <a:lstStyle/>
                    <a:p>
                      <a:pPr algn="ctr" fontAlgn="b"/>
                      <a:r>
                        <a:rPr lang="es-AR" sz="2400" b="1" u="none" strike="noStrike" dirty="0">
                          <a:solidFill>
                            <a:srgbClr val="C00000"/>
                          </a:solidFill>
                          <a:effectLst/>
                        </a:rPr>
                        <a:t>amarre/muelle (m)</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smtClean="0">
                          <a:effectLst/>
                        </a:rPr>
                        <a:t>Públicos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r>
              <a:tr h="482332">
                <a:tc>
                  <a:txBody>
                    <a:bodyPr/>
                    <a:lstStyle/>
                    <a:p>
                      <a:pPr algn="l" fontAlgn="b"/>
                      <a:r>
                        <a:rPr lang="es-AR" sz="2400" u="none" strike="noStrike" baseline="0" dirty="0">
                          <a:effectLst/>
                        </a:rPr>
                        <a:t>Fluvial</a:t>
                      </a:r>
                      <a:endParaRPr lang="es-AR" sz="2400" b="1"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8.309</a:t>
                      </a:r>
                      <a:endParaRPr lang="es-AR" sz="2400" b="0"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100%</a:t>
                      </a:r>
                      <a:endParaRPr lang="es-AR" sz="2400" b="0"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 </a:t>
                      </a:r>
                      <a:endParaRPr lang="es-AR" sz="2400" b="0"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0%</a:t>
                      </a:r>
                      <a:endParaRPr lang="es-AR" sz="2400" b="0"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8.309</a:t>
                      </a:r>
                      <a:endParaRPr lang="es-AR" sz="2400" b="0" i="0" u="none" strike="noStrike" baseline="0"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baseline="0" dirty="0">
                          <a:effectLst/>
                        </a:rPr>
                        <a:t>100%</a:t>
                      </a:r>
                      <a:endParaRPr lang="es-AR" sz="2400" b="0" i="0" u="none" strike="noStrike" baseline="0" dirty="0">
                        <a:effectLst/>
                        <a:latin typeface="Arial"/>
                      </a:endParaRPr>
                    </a:p>
                  </a:txBody>
                  <a:tcPr marL="9037" marR="9037" marT="9037" marB="0" anchor="b">
                    <a:solidFill>
                      <a:schemeClr val="bg2">
                        <a:lumMod val="50000"/>
                      </a:schemeClr>
                    </a:solidFill>
                  </a:tcPr>
                </a:tc>
              </a:tr>
              <a:tr h="482332">
                <a:tc>
                  <a:txBody>
                    <a:bodyPr/>
                    <a:lstStyle/>
                    <a:p>
                      <a:pPr algn="l" fontAlgn="b"/>
                      <a:r>
                        <a:rPr lang="es-AR" sz="2400" u="none" strike="noStrike" dirty="0">
                          <a:effectLst/>
                        </a:rPr>
                        <a:t> </a:t>
                      </a:r>
                      <a:endParaRPr lang="es-AR" sz="2400" b="1"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50000"/>
                      </a:schemeClr>
                    </a:solidFill>
                  </a:tcPr>
                </a:tc>
              </a:tr>
              <a:tr h="482332">
                <a:tc>
                  <a:txBody>
                    <a:bodyPr/>
                    <a:lstStyle/>
                    <a:p>
                      <a:pPr algn="l" fontAlgn="b"/>
                      <a:r>
                        <a:rPr lang="es-AR" sz="2400" u="none" strike="noStrike" dirty="0">
                          <a:effectLst/>
                        </a:rPr>
                        <a:t>Metropolitana</a:t>
                      </a:r>
                      <a:endParaRPr lang="es-AR" sz="2400" b="1"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smtClean="0">
                          <a:effectLst/>
                        </a:rPr>
                        <a:t>34.955</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smtClean="0">
                          <a:effectLst/>
                        </a:rPr>
                        <a:t>94,59%</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smtClean="0">
                          <a:effectLst/>
                        </a:rPr>
                        <a:t>2.000</a:t>
                      </a:r>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smtClean="0">
                          <a:effectLst/>
                        </a:rPr>
                        <a:t>5,41%</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36.955</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2"/>
                    </a:solidFill>
                  </a:tcPr>
                </a:tc>
              </a:tr>
              <a:tr h="482332">
                <a:tc>
                  <a:txBody>
                    <a:bodyPr/>
                    <a:lstStyle/>
                    <a:p>
                      <a:pPr algn="l" fontAlgn="b"/>
                      <a:r>
                        <a:rPr lang="es-AR" sz="2400" u="none" strike="noStrike" dirty="0">
                          <a:effectLst/>
                        </a:rPr>
                        <a:t> </a:t>
                      </a:r>
                      <a:endParaRPr lang="es-AR" sz="2400" b="1"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2"/>
                    </a:solidFill>
                  </a:tcPr>
                </a:tc>
              </a:tr>
              <a:tr h="482332">
                <a:tc>
                  <a:txBody>
                    <a:bodyPr/>
                    <a:lstStyle/>
                    <a:p>
                      <a:pPr algn="l" fontAlgn="b"/>
                      <a:r>
                        <a:rPr lang="es-AR" sz="2400" u="none" strike="noStrike" dirty="0">
                          <a:effectLst/>
                        </a:rPr>
                        <a:t>Marítima</a:t>
                      </a:r>
                      <a:endParaRPr lang="es-AR" sz="2400" b="1"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26.725</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26.725</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r>
              <a:tr h="482332">
                <a:tc>
                  <a:txBody>
                    <a:bodyPr/>
                    <a:lstStyle/>
                    <a:p>
                      <a:pPr algn="l" fontAlgn="b"/>
                      <a:r>
                        <a:rPr lang="es-AR" sz="2400" u="none" strike="noStrike" dirty="0">
                          <a:effectLst/>
                        </a:rPr>
                        <a:t> </a:t>
                      </a:r>
                      <a:endParaRPr lang="es-AR" sz="2400" b="1"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accent1"/>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accent1"/>
                    </a:solidFill>
                  </a:tcPr>
                </a:tc>
              </a:tr>
              <a:tr h="482332">
                <a:tc>
                  <a:txBody>
                    <a:bodyPr/>
                    <a:lstStyle/>
                    <a:p>
                      <a:pPr algn="l" fontAlgn="b"/>
                      <a:r>
                        <a:rPr lang="es-AR" sz="2400" u="none" strike="noStrike" dirty="0">
                          <a:effectLst/>
                        </a:rPr>
                        <a:t>Total</a:t>
                      </a:r>
                      <a:endParaRPr lang="es-AR" sz="2400" b="1"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b="0" i="0" u="none" strike="noStrike" dirty="0" smtClean="0">
                          <a:effectLst/>
                          <a:latin typeface="Arial"/>
                        </a:rPr>
                        <a:t>69.989</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smtClean="0">
                          <a:effectLst/>
                        </a:rPr>
                        <a:t>97,23%</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smtClean="0">
                          <a:effectLst/>
                        </a:rPr>
                        <a:t>2.000</a:t>
                      </a:r>
                      <a:r>
                        <a:rPr lang="es-AR" sz="2400" u="none" strike="noStrike" dirty="0">
                          <a:effectLst/>
                        </a:rPr>
                        <a:t> </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smtClean="0">
                          <a:effectLst/>
                        </a:rPr>
                        <a:t>2,77%</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71.989</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lumMod val="20000"/>
                        <a:lumOff val="80000"/>
                      </a:schemeClr>
                    </a:solidFill>
                  </a:tcPr>
                </a:tc>
              </a:tr>
              <a:tr h="482332">
                <a:tc>
                  <a:txBody>
                    <a:bodyPr/>
                    <a:lstStyle/>
                    <a:p>
                      <a:pPr algn="l"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332825627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s-ES" b="1" dirty="0" smtClean="0">
                <a:solidFill>
                  <a:schemeClr val="tx2"/>
                </a:solidFill>
              </a:rPr>
              <a:t/>
            </a:r>
            <a:br>
              <a:rPr lang="es-ES" b="1" dirty="0" smtClean="0">
                <a:solidFill>
                  <a:schemeClr val="tx2"/>
                </a:solidFill>
              </a:rPr>
            </a:br>
            <a:r>
              <a:rPr lang="es-ES" sz="4000" b="1" dirty="0" smtClean="0">
                <a:solidFill>
                  <a:schemeClr val="accent1"/>
                </a:solidFill>
              </a:rPr>
              <a:t>PLAN  ESTRATÉGICO</a:t>
            </a:r>
            <a:br>
              <a:rPr lang="es-ES" sz="4000" b="1" dirty="0" smtClean="0">
                <a:solidFill>
                  <a:schemeClr val="accent1"/>
                </a:solidFill>
              </a:rPr>
            </a:br>
            <a:r>
              <a:rPr lang="es-ES" sz="4000" b="1" dirty="0" smtClean="0">
                <a:solidFill>
                  <a:schemeClr val="accent1"/>
                </a:solidFill>
              </a:rPr>
              <a:t>AGROALIMENTARIO E INDUSTRIAL 2020</a:t>
            </a:r>
            <a:r>
              <a:rPr lang="es-ES" b="1" dirty="0" smtClean="0">
                <a:solidFill>
                  <a:schemeClr val="accent1"/>
                </a:solidFill>
              </a:rPr>
              <a:t/>
            </a:r>
            <a:br>
              <a:rPr lang="es-ES" b="1" dirty="0" smtClean="0">
                <a:solidFill>
                  <a:schemeClr val="accent1"/>
                </a:solidFill>
              </a:rPr>
            </a:br>
            <a:endParaRPr lang="es-ES" dirty="0">
              <a:solidFill>
                <a:schemeClr val="accent1"/>
              </a:solidFill>
            </a:endParaRPr>
          </a:p>
        </p:txBody>
      </p:sp>
      <p:sp>
        <p:nvSpPr>
          <p:cNvPr id="3" name="Content Placeholder 2"/>
          <p:cNvSpPr>
            <a:spLocks noGrp="1"/>
          </p:cNvSpPr>
          <p:nvPr>
            <p:ph idx="1"/>
          </p:nvPr>
        </p:nvSpPr>
        <p:spPr>
          <a:xfrm>
            <a:off x="251520" y="1600201"/>
            <a:ext cx="8568952" cy="4925143"/>
          </a:xfrm>
        </p:spPr>
        <p:txBody>
          <a:bodyPr>
            <a:normAutofit fontScale="92500" lnSpcReduction="20000"/>
          </a:bodyPr>
          <a:lstStyle/>
          <a:p>
            <a:pPr>
              <a:buNone/>
            </a:pPr>
            <a:r>
              <a:rPr lang="es-AR" sz="3500" b="1" dirty="0" smtClean="0">
                <a:solidFill>
                  <a:schemeClr val="accent1"/>
                </a:solidFill>
              </a:rPr>
              <a:t>    Sexto exportador global de trigo, carne bovina deshuesada; leche en polvo entera; mandarina; huevo deshidratado y mosto; </a:t>
            </a:r>
            <a:endParaRPr lang="es-ES" sz="3500" b="1" dirty="0" smtClean="0">
              <a:solidFill>
                <a:schemeClr val="accent1"/>
              </a:solidFill>
            </a:endParaRPr>
          </a:p>
          <a:p>
            <a:endParaRPr lang="es-ES" sz="3500" b="1" dirty="0" smtClean="0">
              <a:solidFill>
                <a:schemeClr val="accent1"/>
              </a:solidFill>
            </a:endParaRPr>
          </a:p>
          <a:p>
            <a:r>
              <a:rPr lang="es-AR" sz="3500" b="1" dirty="0" smtClean="0">
                <a:solidFill>
                  <a:schemeClr val="accent1"/>
                </a:solidFill>
              </a:rPr>
              <a:t>Séptimo exportador global de cebada; papa congelada; aceite de oliva virgen y arroz descarrillado; </a:t>
            </a:r>
            <a:endParaRPr lang="es-ES" sz="3500" b="1" dirty="0" smtClean="0">
              <a:solidFill>
                <a:schemeClr val="accent1"/>
              </a:solidFill>
            </a:endParaRPr>
          </a:p>
          <a:p>
            <a:pPr>
              <a:buNone/>
            </a:pPr>
            <a:r>
              <a:rPr lang="es-AR" sz="3500" b="1" dirty="0" smtClean="0">
                <a:solidFill>
                  <a:schemeClr val="accent1"/>
                </a:solidFill>
              </a:rPr>
              <a:t> </a:t>
            </a:r>
            <a:endParaRPr lang="es-ES" sz="3500" b="1" dirty="0" smtClean="0">
              <a:solidFill>
                <a:schemeClr val="accent1"/>
              </a:solidFill>
            </a:endParaRPr>
          </a:p>
          <a:p>
            <a:r>
              <a:rPr lang="es-AR" sz="3500" b="1" dirty="0" smtClean="0">
                <a:solidFill>
                  <a:schemeClr val="accent1"/>
                </a:solidFill>
              </a:rPr>
              <a:t>Octavo exportador global de tabaco; malta, pasas de uva y lana limpia; </a:t>
            </a:r>
            <a:endParaRPr lang="es-ES" sz="3500" b="1" dirty="0" smtClean="0">
              <a:solidFill>
                <a:schemeClr val="accent1"/>
              </a:solidFill>
            </a:endParaRPr>
          </a:p>
          <a:p>
            <a:r>
              <a:rPr lang="es-AR" dirty="0" smtClean="0"/>
              <a:t> </a:t>
            </a:r>
            <a:endParaRPr lang="es-ES" dirty="0" smtClean="0"/>
          </a:p>
          <a:p>
            <a:endParaRPr lang="es-E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r>
              <a:rPr lang="es-ES" b="1" dirty="0" smtClean="0">
                <a:solidFill>
                  <a:schemeClr val="tx2"/>
                </a:solidFill>
              </a:rPr>
              <a:t/>
            </a:r>
            <a:br>
              <a:rPr lang="es-ES" b="1" dirty="0" smtClean="0">
                <a:solidFill>
                  <a:schemeClr val="tx2"/>
                </a:solidFill>
              </a:rPr>
            </a:br>
            <a:r>
              <a:rPr lang="es-ES" sz="4000" b="1" dirty="0" smtClean="0">
                <a:solidFill>
                  <a:schemeClr val="accent1"/>
                </a:solidFill>
              </a:rPr>
              <a:t>PLAN  ESTRATÉGICO</a:t>
            </a:r>
            <a:br>
              <a:rPr lang="es-ES" sz="4000" b="1" dirty="0" smtClean="0">
                <a:solidFill>
                  <a:schemeClr val="accent1"/>
                </a:solidFill>
              </a:rPr>
            </a:br>
            <a:r>
              <a:rPr lang="es-ES" sz="4000" b="1" dirty="0" smtClean="0">
                <a:solidFill>
                  <a:schemeClr val="accent1"/>
                </a:solidFill>
              </a:rPr>
              <a:t>AGROALIMENTARIO E INDUSTRIAL 2020</a:t>
            </a:r>
            <a:r>
              <a:rPr lang="es-ES" b="1" dirty="0" smtClean="0">
                <a:solidFill>
                  <a:schemeClr val="accent1"/>
                </a:solidFill>
              </a:rPr>
              <a:t/>
            </a:r>
            <a:br>
              <a:rPr lang="es-ES" b="1" dirty="0" smtClean="0">
                <a:solidFill>
                  <a:schemeClr val="accent1"/>
                </a:solidFill>
              </a:rPr>
            </a:br>
            <a:endParaRPr lang="es-ES" dirty="0">
              <a:solidFill>
                <a:schemeClr val="accent1"/>
              </a:solidFill>
            </a:endParaRPr>
          </a:p>
        </p:txBody>
      </p:sp>
      <p:sp>
        <p:nvSpPr>
          <p:cNvPr id="3" name="Content Placeholder 2"/>
          <p:cNvSpPr>
            <a:spLocks noGrp="1"/>
          </p:cNvSpPr>
          <p:nvPr>
            <p:ph idx="1"/>
          </p:nvPr>
        </p:nvSpPr>
        <p:spPr>
          <a:xfrm>
            <a:off x="251520" y="1600201"/>
            <a:ext cx="8568952" cy="4925143"/>
          </a:xfrm>
        </p:spPr>
        <p:txBody>
          <a:bodyPr>
            <a:normAutofit/>
          </a:bodyPr>
          <a:lstStyle/>
          <a:p>
            <a:pPr>
              <a:buNone/>
            </a:pPr>
            <a:r>
              <a:rPr lang="es-AR" dirty="0" smtClean="0"/>
              <a:t> </a:t>
            </a:r>
            <a:endParaRPr lang="es-ES" dirty="0" smtClean="0"/>
          </a:p>
          <a:p>
            <a:r>
              <a:rPr lang="es-AR" sz="3600" b="1" dirty="0" smtClean="0">
                <a:solidFill>
                  <a:schemeClr val="accent1"/>
                </a:solidFill>
              </a:rPr>
              <a:t>Noveno exportador global de harina de carne; pomelos y arroz con cáscara y </a:t>
            </a:r>
            <a:endParaRPr lang="es-ES" sz="3600" b="1" dirty="0" smtClean="0">
              <a:solidFill>
                <a:schemeClr val="accent1"/>
              </a:solidFill>
            </a:endParaRPr>
          </a:p>
          <a:p>
            <a:r>
              <a:rPr lang="es-AR" sz="3600" b="1" dirty="0" smtClean="0">
                <a:solidFill>
                  <a:schemeClr val="accent1"/>
                </a:solidFill>
              </a:rPr>
              <a:t> </a:t>
            </a:r>
            <a:endParaRPr lang="es-ES" sz="3600" b="1" dirty="0" smtClean="0">
              <a:solidFill>
                <a:schemeClr val="accent1"/>
              </a:solidFill>
            </a:endParaRPr>
          </a:p>
          <a:p>
            <a:r>
              <a:rPr lang="es-AR" sz="3600" b="1" dirty="0" smtClean="0">
                <a:solidFill>
                  <a:schemeClr val="accent1"/>
                </a:solidFill>
              </a:rPr>
              <a:t>Décimo exportador mundial de vino; carne de pollo; jugo concentrado de naranja y tomate pelado. </a:t>
            </a:r>
            <a:endParaRPr lang="es-ES" sz="3600"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p:txBody>
          <a:bodyPr>
            <a:normAutofit/>
          </a:bodyPr>
          <a:lstStyle/>
          <a:p>
            <a:r>
              <a:rPr lang="es-AR" sz="3600" b="1" dirty="0" smtClean="0">
                <a:solidFill>
                  <a:schemeClr val="accent1"/>
                </a:solidFill>
              </a:rPr>
              <a:t>El Plan Estratégico Territorial tiene como objetivo permitir identificar las inversiones en infraestructura y equipamiento necesarias para el desarrollo territorial de la Nación y las Provincias.</a:t>
            </a:r>
            <a:endParaRPr lang="es-ES" sz="3600" b="1" dirty="0">
              <a:solidFill>
                <a:schemeClr val="accent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p:txBody>
          <a:bodyPr/>
          <a:lstStyle/>
          <a:p>
            <a:r>
              <a:rPr lang="es-AR" b="1" dirty="0" smtClean="0">
                <a:solidFill>
                  <a:schemeClr val="accent1"/>
                </a:solidFill>
              </a:rPr>
              <a:t>Se partió del Modelo Actual del Territorio Nacional, verificando los centros y stock de infraestructura y equipamiento instalado, el medio socio-económico enfocado en la población y las actividades productivas en las distintas regiones del país, representando al mismo tiempo la dinámica de flujos de bienes y servicios que las vincula. </a:t>
            </a:r>
            <a:endParaRPr lang="es-ES"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p:txBody>
          <a:bodyPr/>
          <a:lstStyle/>
          <a:p>
            <a:r>
              <a:rPr lang="es-AR" sz="3600" b="1" dirty="0" smtClean="0">
                <a:solidFill>
                  <a:schemeClr val="accent1"/>
                </a:solidFill>
              </a:rPr>
              <a:t>El territorio nacional quedó dividido en un conjunto de 25 subregiones y que son representativas de categorías de organización territorial singulares e identificadas mediante el trabajo realizado con los equipos técnicos provinciales. </a:t>
            </a:r>
            <a:endParaRPr lang="es-ES" sz="3600"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p:txBody>
          <a:bodyPr/>
          <a:lstStyle/>
          <a:p>
            <a:pPr algn="just"/>
            <a:r>
              <a:rPr lang="es-AR" sz="3600" dirty="0" smtClean="0">
                <a:solidFill>
                  <a:schemeClr val="accent1"/>
                </a:solidFill>
              </a:rPr>
              <a:t>En lo concerniente a la infraestructura específicamente portuaria nos interesan</a:t>
            </a:r>
          </a:p>
          <a:p>
            <a:pPr algn="just">
              <a:buNone/>
            </a:pPr>
            <a:r>
              <a:rPr lang="es-AR" sz="3600" dirty="0" smtClean="0">
                <a:solidFill>
                  <a:schemeClr val="accent1"/>
                </a:solidFill>
              </a:rPr>
              <a:t>   </a:t>
            </a:r>
          </a:p>
          <a:p>
            <a:pPr algn="just"/>
            <a:r>
              <a:rPr lang="es-AR" sz="3600" b="1" dirty="0" smtClean="0">
                <a:solidFill>
                  <a:schemeClr val="accent1"/>
                </a:solidFill>
              </a:rPr>
              <a:t>LOS CORREDORES DE CONECTIVIDAD</a:t>
            </a:r>
            <a:endParaRPr lang="es-ES" sz="3600"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p:txBody>
          <a:bodyPr/>
          <a:lstStyle/>
          <a:p>
            <a:r>
              <a:rPr lang="es-AR" b="1" dirty="0" smtClean="0">
                <a:solidFill>
                  <a:schemeClr val="accent1"/>
                </a:solidFill>
              </a:rPr>
              <a:t>El patrón de la red de los corredores de conectividad en la Argentina presenta como característica más relevante la existencia de unas pocas áreas en las que se concentran los flujos de cargas y pasajeros y, como consecuencia, el aislamiento de una gran parte del territorio nacional respecto de la dinámica de dichos corredores. </a:t>
            </a:r>
            <a:endParaRPr lang="es-ES"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a:xfrm>
            <a:off x="251520" y="1600201"/>
            <a:ext cx="8640960" cy="4853135"/>
          </a:xfrm>
        </p:spPr>
        <p:txBody>
          <a:bodyPr>
            <a:normAutofit lnSpcReduction="10000"/>
          </a:bodyPr>
          <a:lstStyle/>
          <a:p>
            <a:r>
              <a:rPr lang="es-AR" b="1" dirty="0" smtClean="0">
                <a:solidFill>
                  <a:schemeClr val="accent1"/>
                </a:solidFill>
              </a:rPr>
              <a:t>Frente a esta configuración, se plantean dos alternativas de intervención en materia de infraestructura. </a:t>
            </a:r>
            <a:endParaRPr lang="es-ES" b="1" dirty="0" smtClean="0">
              <a:solidFill>
                <a:schemeClr val="accent1"/>
              </a:solidFill>
            </a:endParaRPr>
          </a:p>
          <a:p>
            <a:r>
              <a:rPr lang="es-AR" b="1" dirty="0" smtClean="0">
                <a:solidFill>
                  <a:schemeClr val="accent1"/>
                </a:solidFill>
              </a:rPr>
              <a:t>Una de ellas consistiría en reforzar las dotaciones en los corredores más congestionados mediante inversiones tales como la ampliación de capacidad de la red vial; ejecución de centros de transferencia intermodal; mejoras en el sistema portuario, entre otras. </a:t>
            </a:r>
            <a:endParaRPr lang="es-ES"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a:xfrm>
            <a:off x="251520" y="1600201"/>
            <a:ext cx="8640960" cy="4853135"/>
          </a:xfrm>
        </p:spPr>
        <p:txBody>
          <a:bodyPr>
            <a:normAutofit/>
          </a:bodyPr>
          <a:lstStyle/>
          <a:p>
            <a:pPr algn="just">
              <a:buNone/>
            </a:pPr>
            <a:r>
              <a:rPr lang="es-AR" sz="3600" dirty="0" smtClean="0"/>
              <a:t>   </a:t>
            </a:r>
            <a:r>
              <a:rPr lang="es-AR" sz="3600" b="1" dirty="0" smtClean="0">
                <a:solidFill>
                  <a:schemeClr val="accent1"/>
                </a:solidFill>
              </a:rPr>
              <a:t>Esta opción permitiría mejorar los problemas de congestión y contribuir a una mayor eficiencia económica en el corto y/o mediano plazo. </a:t>
            </a:r>
            <a:endParaRPr lang="es-ES" sz="3600" b="1"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ESTRATEGICO </a:t>
            </a:r>
            <a:br>
              <a:rPr lang="es-ES" b="1" dirty="0" smtClean="0">
                <a:solidFill>
                  <a:schemeClr val="accent1"/>
                </a:solidFill>
              </a:rPr>
            </a:br>
            <a:r>
              <a:rPr lang="es-ES" b="1" dirty="0" smtClean="0">
                <a:solidFill>
                  <a:schemeClr val="accent1"/>
                </a:solidFill>
              </a:rPr>
              <a:t>TERRITORIAL 2016</a:t>
            </a:r>
            <a:endParaRPr lang="es-ES" dirty="0">
              <a:solidFill>
                <a:schemeClr val="accent1"/>
              </a:solidFill>
            </a:endParaRPr>
          </a:p>
        </p:txBody>
      </p:sp>
      <p:sp>
        <p:nvSpPr>
          <p:cNvPr id="3" name="Content Placeholder 2"/>
          <p:cNvSpPr>
            <a:spLocks noGrp="1"/>
          </p:cNvSpPr>
          <p:nvPr>
            <p:ph idx="1"/>
          </p:nvPr>
        </p:nvSpPr>
        <p:spPr>
          <a:xfrm>
            <a:off x="251520" y="1600201"/>
            <a:ext cx="8640960" cy="4853135"/>
          </a:xfrm>
        </p:spPr>
        <p:txBody>
          <a:bodyPr>
            <a:normAutofit/>
          </a:bodyPr>
          <a:lstStyle/>
          <a:p>
            <a:pPr algn="just">
              <a:buNone/>
            </a:pPr>
            <a:r>
              <a:rPr lang="es-AR" sz="3600" dirty="0" smtClean="0"/>
              <a:t>   </a:t>
            </a:r>
            <a:r>
              <a:rPr lang="es-AR" sz="3600" b="1" dirty="0" smtClean="0">
                <a:solidFill>
                  <a:schemeClr val="accent1"/>
                </a:solidFill>
              </a:rPr>
              <a:t>La segunda alternativa implicaría la modificación de la configuración actual del sistema de corredores a partir de inversiones basadas en el diseño de una nueva red. </a:t>
            </a:r>
            <a:endParaRPr lang="es-ES" sz="3600" b="1" dirty="0" smtClean="0">
              <a:solidFill>
                <a:schemeClr val="accent1"/>
              </a:solidFill>
            </a:endParaRPr>
          </a:p>
          <a:p>
            <a:pPr algn="just">
              <a:buNone/>
            </a:pPr>
            <a:endParaRPr lang="es-ES" sz="3600" dirty="0" smtClean="0"/>
          </a:p>
          <a:p>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 xmlns:p14="http://schemas.microsoft.com/office/powerpoint/2010/main" val="1708539754"/>
              </p:ext>
            </p:extLst>
          </p:nvPr>
        </p:nvGraphicFramePr>
        <p:xfrm>
          <a:off x="107505" y="188640"/>
          <a:ext cx="8928993" cy="5688632"/>
        </p:xfrm>
        <a:graphic>
          <a:graphicData uri="http://schemas.openxmlformats.org/drawingml/2006/table">
            <a:tbl>
              <a:tblPr>
                <a:tableStyleId>{5C22544A-7EE6-4342-B048-85BDC9FD1C3A}</a:tableStyleId>
              </a:tblPr>
              <a:tblGrid>
                <a:gridCol w="1828242"/>
                <a:gridCol w="1283032"/>
                <a:gridCol w="1083885"/>
                <a:gridCol w="1283032"/>
                <a:gridCol w="1083885"/>
                <a:gridCol w="1283032"/>
                <a:gridCol w="1083885"/>
              </a:tblGrid>
              <a:tr h="711079">
                <a:tc>
                  <a:txBody>
                    <a:bodyPr/>
                    <a:lstStyle/>
                    <a:p>
                      <a:pPr algn="l" fontAlgn="b"/>
                      <a:endParaRPr lang="es-AR" sz="1400" b="0" i="0" u="none" strike="noStrike" dirty="0">
                        <a:effectLst/>
                        <a:latin typeface="Arial"/>
                      </a:endParaRPr>
                    </a:p>
                  </a:txBody>
                  <a:tcPr marL="9525" marR="9525" marT="9525" marB="0" anchor="b">
                    <a:solidFill>
                      <a:schemeClr val="bg1"/>
                    </a:solidFill>
                  </a:tcPr>
                </a:tc>
                <a:tc>
                  <a:txBody>
                    <a:bodyPr/>
                    <a:lstStyle/>
                    <a:p>
                      <a:pPr algn="ctr" fontAlgn="b"/>
                      <a:endParaRPr lang="es-AR" sz="1400" b="0" i="0" u="none" strike="noStrike" dirty="0">
                        <a:effectLst/>
                        <a:latin typeface="Arial"/>
                      </a:endParaRPr>
                    </a:p>
                  </a:txBody>
                  <a:tcPr marL="9525" marR="9525" marT="9525" marB="0" anchor="b">
                    <a:solidFill>
                      <a:schemeClr val="bg1"/>
                    </a:solidFill>
                  </a:tcPr>
                </a:tc>
                <a:tc>
                  <a:txBody>
                    <a:bodyPr/>
                    <a:lstStyle/>
                    <a:p>
                      <a:pPr algn="ctr" fontAlgn="b"/>
                      <a:endParaRPr lang="es-AR" sz="1400" b="0" i="0" u="none" strike="noStrike">
                        <a:effectLst/>
                        <a:latin typeface="Arial"/>
                      </a:endParaRPr>
                    </a:p>
                  </a:txBody>
                  <a:tcPr marL="9525" marR="9525" marT="9525" marB="0" anchor="b">
                    <a:solidFill>
                      <a:schemeClr val="bg1"/>
                    </a:solidFill>
                  </a:tcPr>
                </a:tc>
                <a:tc>
                  <a:txBody>
                    <a:bodyPr/>
                    <a:lstStyle/>
                    <a:p>
                      <a:pPr algn="ctr" fontAlgn="b"/>
                      <a:endParaRPr lang="es-AR" sz="1400" b="0" i="0" u="none" strike="noStrike" dirty="0">
                        <a:effectLst/>
                        <a:latin typeface="Arial"/>
                      </a:endParaRPr>
                    </a:p>
                  </a:txBody>
                  <a:tcPr marL="9525" marR="9525" marT="9525" marB="0" anchor="b">
                    <a:solidFill>
                      <a:schemeClr val="bg1"/>
                    </a:solidFill>
                  </a:tcPr>
                </a:tc>
                <a:tc>
                  <a:txBody>
                    <a:bodyPr/>
                    <a:lstStyle/>
                    <a:p>
                      <a:pPr algn="ctr" fontAlgn="b"/>
                      <a:endParaRPr lang="es-AR" sz="1400" b="0" i="0" u="none" strike="noStrike" dirty="0">
                        <a:effectLst/>
                        <a:latin typeface="Arial"/>
                      </a:endParaRPr>
                    </a:p>
                  </a:txBody>
                  <a:tcPr marL="9525" marR="9525" marT="9525" marB="0" anchor="b">
                    <a:solidFill>
                      <a:schemeClr val="bg1"/>
                    </a:solidFill>
                  </a:tcPr>
                </a:tc>
                <a:tc>
                  <a:txBody>
                    <a:bodyPr/>
                    <a:lstStyle/>
                    <a:p>
                      <a:pPr algn="ctr" fontAlgn="b"/>
                      <a:endParaRPr lang="es-AR" sz="1400" b="0" i="0" u="none" strike="noStrike" dirty="0">
                        <a:effectLst/>
                        <a:latin typeface="Arial"/>
                      </a:endParaRPr>
                    </a:p>
                  </a:txBody>
                  <a:tcPr marL="9525" marR="9525" marT="9525" marB="0" anchor="b">
                    <a:solidFill>
                      <a:schemeClr val="bg1"/>
                    </a:solidFill>
                  </a:tcPr>
                </a:tc>
                <a:tc>
                  <a:txBody>
                    <a:bodyPr/>
                    <a:lstStyle/>
                    <a:p>
                      <a:pPr algn="ctr" fontAlgn="b"/>
                      <a:endParaRPr lang="es-AR" sz="1400" b="0" i="0" u="none" strike="noStrike" dirty="0">
                        <a:effectLst/>
                        <a:latin typeface="Arial"/>
                      </a:endParaRPr>
                    </a:p>
                  </a:txBody>
                  <a:tcPr marL="9525" marR="9525" marT="9525" marB="0" anchor="b">
                    <a:solidFill>
                      <a:schemeClr val="bg1"/>
                    </a:solidFill>
                  </a:tcPr>
                </a:tc>
              </a:tr>
              <a:tr h="711079">
                <a:tc>
                  <a:txBody>
                    <a:bodyPr/>
                    <a:lstStyle/>
                    <a:p>
                      <a:pPr algn="l" fontAlgn="b"/>
                      <a:r>
                        <a:rPr lang="es-AR" sz="2400" b="1" u="none" strike="noStrike" dirty="0" err="1">
                          <a:solidFill>
                            <a:srgbClr val="C00000"/>
                          </a:solidFill>
                          <a:effectLst/>
                        </a:rPr>
                        <a:t>Tancaje</a:t>
                      </a:r>
                      <a:r>
                        <a:rPr lang="es-AR" sz="2400" b="1" u="none" strike="noStrike" dirty="0">
                          <a:solidFill>
                            <a:srgbClr val="C00000"/>
                          </a:solidFill>
                          <a:effectLst/>
                        </a:rPr>
                        <a:t> (m3)</a:t>
                      </a:r>
                      <a:endParaRPr lang="es-AR" sz="2400" b="1" i="0" u="none" strike="noStrike" dirty="0">
                        <a:solidFill>
                          <a:srgbClr val="C00000"/>
                        </a:solidFill>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Total</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r>
              <a:tr h="711079">
                <a:tc>
                  <a:txBody>
                    <a:bodyPr/>
                    <a:lstStyle/>
                    <a:p>
                      <a:pPr algn="l" fontAlgn="b"/>
                      <a:r>
                        <a:rPr lang="es-AR" sz="2400" u="none" strike="noStrike">
                          <a:effectLst/>
                        </a:rPr>
                        <a:t> </a:t>
                      </a:r>
                      <a:endParaRPr lang="es-AR" sz="2400" b="0" i="0" u="none" strike="noStrike">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a:effectLst/>
                        </a:rPr>
                        <a:t>Publicos </a:t>
                      </a:r>
                      <a:endParaRPr lang="es-AR" sz="2400" b="0" i="0" u="none" strike="noStrike">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525" marR="9525" marT="9525"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525" marR="9525" marT="9525" marB="0" anchor="b">
                    <a:solidFill>
                      <a:schemeClr val="bg2">
                        <a:lumMod val="90000"/>
                      </a:schemeClr>
                    </a:solidFill>
                  </a:tcPr>
                </a:tc>
              </a:tr>
              <a:tr h="711079">
                <a:tc>
                  <a:txBody>
                    <a:bodyPr/>
                    <a:lstStyle/>
                    <a:p>
                      <a:pPr algn="l" fontAlgn="b"/>
                      <a:r>
                        <a:rPr lang="es-AR" sz="2400" u="none" strike="noStrike" dirty="0">
                          <a:effectLst/>
                        </a:rPr>
                        <a:t>Fluvial</a:t>
                      </a:r>
                      <a:endParaRPr lang="es-AR" sz="2400" b="1"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158.000</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17%</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748.150</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83%</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906.150</a:t>
                      </a:r>
                      <a:endParaRPr lang="es-AR" sz="2400" b="0" i="0" u="none" strike="noStrike" dirty="0">
                        <a:effectLst/>
                        <a:latin typeface="Arial"/>
                      </a:endParaRPr>
                    </a:p>
                  </a:txBody>
                  <a:tcPr marL="9525" marR="9525" marT="9525" marB="0" anchor="b">
                    <a:solidFill>
                      <a:schemeClr val="bg2">
                        <a:lumMod val="5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525" marR="9525" marT="9525" marB="0" anchor="b">
                    <a:solidFill>
                      <a:schemeClr val="bg2">
                        <a:lumMod val="50000"/>
                      </a:schemeClr>
                    </a:solidFill>
                  </a:tcPr>
                </a:tc>
              </a:tr>
              <a:tr h="711079">
                <a:tc>
                  <a:txBody>
                    <a:bodyPr/>
                    <a:lstStyle/>
                    <a:p>
                      <a:pPr algn="l" fontAlgn="b"/>
                      <a:r>
                        <a:rPr lang="es-AR" sz="2400" u="none" strike="noStrike" dirty="0">
                          <a:effectLst/>
                        </a:rPr>
                        <a:t>Metropolitana</a:t>
                      </a:r>
                      <a:endParaRPr lang="es-AR" sz="2400" b="1"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658.000</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38%</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1.072.980</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62%</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1.730.980</a:t>
                      </a:r>
                      <a:endParaRPr lang="es-AR" sz="2400" b="0" i="0" u="none" strike="noStrike" dirty="0">
                        <a:effectLst/>
                        <a:latin typeface="Arial"/>
                      </a:endParaRPr>
                    </a:p>
                  </a:txBody>
                  <a:tcPr marL="9525" marR="9525" marT="9525" marB="0" anchor="b">
                    <a:solidFill>
                      <a:schemeClr val="accent2"/>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525" marR="9525" marT="9525" marB="0" anchor="b">
                    <a:solidFill>
                      <a:schemeClr val="accent2"/>
                    </a:solidFill>
                  </a:tcPr>
                </a:tc>
              </a:tr>
              <a:tr h="711079">
                <a:tc>
                  <a:txBody>
                    <a:bodyPr/>
                    <a:lstStyle/>
                    <a:p>
                      <a:pPr algn="l" fontAlgn="b"/>
                      <a:r>
                        <a:rPr lang="es-AR" sz="2400" u="none" strike="noStrike" dirty="0">
                          <a:effectLst/>
                        </a:rPr>
                        <a:t>Marítima</a:t>
                      </a:r>
                      <a:endParaRPr lang="es-AR" sz="2400" b="1"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1.394.760</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97%</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44.000</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3%</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1.438.760</a:t>
                      </a:r>
                      <a:endParaRPr lang="es-AR" sz="2400" b="0" i="0" u="none" strike="noStrike" dirty="0">
                        <a:effectLst/>
                        <a:latin typeface="Arial"/>
                      </a:endParaRPr>
                    </a:p>
                  </a:txBody>
                  <a:tcPr marL="9525" marR="9525" marT="9525"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525" marR="9525" marT="9525" marB="0" anchor="b">
                    <a:solidFill>
                      <a:schemeClr val="accent1"/>
                    </a:solidFill>
                  </a:tcPr>
                </a:tc>
              </a:tr>
              <a:tr h="711079">
                <a:tc>
                  <a:txBody>
                    <a:bodyPr/>
                    <a:lstStyle/>
                    <a:p>
                      <a:pPr algn="l" fontAlgn="b"/>
                      <a:r>
                        <a:rPr lang="es-AR" sz="2400" u="none" strike="noStrike" dirty="0">
                          <a:effectLst/>
                        </a:rPr>
                        <a:t>Total</a:t>
                      </a:r>
                      <a:endParaRPr lang="es-AR" sz="2400" b="1"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2.210.760</a:t>
                      </a:r>
                      <a:endParaRPr lang="es-AR" sz="2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54%</a:t>
                      </a:r>
                      <a:endParaRPr lang="es-AR" sz="2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1.865.130</a:t>
                      </a:r>
                      <a:endParaRPr lang="es-AR" sz="2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46%</a:t>
                      </a:r>
                      <a:endParaRPr lang="es-AR" sz="2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4.075.890</a:t>
                      </a:r>
                      <a:endParaRPr lang="es-AR" sz="2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525" marR="9525" marT="9525" marB="0" anchor="b">
                    <a:solidFill>
                      <a:schemeClr val="accent1">
                        <a:lumMod val="20000"/>
                        <a:lumOff val="80000"/>
                      </a:schemeClr>
                    </a:solidFill>
                  </a:tcPr>
                </a:tc>
              </a:tr>
              <a:tr h="711079">
                <a:tc>
                  <a:txBody>
                    <a:bodyPr/>
                    <a:lstStyle/>
                    <a:p>
                      <a:pPr algn="l"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c>
                  <a:txBody>
                    <a:bodyPr/>
                    <a:lstStyle/>
                    <a:p>
                      <a:pPr algn="ctr" fontAlgn="b"/>
                      <a:endParaRPr lang="es-AR" sz="1400" b="0" i="0" u="none" strike="noStrike" dirty="0">
                        <a:effectLst/>
                        <a:latin typeface="Arial"/>
                      </a:endParaRPr>
                    </a:p>
                  </a:txBody>
                  <a:tcPr marL="9525" marR="9525" marT="9525"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21365220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DE EXPORTACIONES </a:t>
            </a:r>
            <a:br>
              <a:rPr lang="es-ES" b="1" dirty="0" smtClean="0">
                <a:solidFill>
                  <a:schemeClr val="accent1"/>
                </a:solidFill>
              </a:rPr>
            </a:br>
            <a:r>
              <a:rPr lang="es-ES" b="1" dirty="0" smtClean="0">
                <a:solidFill>
                  <a:schemeClr val="accent1"/>
                </a:solidFill>
              </a:rPr>
              <a:t>POR 100 MM DE u$s</a:t>
            </a:r>
            <a:endParaRPr lang="es-ES" b="1" dirty="0">
              <a:solidFill>
                <a:schemeClr val="accent1"/>
              </a:solidFill>
            </a:endParaRPr>
          </a:p>
        </p:txBody>
      </p:sp>
      <p:sp>
        <p:nvSpPr>
          <p:cNvPr id="3" name="Content Placeholder 2"/>
          <p:cNvSpPr>
            <a:spLocks noGrp="1"/>
          </p:cNvSpPr>
          <p:nvPr>
            <p:ph idx="1"/>
          </p:nvPr>
        </p:nvSpPr>
        <p:spPr/>
        <p:txBody>
          <a:bodyPr/>
          <a:lstStyle/>
          <a:p>
            <a:r>
              <a:rPr lang="es-AR" sz="3600" i="1" dirty="0" smtClean="0">
                <a:solidFill>
                  <a:schemeClr val="accent1"/>
                </a:solidFill>
              </a:rPr>
              <a:t>Programa de Aumento y Diversificación de las Exportaciones (</a:t>
            </a:r>
            <a:r>
              <a:rPr lang="es-AR" sz="3600" i="1" dirty="0" err="1" smtClean="0">
                <a:solidFill>
                  <a:schemeClr val="accent1"/>
                </a:solidFill>
              </a:rPr>
              <a:t>PADEx</a:t>
            </a:r>
            <a:r>
              <a:rPr lang="es-AR" sz="3600" i="1" dirty="0" smtClean="0">
                <a:solidFill>
                  <a:schemeClr val="accent1"/>
                </a:solidFill>
              </a:rPr>
              <a:t>) con el que se apunta a superar los 100 mil millones de dólares en exportaciones en 2015.</a:t>
            </a:r>
            <a:endParaRPr lang="es-ES" sz="3600" dirty="0" smtClean="0">
              <a:solidFill>
                <a:schemeClr val="accent1"/>
              </a:solidFill>
            </a:endParaRPr>
          </a:p>
          <a:p>
            <a:endParaRPr lang="es-E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DE EXPORTACIONES </a:t>
            </a:r>
            <a:br>
              <a:rPr lang="es-ES" b="1" dirty="0" smtClean="0">
                <a:solidFill>
                  <a:schemeClr val="accent1"/>
                </a:solidFill>
              </a:rPr>
            </a:br>
            <a:r>
              <a:rPr lang="es-ES" b="1" dirty="0" smtClean="0">
                <a:solidFill>
                  <a:schemeClr val="accent1"/>
                </a:solidFill>
              </a:rPr>
              <a:t>POR 100 MM DE u$s</a:t>
            </a:r>
            <a:endParaRPr lang="es-ES" b="1" dirty="0">
              <a:solidFill>
                <a:schemeClr val="accent1"/>
              </a:solidFill>
            </a:endParaRPr>
          </a:p>
        </p:txBody>
      </p:sp>
      <p:sp>
        <p:nvSpPr>
          <p:cNvPr id="3" name="Content Placeholder 2"/>
          <p:cNvSpPr>
            <a:spLocks noGrp="1"/>
          </p:cNvSpPr>
          <p:nvPr>
            <p:ph idx="1"/>
          </p:nvPr>
        </p:nvSpPr>
        <p:spPr/>
        <p:txBody>
          <a:bodyPr/>
          <a:lstStyle/>
          <a:p>
            <a:r>
              <a:rPr lang="es-AR" b="1" dirty="0" smtClean="0">
                <a:solidFill>
                  <a:schemeClr val="accent1"/>
                </a:solidFill>
              </a:rPr>
              <a:t>El objetivo principal del </a:t>
            </a:r>
            <a:r>
              <a:rPr lang="es-AR" b="1" dirty="0" err="1" smtClean="0">
                <a:solidFill>
                  <a:schemeClr val="accent1"/>
                </a:solidFill>
              </a:rPr>
              <a:t>PADEx</a:t>
            </a:r>
            <a:r>
              <a:rPr lang="es-AR" b="1" dirty="0" smtClean="0">
                <a:solidFill>
                  <a:schemeClr val="accent1"/>
                </a:solidFill>
              </a:rPr>
              <a:t> es mejorar en términos cuantitativos y cualitativos las exportaciones de nuestro país. En ese marco, sus objetivos específicos son incrementar las exportaciones tradicionales, contribuir al desarrollo exportador de las economías regionales, aumentar el número de empresas exportadoras y diversificar tanto los destinos de exportación como la canasta exportadora</a:t>
            </a:r>
            <a:r>
              <a:rPr lang="es-AR" dirty="0" smtClean="0"/>
              <a:t>.</a:t>
            </a:r>
            <a:endParaRPr lang="es-E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accent1"/>
                </a:solidFill>
              </a:rPr>
              <a:t>PLAN DE EXPORTACIONES </a:t>
            </a:r>
            <a:br>
              <a:rPr lang="es-ES" b="1" dirty="0" smtClean="0">
                <a:solidFill>
                  <a:schemeClr val="accent1"/>
                </a:solidFill>
              </a:rPr>
            </a:br>
            <a:r>
              <a:rPr lang="es-ES" b="1" dirty="0" smtClean="0">
                <a:solidFill>
                  <a:schemeClr val="accent1"/>
                </a:solidFill>
              </a:rPr>
              <a:t>POR 100 MM DE u$s</a:t>
            </a:r>
            <a:endParaRPr lang="es-ES" b="1" dirty="0">
              <a:solidFill>
                <a:schemeClr val="accent1"/>
              </a:solidFill>
            </a:endParaRPr>
          </a:p>
        </p:txBody>
      </p:sp>
      <p:sp>
        <p:nvSpPr>
          <p:cNvPr id="3" name="Content Placeholder 2"/>
          <p:cNvSpPr>
            <a:spLocks noGrp="1"/>
          </p:cNvSpPr>
          <p:nvPr>
            <p:ph idx="1"/>
          </p:nvPr>
        </p:nvSpPr>
        <p:spPr/>
        <p:txBody>
          <a:bodyPr>
            <a:normAutofit lnSpcReduction="10000"/>
          </a:bodyPr>
          <a:lstStyle/>
          <a:p>
            <a:r>
              <a:rPr lang="es-AR" b="1" dirty="0" smtClean="0">
                <a:solidFill>
                  <a:schemeClr val="accent1"/>
                </a:solidFill>
              </a:rPr>
              <a:t>Para llevar adelante el </a:t>
            </a:r>
            <a:r>
              <a:rPr lang="es-AR" b="1" dirty="0" err="1" smtClean="0">
                <a:solidFill>
                  <a:schemeClr val="accent1"/>
                </a:solidFill>
              </a:rPr>
              <a:t>PADEx</a:t>
            </a:r>
            <a:r>
              <a:rPr lang="es-AR" b="1" dirty="0" smtClean="0">
                <a:solidFill>
                  <a:schemeClr val="accent1"/>
                </a:solidFill>
              </a:rPr>
              <a:t>, en 2014 la Cancillería desarrollará diversas acciones de promoción comercial: coordinará la participación de empresas argentinas en 252 ferias internacionales, realizará 70 misiones comerciales sectoriales y </a:t>
            </a:r>
            <a:r>
              <a:rPr lang="es-AR" b="1" dirty="0" err="1" smtClean="0">
                <a:solidFill>
                  <a:schemeClr val="accent1"/>
                </a:solidFill>
              </a:rPr>
              <a:t>plurisectoriales</a:t>
            </a:r>
            <a:r>
              <a:rPr lang="es-AR" b="1" dirty="0" smtClean="0">
                <a:solidFill>
                  <a:schemeClr val="accent1"/>
                </a:solidFill>
              </a:rPr>
              <a:t> y organizará 22 misiones comerciales inversas (esto es, visitas de compradores extranjeros a nuestro país).</a:t>
            </a:r>
            <a:r>
              <a:rPr lang="es-AR" dirty="0" smtClean="0"/>
              <a:t/>
            </a:r>
            <a:br>
              <a:rPr lang="es-AR" dirty="0" smtClean="0"/>
            </a:br>
            <a:endParaRPr lang="es-E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09175" y="548680"/>
            <a:ext cx="8367281" cy="5616624"/>
          </a:xfrm>
          <a:prstGeom prst="rect">
            <a:avLst/>
          </a:prstGeom>
          <a:noFill/>
          <a:ln w="9525">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tx2"/>
                </a:solidFill>
              </a:rPr>
              <a:t>NECESIDADES DE</a:t>
            </a:r>
            <a:br>
              <a:rPr lang="es-ES" b="1" dirty="0" smtClean="0">
                <a:solidFill>
                  <a:schemeClr val="tx2"/>
                </a:solidFill>
              </a:rPr>
            </a:br>
            <a:r>
              <a:rPr lang="es-ES" b="1" dirty="0" smtClean="0">
                <a:solidFill>
                  <a:schemeClr val="tx2"/>
                </a:solidFill>
              </a:rPr>
              <a:t>INFRAESTRUCTURA PORTUARIA</a:t>
            </a:r>
            <a:endParaRPr lang="es-ES" b="1" dirty="0">
              <a:solidFill>
                <a:schemeClr val="tx2"/>
              </a:solidFill>
            </a:endParaRPr>
          </a:p>
        </p:txBody>
      </p:sp>
      <p:sp>
        <p:nvSpPr>
          <p:cNvPr id="3" name="Content Placeholder 2"/>
          <p:cNvSpPr>
            <a:spLocks noGrp="1"/>
          </p:cNvSpPr>
          <p:nvPr>
            <p:ph idx="1"/>
          </p:nvPr>
        </p:nvSpPr>
        <p:spPr>
          <a:xfrm>
            <a:off x="251520" y="1600201"/>
            <a:ext cx="8640960" cy="4997151"/>
          </a:xfrm>
        </p:spPr>
        <p:txBody>
          <a:bodyPr>
            <a:normAutofit/>
          </a:bodyPr>
          <a:lstStyle/>
          <a:p>
            <a:pPr>
              <a:buNone/>
            </a:pPr>
            <a:r>
              <a:rPr lang="es-ES" b="1" dirty="0" smtClean="0">
                <a:solidFill>
                  <a:schemeClr val="tx2"/>
                </a:solidFill>
              </a:rPr>
              <a:t>ENCUESTA NACIONAL DE CAPACIDAD PORTUARIA</a:t>
            </a:r>
          </a:p>
          <a:p>
            <a:r>
              <a:rPr lang="es-ES" dirty="0" smtClean="0"/>
              <a:t>Accesos ferroviarios; viales y acuáticos.</a:t>
            </a:r>
          </a:p>
          <a:p>
            <a:r>
              <a:rPr lang="es-ES" dirty="0" smtClean="0"/>
              <a:t>Buques representativos atendidos por el puerto</a:t>
            </a:r>
          </a:p>
          <a:p>
            <a:r>
              <a:rPr lang="es-ES" dirty="0" smtClean="0"/>
              <a:t>Tipología de la carga movilizada, el flujo y volumen,</a:t>
            </a:r>
          </a:p>
          <a:p>
            <a:r>
              <a:rPr lang="es-ES" dirty="0" smtClean="0"/>
              <a:t>Facilidades estructurales para la atención de los buques, días operativos anuales, utillaje en muelle y desempeño,</a:t>
            </a:r>
          </a:p>
          <a:p>
            <a:r>
              <a:rPr lang="es-ES" dirty="0" smtClean="0"/>
              <a:t>Tiempo promedios de espera en rada, muelle, </a:t>
            </a:r>
            <a:endParaRPr lang="es-E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b="1" dirty="0" smtClean="0">
                <a:solidFill>
                  <a:schemeClr val="tx2"/>
                </a:solidFill>
              </a:rPr>
              <a:t>NECESIDADES DE</a:t>
            </a:r>
            <a:br>
              <a:rPr lang="es-ES" b="1" dirty="0" smtClean="0">
                <a:solidFill>
                  <a:schemeClr val="tx2"/>
                </a:solidFill>
              </a:rPr>
            </a:br>
            <a:r>
              <a:rPr lang="es-ES" b="1" dirty="0" smtClean="0">
                <a:solidFill>
                  <a:schemeClr val="tx2"/>
                </a:solidFill>
              </a:rPr>
              <a:t>INFRAESTRUCTURA PORTUARIA</a:t>
            </a:r>
            <a:endParaRPr lang="es-ES" dirty="0"/>
          </a:p>
        </p:txBody>
      </p:sp>
      <p:sp>
        <p:nvSpPr>
          <p:cNvPr id="3" name="Content Placeholder 2"/>
          <p:cNvSpPr>
            <a:spLocks noGrp="1"/>
          </p:cNvSpPr>
          <p:nvPr>
            <p:ph idx="1"/>
          </p:nvPr>
        </p:nvSpPr>
        <p:spPr/>
        <p:txBody>
          <a:bodyPr>
            <a:normAutofit fontScale="92500" lnSpcReduction="10000"/>
          </a:bodyPr>
          <a:lstStyle/>
          <a:p>
            <a:r>
              <a:rPr lang="es-ES" dirty="0" smtClean="0"/>
              <a:t>Tiempo promedio de servicio de muelle, y factor de ocupación de muelle.</a:t>
            </a:r>
          </a:p>
          <a:p>
            <a:r>
              <a:rPr lang="es-AR" dirty="0" smtClean="0"/>
              <a:t>Capacidad de </a:t>
            </a:r>
            <a:r>
              <a:rPr lang="es-AR" dirty="0" err="1" smtClean="0"/>
              <a:t>tancaje</a:t>
            </a:r>
            <a:r>
              <a:rPr lang="es-AR" dirty="0" smtClean="0"/>
              <a:t> y el realmente ocupado,</a:t>
            </a:r>
          </a:p>
          <a:p>
            <a:r>
              <a:rPr lang="es-ES" dirty="0" smtClean="0"/>
              <a:t>Capacidad de silos y celdas y el utilizado,</a:t>
            </a:r>
          </a:p>
          <a:p>
            <a:r>
              <a:rPr lang="es-ES" dirty="0" smtClean="0"/>
              <a:t>Capacidad de estiba de </a:t>
            </a:r>
            <a:r>
              <a:rPr lang="es-ES" dirty="0" err="1" smtClean="0"/>
              <a:t>containers</a:t>
            </a:r>
            <a:endParaRPr lang="es-ES" dirty="0" smtClean="0"/>
          </a:p>
          <a:p>
            <a:r>
              <a:rPr lang="es-ES" dirty="0" smtClean="0"/>
              <a:t>Plazoleta de estiba para </a:t>
            </a:r>
            <a:r>
              <a:rPr lang="es-ES" dirty="0" err="1" smtClean="0"/>
              <a:t>graneles</a:t>
            </a:r>
            <a:r>
              <a:rPr lang="es-ES" dirty="0" smtClean="0"/>
              <a:t> sólidos,</a:t>
            </a:r>
          </a:p>
          <a:p>
            <a:r>
              <a:rPr lang="es-ES" dirty="0" smtClean="0"/>
              <a:t>Tipo y cantidad de utillaje de plazoletas,</a:t>
            </a:r>
          </a:p>
          <a:p>
            <a:r>
              <a:rPr lang="es-AR" dirty="0" smtClean="0"/>
              <a:t>Estimación de la Capacidad Actual del Puerto</a:t>
            </a:r>
            <a:endParaRPr lang="es-ES" dirty="0" smtClean="0"/>
          </a:p>
          <a:p>
            <a:pPr>
              <a:buNone/>
            </a:pPr>
            <a:r>
              <a:rPr lang="es-ES" dirty="0" smtClean="0"/>
              <a:t>    a fin de verificar su potencialidad.</a:t>
            </a:r>
          </a:p>
          <a:p>
            <a:endParaRPr lang="es-E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body" idx="1"/>
          </p:nvPr>
        </p:nvSpPr>
        <p:spPr>
          <a:xfrm>
            <a:off x="457200" y="404813"/>
            <a:ext cx="8229600" cy="6192837"/>
          </a:xfrm>
        </p:spPr>
        <p:txBody>
          <a:bodyPr/>
          <a:lstStyle/>
          <a:p>
            <a:pPr eaLnBrk="1" hangingPunct="1">
              <a:defRPr/>
            </a:pPr>
            <a:endParaRPr lang="es-ES" dirty="0" smtClean="0"/>
          </a:p>
          <a:p>
            <a:pPr eaLnBrk="1" hangingPunct="1">
              <a:defRPr/>
            </a:pPr>
            <a:endParaRPr lang="es-ES" dirty="0" smtClean="0"/>
          </a:p>
          <a:p>
            <a:pPr marL="0" indent="0" eaLnBrk="1" hangingPunct="1">
              <a:buFontTx/>
              <a:buNone/>
              <a:defRPr/>
            </a:pPr>
            <a:r>
              <a:rPr lang="es-ES" i="1" dirty="0" smtClean="0">
                <a:latin typeface="Cambria" pitchFamily="18" charset="0"/>
              </a:rPr>
              <a:t>         Muchas gracias por su atención !!!</a:t>
            </a:r>
          </a:p>
          <a:p>
            <a:pPr eaLnBrk="1" hangingPunct="1">
              <a:defRPr/>
            </a:pPr>
            <a:endParaRPr lang="es-ES" i="1" dirty="0" smtClean="0">
              <a:latin typeface="Cambria" pitchFamily="18" charset="0"/>
            </a:endParaRPr>
          </a:p>
          <a:p>
            <a:pPr eaLnBrk="1" hangingPunct="1">
              <a:defRPr/>
            </a:pPr>
            <a:endParaRPr lang="es-ES" i="1" dirty="0" smtClean="0">
              <a:latin typeface="Cambria" pitchFamily="18" charset="0"/>
            </a:endParaRPr>
          </a:p>
          <a:p>
            <a:pPr eaLnBrk="1" hangingPunct="1">
              <a:defRPr/>
            </a:pPr>
            <a:endParaRPr lang="es-ES" i="1" dirty="0" smtClean="0">
              <a:latin typeface="Cambria" pitchFamily="18" charset="0"/>
            </a:endParaRPr>
          </a:p>
          <a:p>
            <a:pPr marL="0" indent="0" eaLnBrk="1" hangingPunct="1">
              <a:buFontTx/>
              <a:buNone/>
              <a:defRPr/>
            </a:pPr>
            <a:r>
              <a:rPr lang="es-ES" sz="2000" i="1" dirty="0" smtClean="0">
                <a:latin typeface="Cambria" pitchFamily="18" charset="0"/>
              </a:rPr>
              <a:t>                                   Lic. Juan Chimento</a:t>
            </a:r>
          </a:p>
          <a:p>
            <a:pPr marL="0" indent="0" eaLnBrk="1" hangingPunct="1">
              <a:buFontTx/>
              <a:buNone/>
              <a:defRPr/>
            </a:pPr>
            <a:r>
              <a:rPr lang="es-ES" sz="2000" i="1" dirty="0" smtClean="0">
                <a:latin typeface="Cambria" pitchFamily="18" charset="0"/>
              </a:rPr>
              <a:t>                          Director Nacional de Puertos</a:t>
            </a:r>
          </a:p>
          <a:p>
            <a:pPr marL="0" indent="0" eaLnBrk="1" hangingPunct="1">
              <a:buFontTx/>
              <a:buNone/>
              <a:defRPr/>
            </a:pPr>
            <a:r>
              <a:rPr lang="es-ES" sz="2000" i="1" dirty="0" smtClean="0">
                <a:latin typeface="Cambria" pitchFamily="18" charset="0"/>
              </a:rPr>
              <a:t>                Subsecretaría de Puertos y Vías Navegables</a:t>
            </a:r>
          </a:p>
        </p:txBody>
      </p:sp>
      <p:sp>
        <p:nvSpPr>
          <p:cNvPr id="26627" name="Text Box 4"/>
          <p:cNvSpPr txBox="1">
            <a:spLocks noChangeArrowheads="1"/>
          </p:cNvSpPr>
          <p:nvPr/>
        </p:nvSpPr>
        <p:spPr bwMode="auto">
          <a:xfrm>
            <a:off x="4932363" y="5876925"/>
            <a:ext cx="3816350"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s-ES" dirty="0" smtClean="0"/>
              <a:t>Rosario, 28 </a:t>
            </a:r>
            <a:r>
              <a:rPr lang="es-ES" dirty="0"/>
              <a:t>de abril de 2014</a:t>
            </a:r>
          </a:p>
        </p:txBody>
      </p:sp>
    </p:spTree>
    <p:extLst>
      <p:ext uri="{BB962C8B-B14F-4D97-AF65-F5344CB8AC3E}">
        <p14:creationId xmlns="" xmlns:p14="http://schemas.microsoft.com/office/powerpoint/2010/main" val="1795020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 xmlns:p14="http://schemas.microsoft.com/office/powerpoint/2010/main" val="3595555327"/>
              </p:ext>
            </p:extLst>
          </p:nvPr>
        </p:nvGraphicFramePr>
        <p:xfrm>
          <a:off x="107505" y="404663"/>
          <a:ext cx="8887948" cy="5472608"/>
        </p:xfrm>
        <a:graphic>
          <a:graphicData uri="http://schemas.openxmlformats.org/drawingml/2006/table">
            <a:tbl>
              <a:tblPr>
                <a:tableStyleId>{5C22544A-7EE6-4342-B048-85BDC9FD1C3A}</a:tableStyleId>
              </a:tblPr>
              <a:tblGrid>
                <a:gridCol w="2020777"/>
                <a:gridCol w="1482006"/>
                <a:gridCol w="807051"/>
                <a:gridCol w="1450806"/>
                <a:gridCol w="838251"/>
                <a:gridCol w="1439237"/>
                <a:gridCol w="849820"/>
              </a:tblGrid>
              <a:tr h="684076">
                <a:tc>
                  <a:txBody>
                    <a:bodyPr/>
                    <a:lstStyle/>
                    <a:p>
                      <a:pPr algn="l"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r>
              <a:tr h="684076">
                <a:tc>
                  <a:txBody>
                    <a:bodyPr/>
                    <a:lstStyle/>
                    <a:p>
                      <a:pPr algn="ctr" fontAlgn="b"/>
                      <a:r>
                        <a:rPr lang="es-AR" sz="2400" b="1" u="none" strike="noStrike" dirty="0">
                          <a:solidFill>
                            <a:srgbClr val="C00000"/>
                          </a:solidFill>
                          <a:effectLst/>
                        </a:rPr>
                        <a:t>Silos y Celdas</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Total</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r>
              <a:tr h="684076">
                <a:tc>
                  <a:txBody>
                    <a:bodyPr/>
                    <a:lstStyle/>
                    <a:p>
                      <a:pPr algn="ctr" fontAlgn="b"/>
                      <a:r>
                        <a:rPr lang="es-AR" sz="2400" b="1" u="none" strike="noStrike" dirty="0">
                          <a:solidFill>
                            <a:srgbClr val="C00000"/>
                          </a:solidFill>
                          <a:effectLst/>
                        </a:rPr>
                        <a:t>(</a:t>
                      </a:r>
                      <a:r>
                        <a:rPr lang="es-AR" sz="2400" b="1" u="none" strike="noStrike" dirty="0" err="1">
                          <a:solidFill>
                            <a:srgbClr val="C00000"/>
                          </a:solidFill>
                          <a:effectLst/>
                        </a:rPr>
                        <a:t>tons</a:t>
                      </a:r>
                      <a:r>
                        <a:rPr lang="es-AR" sz="2400" b="1" u="none" strike="noStrike" dirty="0">
                          <a:solidFill>
                            <a:srgbClr val="C00000"/>
                          </a:solidFill>
                          <a:effectLst/>
                        </a:rPr>
                        <a:t>)</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err="1">
                          <a:effectLst/>
                        </a:rPr>
                        <a:t>Publicos</a:t>
                      </a:r>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r>
              <a:tr h="684076">
                <a:tc>
                  <a:txBody>
                    <a:bodyPr/>
                    <a:lstStyle/>
                    <a:p>
                      <a:pPr algn="l" fontAlgn="b"/>
                      <a:r>
                        <a:rPr lang="es-AR" sz="2400" u="none" strike="noStrike" dirty="0">
                          <a:effectLst/>
                        </a:rPr>
                        <a:t>Fluvial</a:t>
                      </a:r>
                      <a:endParaRPr lang="es-AR" sz="2400" b="1"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1.081.670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13%</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7.431.000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87%</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8.512.670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bg2">
                        <a:lumMod val="50000"/>
                      </a:schemeClr>
                    </a:solidFill>
                  </a:tcPr>
                </a:tc>
              </a:tr>
              <a:tr h="684076">
                <a:tc>
                  <a:txBody>
                    <a:bodyPr/>
                    <a:lstStyle/>
                    <a:p>
                      <a:pPr algn="l" fontAlgn="b"/>
                      <a:r>
                        <a:rPr lang="es-AR" sz="2400" u="none" strike="noStrike" dirty="0">
                          <a:effectLst/>
                        </a:rPr>
                        <a:t>Metropolitana</a:t>
                      </a:r>
                      <a:endParaRPr lang="es-AR" sz="2400" b="1"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170.000</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42%</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238.000</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58%</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408.000</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2"/>
                    </a:solidFill>
                  </a:tcPr>
                </a:tc>
              </a:tr>
              <a:tr h="684076">
                <a:tc>
                  <a:txBody>
                    <a:bodyPr/>
                    <a:lstStyle/>
                    <a:p>
                      <a:pPr algn="l" fontAlgn="b"/>
                      <a:r>
                        <a:rPr lang="es-AR" sz="2400" u="none" strike="noStrike" dirty="0">
                          <a:effectLst/>
                        </a:rPr>
                        <a:t>Marítima</a:t>
                      </a:r>
                      <a:endParaRPr lang="es-AR" sz="2400" b="1"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1.264.600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82%</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270.000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18%</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1.534.600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r>
              <a:tr h="684076">
                <a:tc>
                  <a:txBody>
                    <a:bodyPr/>
                    <a:lstStyle/>
                    <a:p>
                      <a:pPr algn="l" fontAlgn="b"/>
                      <a:r>
                        <a:rPr lang="es-AR" sz="2400" u="none" strike="noStrike" dirty="0">
                          <a:effectLst/>
                        </a:rPr>
                        <a:t>Total</a:t>
                      </a:r>
                      <a:endParaRPr lang="es-AR" sz="2400" b="1"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2.516.270</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24%</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7.939.000</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76%</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10.455.270</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lumMod val="20000"/>
                        <a:lumOff val="80000"/>
                      </a:schemeClr>
                    </a:solidFill>
                  </a:tcPr>
                </a:tc>
              </a:tr>
              <a:tr h="684076">
                <a:tc>
                  <a:txBody>
                    <a:bodyPr/>
                    <a:lstStyle/>
                    <a:p>
                      <a:pPr algn="l"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1300" b="0" i="0" u="none" strike="noStrike" dirty="0">
                        <a:effectLst/>
                        <a:latin typeface="Arial"/>
                      </a:endParaRPr>
                    </a:p>
                  </a:txBody>
                  <a:tcPr marL="9037" marR="9037" marT="9037"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3695987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 xmlns:p14="http://schemas.microsoft.com/office/powerpoint/2010/main" val="1723716105"/>
              </p:ext>
            </p:extLst>
          </p:nvPr>
        </p:nvGraphicFramePr>
        <p:xfrm>
          <a:off x="457200" y="548679"/>
          <a:ext cx="8229600" cy="5801594"/>
        </p:xfrm>
        <a:graphic>
          <a:graphicData uri="http://schemas.openxmlformats.org/drawingml/2006/table">
            <a:tbl>
              <a:tblPr>
                <a:tableStyleId>{5C22544A-7EE6-4342-B048-85BDC9FD1C3A}</a:tableStyleId>
              </a:tblPr>
              <a:tblGrid>
                <a:gridCol w="1882552"/>
                <a:gridCol w="1296144"/>
                <a:gridCol w="687862"/>
                <a:gridCol w="1400370"/>
                <a:gridCol w="781151"/>
                <a:gridCol w="1451097"/>
                <a:gridCol w="730424"/>
              </a:tblGrid>
              <a:tr h="720080">
                <a:tc>
                  <a:txBody>
                    <a:bodyPr/>
                    <a:lstStyle/>
                    <a:p>
                      <a:pPr algn="l"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r>
              <a:tr h="720080">
                <a:tc>
                  <a:txBody>
                    <a:bodyPr/>
                    <a:lstStyle/>
                    <a:p>
                      <a:pPr algn="ctr" fontAlgn="b"/>
                      <a:r>
                        <a:rPr lang="es-AR" sz="2400" b="1" u="none" strike="noStrike" dirty="0">
                          <a:solidFill>
                            <a:srgbClr val="C00000"/>
                          </a:solidFill>
                          <a:effectLst/>
                        </a:rPr>
                        <a:t>Plazoletas</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Total</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r>
              <a:tr h="720080">
                <a:tc>
                  <a:txBody>
                    <a:bodyPr/>
                    <a:lstStyle/>
                    <a:p>
                      <a:pPr algn="ctr" fontAlgn="b"/>
                      <a:r>
                        <a:rPr lang="es-AR" sz="2400" b="1" u="none" strike="noStrike" dirty="0">
                          <a:solidFill>
                            <a:srgbClr val="C00000"/>
                          </a:solidFill>
                          <a:effectLst/>
                        </a:rPr>
                        <a:t>(m2)</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a:effectLst/>
                        </a:rPr>
                        <a:t>Publicos </a:t>
                      </a:r>
                      <a:endParaRPr lang="es-AR" sz="2400" b="0" i="0" u="none" strike="noStrike">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a:effectLst/>
                        </a:rPr>
                        <a:t>%</a:t>
                      </a:r>
                      <a:endParaRPr lang="es-AR" sz="2400" b="0" i="0" u="none" strike="noStrike">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r>
              <a:tr h="720080">
                <a:tc>
                  <a:txBody>
                    <a:bodyPr/>
                    <a:lstStyle/>
                    <a:p>
                      <a:pPr algn="l" fontAlgn="b"/>
                      <a:r>
                        <a:rPr lang="es-AR" sz="2400" u="none" strike="noStrike" dirty="0">
                          <a:effectLst/>
                        </a:rPr>
                        <a:t>Fluvial</a:t>
                      </a:r>
                      <a:endParaRPr lang="es-AR" sz="2400" b="1"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102.000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102.000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bg2">
                        <a:lumMod val="50000"/>
                      </a:schemeClr>
                    </a:solidFill>
                  </a:tcPr>
                </a:tc>
              </a:tr>
              <a:tr h="720080">
                <a:tc>
                  <a:txBody>
                    <a:bodyPr/>
                    <a:lstStyle/>
                    <a:p>
                      <a:pPr algn="l" fontAlgn="b"/>
                      <a:r>
                        <a:rPr lang="es-AR" sz="2400" u="none" strike="noStrike" dirty="0">
                          <a:effectLst/>
                        </a:rPr>
                        <a:t>Metropolitana</a:t>
                      </a:r>
                      <a:endParaRPr lang="es-AR" sz="2400" b="1"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548.272</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22%</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1.919.300</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78%</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2.467.572</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2"/>
                    </a:solidFill>
                  </a:tcPr>
                </a:tc>
              </a:tr>
              <a:tr h="720080">
                <a:tc>
                  <a:txBody>
                    <a:bodyPr/>
                    <a:lstStyle/>
                    <a:p>
                      <a:pPr algn="l" fontAlgn="b"/>
                      <a:r>
                        <a:rPr lang="es-AR" sz="2400" u="none" strike="noStrike" dirty="0">
                          <a:effectLst/>
                        </a:rPr>
                        <a:t>Marítima</a:t>
                      </a:r>
                      <a:endParaRPr lang="es-AR" sz="2400" b="1"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369.940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369.940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r>
              <a:tr h="720080">
                <a:tc>
                  <a:txBody>
                    <a:bodyPr/>
                    <a:lstStyle/>
                    <a:p>
                      <a:pPr algn="l" fontAlgn="b"/>
                      <a:r>
                        <a:rPr lang="es-AR" sz="2400" u="none" strike="noStrike" dirty="0">
                          <a:effectLst/>
                        </a:rPr>
                        <a:t>Total</a:t>
                      </a:r>
                      <a:endParaRPr lang="es-AR" sz="2400" b="1"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1.020.212</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35%</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1.919.300</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65%</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2.939.512</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lumMod val="20000"/>
                        <a:lumOff val="80000"/>
                      </a:schemeClr>
                    </a:solidFill>
                  </a:tcPr>
                </a:tc>
              </a:tr>
              <a:tr h="720080">
                <a:tc>
                  <a:txBody>
                    <a:bodyPr/>
                    <a:lstStyle/>
                    <a:p>
                      <a:pPr algn="l"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3653268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 xmlns:p14="http://schemas.microsoft.com/office/powerpoint/2010/main" val="1537102160"/>
              </p:ext>
            </p:extLst>
          </p:nvPr>
        </p:nvGraphicFramePr>
        <p:xfrm>
          <a:off x="251520" y="476671"/>
          <a:ext cx="8712968" cy="5904656"/>
        </p:xfrm>
        <a:graphic>
          <a:graphicData uri="http://schemas.openxmlformats.org/drawingml/2006/table">
            <a:tbl>
              <a:tblPr>
                <a:tableStyleId>{5C22544A-7EE6-4342-B048-85BDC9FD1C3A}</a:tableStyleId>
              </a:tblPr>
              <a:tblGrid>
                <a:gridCol w="2008219"/>
                <a:gridCol w="1190056"/>
                <a:gridCol w="895387"/>
                <a:gridCol w="1251992"/>
                <a:gridCol w="1057661"/>
                <a:gridCol w="1251992"/>
                <a:gridCol w="1057661"/>
              </a:tblGrid>
              <a:tr h="738082">
                <a:tc>
                  <a:txBody>
                    <a:bodyPr/>
                    <a:lstStyle/>
                    <a:p>
                      <a:pPr algn="l"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c>
                  <a:txBody>
                    <a:bodyPr/>
                    <a:lstStyle/>
                    <a:p>
                      <a:pPr algn="ctr" fontAlgn="b"/>
                      <a:endParaRPr lang="es-AR" sz="1300" b="0" i="0" u="none" strike="noStrike" dirty="0">
                        <a:effectLst/>
                        <a:latin typeface="Arial"/>
                      </a:endParaRPr>
                    </a:p>
                  </a:txBody>
                  <a:tcPr marL="9037" marR="9037" marT="9037" marB="0" anchor="b">
                    <a:solidFill>
                      <a:schemeClr val="bg1"/>
                    </a:solidFill>
                  </a:tcPr>
                </a:tc>
              </a:tr>
              <a:tr h="738082">
                <a:tc>
                  <a:txBody>
                    <a:bodyPr/>
                    <a:lstStyle/>
                    <a:p>
                      <a:pPr algn="ctr" fontAlgn="b"/>
                      <a:r>
                        <a:rPr lang="es-AR" sz="2400" b="1" u="none" strike="noStrike" dirty="0">
                          <a:solidFill>
                            <a:srgbClr val="C00000"/>
                          </a:solidFill>
                          <a:effectLst/>
                        </a:rPr>
                        <a:t>Depósitos</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Puertos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a:effectLst/>
                        </a:rPr>
                        <a:t>Total</a:t>
                      </a:r>
                      <a:endParaRPr lang="es-AR" sz="2400" b="0" i="0" u="none" strike="noStrike">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a:effectLst/>
                        </a:rPr>
                        <a:t> </a:t>
                      </a:r>
                      <a:endParaRPr lang="es-AR" sz="2400" b="0" i="0" u="none" strike="noStrike">
                        <a:effectLst/>
                        <a:latin typeface="Arial"/>
                      </a:endParaRPr>
                    </a:p>
                  </a:txBody>
                  <a:tcPr marL="9037" marR="9037" marT="9037" marB="0" anchor="b">
                    <a:solidFill>
                      <a:schemeClr val="bg2">
                        <a:lumMod val="90000"/>
                      </a:schemeClr>
                    </a:solidFill>
                  </a:tcPr>
                </a:tc>
              </a:tr>
              <a:tr h="738082">
                <a:tc>
                  <a:txBody>
                    <a:bodyPr/>
                    <a:lstStyle/>
                    <a:p>
                      <a:pPr algn="ctr" fontAlgn="b"/>
                      <a:r>
                        <a:rPr lang="es-AR" sz="2400" b="1" u="none" strike="noStrike" dirty="0">
                          <a:solidFill>
                            <a:srgbClr val="C00000"/>
                          </a:solidFill>
                          <a:effectLst/>
                        </a:rPr>
                        <a:t>cubiertos (m2)</a:t>
                      </a:r>
                      <a:endParaRPr lang="es-AR" sz="2400" b="1" i="0" u="none" strike="noStrike" dirty="0">
                        <a:solidFill>
                          <a:srgbClr val="C00000"/>
                        </a:solidFill>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smtClean="0">
                          <a:effectLst/>
                        </a:rPr>
                        <a:t>Públicos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Privados</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 </a:t>
                      </a:r>
                      <a:endParaRPr lang="es-AR" sz="2400" b="0" i="0" u="none" strike="noStrike" dirty="0">
                        <a:effectLst/>
                        <a:latin typeface="Arial"/>
                      </a:endParaRPr>
                    </a:p>
                  </a:txBody>
                  <a:tcPr marL="9037" marR="9037" marT="9037" marB="0" anchor="b">
                    <a:solidFill>
                      <a:schemeClr val="bg2">
                        <a:lumMod val="90000"/>
                      </a:schemeClr>
                    </a:solidFill>
                  </a:tcPr>
                </a:tc>
                <a:tc>
                  <a:txBody>
                    <a:bodyPr/>
                    <a:lstStyle/>
                    <a:p>
                      <a:pPr algn="ctr" fontAlgn="b"/>
                      <a:r>
                        <a:rPr lang="es-AR" sz="2400" u="none" strike="noStrike" dirty="0">
                          <a:effectLst/>
                        </a:rPr>
                        <a:t>%</a:t>
                      </a:r>
                      <a:endParaRPr lang="es-AR" sz="2400" b="0" i="0" u="none" strike="noStrike" dirty="0">
                        <a:effectLst/>
                        <a:latin typeface="Arial"/>
                      </a:endParaRPr>
                    </a:p>
                  </a:txBody>
                  <a:tcPr marL="9037" marR="9037" marT="9037" marB="0" anchor="b">
                    <a:solidFill>
                      <a:schemeClr val="bg2">
                        <a:lumMod val="90000"/>
                      </a:schemeClr>
                    </a:solidFill>
                  </a:tcPr>
                </a:tc>
              </a:tr>
              <a:tr h="738082">
                <a:tc>
                  <a:txBody>
                    <a:bodyPr/>
                    <a:lstStyle/>
                    <a:p>
                      <a:pPr algn="l" fontAlgn="b"/>
                      <a:r>
                        <a:rPr lang="es-AR" sz="2400" u="none" strike="noStrike" dirty="0">
                          <a:effectLst/>
                        </a:rPr>
                        <a:t>Fluvial</a:t>
                      </a:r>
                      <a:endParaRPr lang="es-AR" sz="2400" b="1"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71.200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22%</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254.500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78%</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325.700</a:t>
                      </a:r>
                      <a:endParaRPr lang="es-AR" sz="2400" b="0" i="0" u="none" strike="noStrike" dirty="0">
                        <a:effectLst/>
                        <a:latin typeface="Arial"/>
                      </a:endParaRPr>
                    </a:p>
                  </a:txBody>
                  <a:tcPr marL="9037" marR="9037" marT="9037" marB="0" anchor="b">
                    <a:solidFill>
                      <a:schemeClr val="bg2">
                        <a:lumMod val="5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bg2">
                        <a:lumMod val="50000"/>
                      </a:schemeClr>
                    </a:solidFill>
                  </a:tcPr>
                </a:tc>
              </a:tr>
              <a:tr h="738082">
                <a:tc>
                  <a:txBody>
                    <a:bodyPr/>
                    <a:lstStyle/>
                    <a:p>
                      <a:pPr algn="l" fontAlgn="b"/>
                      <a:r>
                        <a:rPr lang="es-AR" sz="2400" u="none" strike="noStrike" dirty="0">
                          <a:effectLst/>
                        </a:rPr>
                        <a:t>Metropolitana</a:t>
                      </a:r>
                      <a:endParaRPr lang="es-AR" sz="2400" b="1"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20.600</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12%</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149.965</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88%</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170.565</a:t>
                      </a:r>
                      <a:endParaRPr lang="es-AR" sz="2400" b="0" i="0" u="none" strike="noStrike" dirty="0">
                        <a:effectLst/>
                        <a:latin typeface="Arial"/>
                      </a:endParaRPr>
                    </a:p>
                  </a:txBody>
                  <a:tcPr marL="9037" marR="9037" marT="9037" marB="0" anchor="b">
                    <a:solidFill>
                      <a:schemeClr val="accent2"/>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2"/>
                    </a:solidFill>
                  </a:tcPr>
                </a:tc>
              </a:tr>
              <a:tr h="738082">
                <a:tc>
                  <a:txBody>
                    <a:bodyPr/>
                    <a:lstStyle/>
                    <a:p>
                      <a:pPr algn="l" fontAlgn="b"/>
                      <a:r>
                        <a:rPr lang="es-AR" sz="2400" u="none" strike="noStrike" dirty="0">
                          <a:effectLst/>
                        </a:rPr>
                        <a:t>Marítima</a:t>
                      </a:r>
                      <a:endParaRPr lang="es-AR" sz="2400" b="1"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66.611</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0%</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66.611</a:t>
                      </a:r>
                      <a:endParaRPr lang="es-AR" sz="2400" b="0" i="0" u="none" strike="noStrike" dirty="0">
                        <a:effectLst/>
                        <a:latin typeface="Arial"/>
                      </a:endParaRPr>
                    </a:p>
                  </a:txBody>
                  <a:tcPr marL="9037" marR="9037" marT="9037" marB="0" anchor="b">
                    <a:solidFill>
                      <a:schemeClr val="accent1"/>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solidFill>
                  </a:tcPr>
                </a:tc>
              </a:tr>
              <a:tr h="738082">
                <a:tc>
                  <a:txBody>
                    <a:bodyPr/>
                    <a:lstStyle/>
                    <a:p>
                      <a:pPr algn="l" fontAlgn="b"/>
                      <a:r>
                        <a:rPr lang="es-AR" sz="2400" u="none" strike="noStrike" dirty="0">
                          <a:effectLst/>
                        </a:rPr>
                        <a:t>Total</a:t>
                      </a:r>
                      <a:endParaRPr lang="es-AR" sz="2400" b="1"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158.411</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28%</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404.465</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72%</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562.876</a:t>
                      </a:r>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r>
                        <a:rPr lang="es-AR" sz="2400" u="none" strike="noStrike" dirty="0">
                          <a:effectLst/>
                        </a:rPr>
                        <a:t>100%</a:t>
                      </a:r>
                      <a:endParaRPr lang="es-AR" sz="2400" b="0" i="0" u="none" strike="noStrike" dirty="0">
                        <a:effectLst/>
                        <a:latin typeface="Arial"/>
                      </a:endParaRPr>
                    </a:p>
                  </a:txBody>
                  <a:tcPr marL="9037" marR="9037" marT="9037" marB="0" anchor="b">
                    <a:solidFill>
                      <a:schemeClr val="accent1">
                        <a:lumMod val="20000"/>
                        <a:lumOff val="80000"/>
                      </a:schemeClr>
                    </a:solidFill>
                  </a:tcPr>
                </a:tc>
              </a:tr>
              <a:tr h="738082">
                <a:tc>
                  <a:txBody>
                    <a:bodyPr/>
                    <a:lstStyle/>
                    <a:p>
                      <a:pPr algn="l"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c>
                  <a:txBody>
                    <a:bodyPr/>
                    <a:lstStyle/>
                    <a:p>
                      <a:pPr algn="ctr" fontAlgn="b"/>
                      <a:endParaRPr lang="es-AR" sz="2400" b="0" i="0" u="none" strike="noStrike" dirty="0">
                        <a:effectLst/>
                        <a:latin typeface="Arial"/>
                      </a:endParaRPr>
                    </a:p>
                  </a:txBody>
                  <a:tcPr marL="9037" marR="9037" marT="9037" marB="0" anchor="b">
                    <a:solidFill>
                      <a:schemeClr val="accent1">
                        <a:lumMod val="20000"/>
                        <a:lumOff val="80000"/>
                      </a:schemeClr>
                    </a:solidFill>
                  </a:tcPr>
                </a:tc>
              </a:tr>
            </a:tbl>
          </a:graphicData>
        </a:graphic>
      </p:graphicFrame>
    </p:spTree>
    <p:extLst>
      <p:ext uri="{BB962C8B-B14F-4D97-AF65-F5344CB8AC3E}">
        <p14:creationId xmlns="" xmlns:p14="http://schemas.microsoft.com/office/powerpoint/2010/main" val="857434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74638"/>
            <a:ext cx="8712968" cy="6034682"/>
          </a:xfrm>
        </p:spPr>
        <p:txBody>
          <a:bodyPr>
            <a:normAutofit/>
          </a:bodyPr>
          <a:lstStyle/>
          <a:p>
            <a:r>
              <a:rPr lang="es-AR" sz="4000" b="1" dirty="0" smtClean="0">
                <a:solidFill>
                  <a:schemeClr val="accent1"/>
                </a:solidFill>
              </a:rPr>
              <a:t>PRINCIPALES CARGAS MOVILIZADAS </a:t>
            </a:r>
            <a:br>
              <a:rPr lang="es-AR" sz="4000" b="1" dirty="0" smtClean="0">
                <a:solidFill>
                  <a:schemeClr val="accent1"/>
                </a:solidFill>
              </a:rPr>
            </a:br>
            <a:r>
              <a:rPr lang="es-AR" sz="4000" b="1" dirty="0" smtClean="0">
                <a:solidFill>
                  <a:schemeClr val="accent1"/>
                </a:solidFill>
              </a:rPr>
              <a:t>EN EL SISTEMA PORTUARIO ARGENTINO POR REGIÓN EN 2012</a:t>
            </a:r>
            <a:endParaRPr lang="es-AR" sz="4000" b="1" dirty="0">
              <a:solidFill>
                <a:schemeClr val="accent1"/>
              </a:solidFill>
            </a:endParaRPr>
          </a:p>
        </p:txBody>
      </p:sp>
    </p:spTree>
    <p:extLst>
      <p:ext uri="{BB962C8B-B14F-4D97-AF65-F5344CB8AC3E}">
        <p14:creationId xmlns="" xmlns:p14="http://schemas.microsoft.com/office/powerpoint/2010/main" val="2159359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solidFill>
                  <a:schemeClr val="accent1"/>
                </a:solidFill>
              </a:rPr>
              <a:t>REGIÓN LITORAL FLUVIAL</a:t>
            </a:r>
            <a:br>
              <a:rPr lang="es-AR" b="1" dirty="0" smtClean="0">
                <a:solidFill>
                  <a:schemeClr val="accent1"/>
                </a:solidFill>
              </a:rPr>
            </a:br>
            <a:r>
              <a:rPr lang="es-AR" sz="4000" b="1" dirty="0" smtClean="0">
                <a:solidFill>
                  <a:schemeClr val="accent1"/>
                </a:solidFill>
              </a:rPr>
              <a:t>Formosa – San Pedro</a:t>
            </a:r>
            <a:endParaRPr lang="es-AR" sz="4000" b="1" dirty="0">
              <a:solidFill>
                <a:schemeClr val="accent1"/>
              </a:solidFill>
            </a:endParaRPr>
          </a:p>
        </p:txBody>
      </p:sp>
      <p:sp>
        <p:nvSpPr>
          <p:cNvPr id="3" name="2 Marcador de contenido"/>
          <p:cNvSpPr>
            <a:spLocks noGrp="1"/>
          </p:cNvSpPr>
          <p:nvPr>
            <p:ph idx="1"/>
          </p:nvPr>
        </p:nvSpPr>
        <p:spPr/>
        <p:txBody>
          <a:bodyPr/>
          <a:lstStyle/>
          <a:p>
            <a:pPr marL="0" indent="0">
              <a:buNone/>
            </a:pPr>
            <a:endParaRPr lang="es-AR" sz="3600" b="1" dirty="0" smtClean="0">
              <a:solidFill>
                <a:schemeClr val="accent1"/>
              </a:solidFill>
            </a:endParaRPr>
          </a:p>
          <a:p>
            <a:pPr marL="0" indent="0">
              <a:buNone/>
            </a:pPr>
            <a:r>
              <a:rPr lang="es-AR" sz="3600" b="1" dirty="0" smtClean="0">
                <a:solidFill>
                  <a:schemeClr val="accent1"/>
                </a:solidFill>
              </a:rPr>
              <a:t>Pellets de soja, harinas, biodiesel, aceites vegetales, combustibles, fertilizantes, productos siderúrgicos, minerales, carbón, productos químicos, cemento, arena</a:t>
            </a:r>
            <a:r>
              <a:rPr lang="es-AR" sz="3600" dirty="0" smtClean="0"/>
              <a:t>.</a:t>
            </a:r>
          </a:p>
          <a:p>
            <a:endParaRPr lang="es-AR" dirty="0"/>
          </a:p>
        </p:txBody>
      </p:sp>
    </p:spTree>
    <p:extLst>
      <p:ext uri="{BB962C8B-B14F-4D97-AF65-F5344CB8AC3E}">
        <p14:creationId xmlns="" xmlns:p14="http://schemas.microsoft.com/office/powerpoint/2010/main" val="173665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b="1" dirty="0" smtClean="0">
                <a:solidFill>
                  <a:schemeClr val="accent1"/>
                </a:solidFill>
              </a:rPr>
              <a:t>REGIÓN METROPOLITANA</a:t>
            </a:r>
            <a:br>
              <a:rPr lang="es-AR" b="1" dirty="0" smtClean="0">
                <a:solidFill>
                  <a:schemeClr val="accent1"/>
                </a:solidFill>
              </a:rPr>
            </a:br>
            <a:r>
              <a:rPr lang="es-AR" sz="4000" b="1" dirty="0" smtClean="0">
                <a:solidFill>
                  <a:schemeClr val="accent1"/>
                </a:solidFill>
              </a:rPr>
              <a:t>Lima – La Plata</a:t>
            </a:r>
            <a:endParaRPr lang="es-AR" sz="4000" b="1" dirty="0">
              <a:solidFill>
                <a:schemeClr val="accent1"/>
              </a:solidFill>
            </a:endParaRPr>
          </a:p>
        </p:txBody>
      </p:sp>
      <p:sp>
        <p:nvSpPr>
          <p:cNvPr id="3" name="2 Marcador de contenido"/>
          <p:cNvSpPr>
            <a:spLocks noGrp="1"/>
          </p:cNvSpPr>
          <p:nvPr>
            <p:ph idx="1"/>
          </p:nvPr>
        </p:nvSpPr>
        <p:spPr/>
        <p:txBody>
          <a:bodyPr>
            <a:normAutofit/>
          </a:bodyPr>
          <a:lstStyle/>
          <a:p>
            <a:pPr marL="0" indent="0">
              <a:buNone/>
            </a:pPr>
            <a:r>
              <a:rPr lang="es-AR" sz="3600" b="1" dirty="0" smtClean="0">
                <a:solidFill>
                  <a:schemeClr val="accent1"/>
                </a:solidFill>
              </a:rPr>
              <a:t>Carga general, combustibles, gases, GNL, mineral de hierro, productos químicos y petroquímicos, productos siderúrgicos, vehículos, carga de proyecto, harinas, </a:t>
            </a:r>
            <a:r>
              <a:rPr lang="es-AR" sz="3600" b="1" dirty="0" err="1" smtClean="0">
                <a:solidFill>
                  <a:schemeClr val="accent1"/>
                </a:solidFill>
              </a:rPr>
              <a:t>pets</a:t>
            </a:r>
            <a:r>
              <a:rPr lang="es-AR" sz="3600" b="1" dirty="0" smtClean="0">
                <a:solidFill>
                  <a:schemeClr val="accent1"/>
                </a:solidFill>
              </a:rPr>
              <a:t>, maderas, carnes y derivados, arena, canto rodado.</a:t>
            </a:r>
            <a:endParaRPr lang="es-AR" sz="3600" b="1" dirty="0">
              <a:solidFill>
                <a:schemeClr val="accent1"/>
              </a:solidFill>
            </a:endParaRPr>
          </a:p>
        </p:txBody>
      </p:sp>
    </p:spTree>
    <p:extLst>
      <p:ext uri="{BB962C8B-B14F-4D97-AF65-F5344CB8AC3E}">
        <p14:creationId xmlns="" xmlns:p14="http://schemas.microsoft.com/office/powerpoint/2010/main" val="4163559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lstic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TotalTime>
  <Words>1305</Words>
  <Application>Microsoft Office PowerPoint</Application>
  <PresentationFormat>On-screen Show (4:3)</PresentationFormat>
  <Paragraphs>432</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Tema de Office</vt:lpstr>
      <vt:lpstr>EL SISTEMA PORTUARIO ARGENTINO  INFRAESTRUCTURA DISPONIBLE EN  LA ACTUALIDAD POR REGIONES  ROSARIO, 28 DE ABRIL DE 2014</vt:lpstr>
      <vt:lpstr>Slide 2</vt:lpstr>
      <vt:lpstr>Slide 3</vt:lpstr>
      <vt:lpstr>Slide 4</vt:lpstr>
      <vt:lpstr>Slide 5</vt:lpstr>
      <vt:lpstr>Slide 6</vt:lpstr>
      <vt:lpstr>PRINCIPALES CARGAS MOVILIZADAS  EN EL SISTEMA PORTUARIO ARGENTINO POR REGIÓN EN 2012</vt:lpstr>
      <vt:lpstr>REGIÓN LITORAL FLUVIAL Formosa – San Pedro</vt:lpstr>
      <vt:lpstr>REGIÓN METROPOLITANA Lima – La Plata</vt:lpstr>
      <vt:lpstr>REGIÓN LITORAL MARÍTIMO Mar del Plata - Ushuaia</vt:lpstr>
      <vt:lpstr> VOLÚMENES MOVILIZADOS EN EL SISTEMA PORTUARIO ARGENTINO POR REGIONES EN EL 2012 </vt:lpstr>
      <vt:lpstr>Slide 12</vt:lpstr>
      <vt:lpstr>CANTIDAD DE PUERTOS DEL SISTEMA</vt:lpstr>
      <vt:lpstr>Slide 14</vt:lpstr>
      <vt:lpstr>NUEVO ESCENARIO</vt:lpstr>
      <vt:lpstr>PLAN AGROALIMENTARIO E INDUSTRIAL 2020  PLAN ESTRATEGICO TERRITORIAL 2016  PLAN DE EXPORTACIONES POR 100 MM DE DÓLARES</vt:lpstr>
      <vt:lpstr> PLAN  ESTRATÉGICO AGROALIMENTARIO E INDUSTRIAL 2020 </vt:lpstr>
      <vt:lpstr> PLAN  ESTRATÉGICO AGROALIMENTARIO E INDUSTRIAL 2020 </vt:lpstr>
      <vt:lpstr> PLAN  ESTRATÉGICO AGROALIMENTARIO E INDUSTRIAL 2020 </vt:lpstr>
      <vt:lpstr> PLAN  ESTRATÉGICO AGROALIMENTARIO E INDUSTRIAL 2020 </vt:lpstr>
      <vt:lpstr> PLAN  ESTRATÉGICO AGROALIMENTARIO E INDUSTRIAL 2020 </vt:lpstr>
      <vt:lpstr>PLAN ESTRATEGICO  TERRITORIAL 2016</vt:lpstr>
      <vt:lpstr>PLAN ESTRATEGICO  TERRITORIAL 2016</vt:lpstr>
      <vt:lpstr>PLAN ESTRATEGICO  TERRITORIAL 2016</vt:lpstr>
      <vt:lpstr>PLAN ESTRATEGICO  TERRITORIAL 2016</vt:lpstr>
      <vt:lpstr>PLAN ESTRATEGICO  TERRITORIAL 2016</vt:lpstr>
      <vt:lpstr>PLAN ESTRATEGICO  TERRITORIAL 2016</vt:lpstr>
      <vt:lpstr>PLAN ESTRATEGICO  TERRITORIAL 2016</vt:lpstr>
      <vt:lpstr>PLAN ESTRATEGICO  TERRITORIAL 2016</vt:lpstr>
      <vt:lpstr>PLAN DE EXPORTACIONES  POR 100 MM DE u$s</vt:lpstr>
      <vt:lpstr>PLAN DE EXPORTACIONES  POR 100 MM DE u$s</vt:lpstr>
      <vt:lpstr>PLAN DE EXPORTACIONES  POR 100 MM DE u$s</vt:lpstr>
      <vt:lpstr>Slide 33</vt:lpstr>
      <vt:lpstr>NECESIDADES DE INFRAESTRUCTURA PORTUARIA</vt:lpstr>
      <vt:lpstr>NECESIDADES DE INFRAESTRUCTURA PORTUARIA</vt:lpstr>
      <vt:lpstr>Slide 36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PC Juan</dc:creator>
  <cp:lastModifiedBy>Marisaº</cp:lastModifiedBy>
  <cp:revision>20</cp:revision>
  <dcterms:created xsi:type="dcterms:W3CDTF">2014-04-27T03:16:32Z</dcterms:created>
  <dcterms:modified xsi:type="dcterms:W3CDTF">2014-04-28T06:38:27Z</dcterms:modified>
</cp:coreProperties>
</file>