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76" r:id="rId3"/>
    <p:sldId id="274" r:id="rId4"/>
    <p:sldId id="279" r:id="rId5"/>
    <p:sldId id="278" r:id="rId6"/>
    <p:sldId id="277" r:id="rId7"/>
    <p:sldId id="287" r:id="rId8"/>
    <p:sldId id="307" r:id="rId9"/>
    <p:sldId id="291" r:id="rId10"/>
    <p:sldId id="305" r:id="rId11"/>
    <p:sldId id="290" r:id="rId12"/>
    <p:sldId id="300" r:id="rId13"/>
    <p:sldId id="304" r:id="rId14"/>
    <p:sldId id="303" r:id="rId15"/>
    <p:sldId id="285" r:id="rId16"/>
    <p:sldId id="299" r:id="rId17"/>
    <p:sldId id="295" r:id="rId18"/>
    <p:sldId id="294" r:id="rId19"/>
    <p:sldId id="262" r:id="rId20"/>
    <p:sldId id="309" r:id="rId21"/>
  </p:sldIdLst>
  <p:sldSz cx="9144000" cy="6858000" type="screen4x3"/>
  <p:notesSz cx="7010400" cy="9296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AC"/>
    <a:srgbClr val="F8A120"/>
    <a:srgbClr val="BF1B23"/>
    <a:srgbClr val="000099"/>
    <a:srgbClr val="00D05E"/>
    <a:srgbClr val="007E39"/>
    <a:srgbClr val="560A80"/>
    <a:srgbClr val="FAFA3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6226" autoAdjust="0"/>
  </p:normalViewPr>
  <p:slideViewPr>
    <p:cSldViewPr>
      <p:cViewPr>
        <p:scale>
          <a:sx n="66" d="100"/>
          <a:sy n="66" d="100"/>
        </p:scale>
        <p:origin x="-552" y="9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DIR.%20de%20REGULACI&#211;N%20ECON&#211;MICA\PRESENTACIONES\ROSARIO%2028-4-14\PARA%20PRESENTACION%20ROSARIO%2028-4-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CONCESIONARIOS%20%20DE%20CARGA\concesiones%20de%20cargas\Transporte%20de%20Grano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IR.%20de%20REGULACI&#211;N%20ECON&#211;MICA\TRABAJO\RESUMEN%20INFO%20CONCESIONARIOS%20PARA%20MINAGRI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IR.%20de%20REGULACI&#211;N%20ECON&#211;MICA\PRESENTACIONES\ROSARIO%2028-4-14\PARA%20PRESENTACION%20ROSARIO%2028-4-14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IR.%20de%20REGULACI&#211;N%20ECON&#211;MICA\PRESENTACIONES\ROSARIO%2028-4-14\PARA%20PRESENTACION%20ROSARIO%2028-4-14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IR.%20de%20REGULACI&#211;N%20ECON&#211;MICA\PRESENTACIONES\ROSARIO%2028-4-14\PARA%20PRESENTACION%20ROSARIO%2028-4-14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IR.%20de%20REGULACI&#211;N%20ECON&#211;MICA\PRESENTACIONES\ROSARIO%2028-4-14\PARA%20PRESENTACION%20ROSARIO%2028-4-14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IR.%20de%20REGULACI&#211;N%20ECON&#211;MICA\PRESENTACIONES\ROSARIO%2028-4-14\PARA%20PRESENTACION%20ROSARIO%2028-4-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 sz="2400">
                <a:solidFill>
                  <a:schemeClr val="bg1"/>
                </a:solidFill>
              </a:defRPr>
            </a:pPr>
            <a:r>
              <a:rPr lang="es-AR" sz="2400">
                <a:solidFill>
                  <a:schemeClr val="bg1"/>
                </a:solidFill>
              </a:rPr>
              <a:t>Distribución Modal de Cargas (tn-km)</a:t>
            </a:r>
          </a:p>
        </c:rich>
      </c:tx>
      <c:layout/>
      <c:spPr>
        <a:solidFill>
          <a:srgbClr val="002060"/>
        </a:solidFill>
      </c:spPr>
    </c:title>
    <c:plotArea>
      <c:layout>
        <c:manualLayout>
          <c:layoutTarget val="inner"/>
          <c:xMode val="edge"/>
          <c:yMode val="edge"/>
          <c:x val="0.15984849999800058"/>
          <c:y val="0.12507502134718218"/>
          <c:w val="0.89229964468101863"/>
          <c:h val="0.61019236085836659"/>
        </c:manualLayout>
      </c:layout>
      <c:barChart>
        <c:barDir val="col"/>
        <c:grouping val="percentStacked"/>
        <c:ser>
          <c:idx val="0"/>
          <c:order val="0"/>
          <c:tx>
            <c:strRef>
              <c:f>Hoja4!$C$4</c:f>
              <c:strCache>
                <c:ptCount val="1"/>
                <c:pt idx="0">
                  <c:v>FFCC</c:v>
                </c:pt>
              </c:strCache>
            </c:strRef>
          </c:tx>
          <c:cat>
            <c:numRef>
              <c:f>Hoja4!$B$5:$B$16</c:f>
              <c:numCache>
                <c:formatCode>General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Hoja4!$C$5:$C$16</c:f>
              <c:numCache>
                <c:formatCode>0.00%</c:formatCode>
                <c:ptCount val="12"/>
                <c:pt idx="0">
                  <c:v>4.6145748910668999E-2</c:v>
                </c:pt>
                <c:pt idx="1">
                  <c:v>5.7610543656984314E-2</c:v>
                </c:pt>
                <c:pt idx="2">
                  <c:v>5.8576591252908573E-2</c:v>
                </c:pt>
                <c:pt idx="3">
                  <c:v>5.4156072133410227E-2</c:v>
                </c:pt>
                <c:pt idx="4">
                  <c:v>5.0843084166567694E-2</c:v>
                </c:pt>
                <c:pt idx="5">
                  <c:v>4.7997039468763408E-2</c:v>
                </c:pt>
                <c:pt idx="6">
                  <c:v>4.3852120936442376E-2</c:v>
                </c:pt>
                <c:pt idx="7">
                  <c:v>3.887927665296112E-2</c:v>
                </c:pt>
                <c:pt idx="8">
                  <c:v>4.0287489918796347E-2</c:v>
                </c:pt>
                <c:pt idx="9">
                  <c:v>3.2257801574355933E-2</c:v>
                </c:pt>
                <c:pt idx="10">
                  <c:v>3.4163368815718742E-2</c:v>
                </c:pt>
                <c:pt idx="11">
                  <c:v>3.5081243815277358E-2</c:v>
                </c:pt>
              </c:numCache>
            </c:numRef>
          </c:val>
        </c:ser>
        <c:ser>
          <c:idx val="2"/>
          <c:order val="1"/>
          <c:tx>
            <c:strRef>
              <c:f>Hoja4!$E$4</c:f>
              <c:strCache>
                <c:ptCount val="1"/>
                <c:pt idx="0">
                  <c:v>Agua y aéreo</c:v>
                </c:pt>
              </c:strCache>
            </c:strRef>
          </c:tx>
          <c:spPr>
            <a:solidFill>
              <a:srgbClr val="00B050"/>
            </a:solidFill>
          </c:spPr>
          <c:cat>
            <c:numRef>
              <c:f>Hoja4!$B$5:$B$16</c:f>
              <c:numCache>
                <c:formatCode>General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Hoja4!$E$5:$E$16</c:f>
              <c:numCache>
                <c:formatCode>0.00%</c:formatCode>
                <c:ptCount val="12"/>
                <c:pt idx="0">
                  <c:v>1.303358191455235E-3</c:v>
                </c:pt>
                <c:pt idx="1">
                  <c:v>1.3395055311582246E-3</c:v>
                </c:pt>
                <c:pt idx="2">
                  <c:v>1.2847678684164603E-3</c:v>
                </c:pt>
                <c:pt idx="3">
                  <c:v>1.266524750340026E-3</c:v>
                </c:pt>
                <c:pt idx="4">
                  <c:v>1.2457613702853659E-3</c:v>
                </c:pt>
                <c:pt idx="5">
                  <c:v>1.2381331055760468E-3</c:v>
                </c:pt>
                <c:pt idx="6">
                  <c:v>1.2286521384293851E-3</c:v>
                </c:pt>
                <c:pt idx="7">
                  <c:v>1.200530227538668E-3</c:v>
                </c:pt>
                <c:pt idx="8">
                  <c:v>1.1921180687936446E-3</c:v>
                </c:pt>
                <c:pt idx="9">
                  <c:v>1.1905018341573177E-3</c:v>
                </c:pt>
                <c:pt idx="10">
                  <c:v>1.1806211625841421E-3</c:v>
                </c:pt>
                <c:pt idx="11">
                  <c:v>1.1852622095951042E-3</c:v>
                </c:pt>
              </c:numCache>
            </c:numRef>
          </c:val>
        </c:ser>
        <c:ser>
          <c:idx val="1"/>
          <c:order val="2"/>
          <c:tx>
            <c:strRef>
              <c:f>Hoja4!$D$4</c:f>
              <c:strCache>
                <c:ptCount val="1"/>
                <c:pt idx="0">
                  <c:v>Carretero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numFmt formatCode="0%" sourceLinked="0"/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ctr"/>
            <c:showVal val="1"/>
          </c:dLbls>
          <c:cat>
            <c:numRef>
              <c:f>Hoja4!$B$5:$B$16</c:f>
              <c:numCache>
                <c:formatCode>General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Hoja4!$D$5:$D$16</c:f>
              <c:numCache>
                <c:formatCode>0.00%</c:formatCode>
                <c:ptCount val="12"/>
                <c:pt idx="0">
                  <c:v>0.95255089289787565</c:v>
                </c:pt>
                <c:pt idx="1">
                  <c:v>0.94104995081185761</c:v>
                </c:pt>
                <c:pt idx="2">
                  <c:v>0.9401386408786756</c:v>
                </c:pt>
                <c:pt idx="3">
                  <c:v>0.94457740311624949</c:v>
                </c:pt>
                <c:pt idx="4">
                  <c:v>0.94791115446314766</c:v>
                </c:pt>
                <c:pt idx="5">
                  <c:v>0.95076482742566071</c:v>
                </c:pt>
                <c:pt idx="6">
                  <c:v>0.95491922692512865</c:v>
                </c:pt>
                <c:pt idx="7">
                  <c:v>0.95992019311950116</c:v>
                </c:pt>
                <c:pt idx="8">
                  <c:v>0.95852039201241024</c:v>
                </c:pt>
                <c:pt idx="9">
                  <c:v>0.96655169659148821</c:v>
                </c:pt>
                <c:pt idx="10">
                  <c:v>0.96465601002169765</c:v>
                </c:pt>
                <c:pt idx="11">
                  <c:v>0.96373349397512764</c:v>
                </c:pt>
              </c:numCache>
            </c:numRef>
          </c:val>
        </c:ser>
        <c:gapWidth val="50"/>
        <c:overlap val="100"/>
        <c:axId val="52947968"/>
        <c:axId val="53367552"/>
      </c:barChart>
      <c:catAx>
        <c:axId val="52947968"/>
        <c:scaling>
          <c:orientation val="minMax"/>
        </c:scaling>
        <c:axPos val="b"/>
        <c:numFmt formatCode="General" sourceLinked="1"/>
        <c:tickLblPos val="nextTo"/>
        <c:txPr>
          <a:bodyPr rot="2700000"/>
          <a:lstStyle/>
          <a:p>
            <a:pPr>
              <a:defRPr sz="1400"/>
            </a:pPr>
            <a:endParaRPr lang="es-ES"/>
          </a:p>
        </c:txPr>
        <c:crossAx val="53367552"/>
        <c:crosses val="autoZero"/>
        <c:auto val="1"/>
        <c:lblAlgn val="ctr"/>
        <c:lblOffset val="100"/>
      </c:catAx>
      <c:valAx>
        <c:axId val="53367552"/>
        <c:scaling>
          <c:orientation val="minMax"/>
        </c:scaling>
        <c:axPos val="l"/>
        <c:numFmt formatCode="0%" sourceLinked="1"/>
        <c:tickLblPos val="nextTo"/>
        <c:crossAx val="52947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0946124523327701E-2"/>
          <c:y val="0.87496675438842153"/>
          <c:w val="0.89740135608049154"/>
          <c:h val="6.596638961796443E-2"/>
        </c:manualLayout>
      </c:layout>
      <c:txPr>
        <a:bodyPr/>
        <a:lstStyle/>
        <a:p>
          <a:pPr>
            <a:defRPr sz="2000"/>
          </a:pPr>
          <a:endParaRPr lang="es-ES"/>
        </a:p>
      </c:txPr>
    </c:legend>
    <c:plotVisOnly val="1"/>
  </c:chart>
  <c:spPr>
    <a:ln>
      <a:solidFill>
        <a:schemeClr val="bg1">
          <a:lumMod val="85000"/>
        </a:schemeClr>
      </a:solidFill>
    </a:ln>
  </c:spPr>
  <c:txPr>
    <a:bodyPr/>
    <a:lstStyle/>
    <a:p>
      <a:pPr>
        <a:defRPr sz="1800"/>
      </a:pPr>
      <a:endParaRPr lang="es-E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10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3.0281346145890859E-2"/>
          <c:y val="0.19204531668486441"/>
          <c:w val="0.95442786626792131"/>
          <c:h val="0.80795468331513642"/>
        </c:manualLayout>
      </c:layout>
      <c:pie3DChart>
        <c:varyColors val="1"/>
        <c:ser>
          <c:idx val="0"/>
          <c:order val="0"/>
          <c:explosion val="16"/>
          <c:dPt>
            <c:idx val="0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2"/>
            <c:spPr>
              <a:solidFill>
                <a:srgbClr val="00B0F0"/>
              </a:solidFill>
            </c:spPr>
          </c:dPt>
          <c:dLbls>
            <c:dLbl>
              <c:idx val="0"/>
              <c:layout>
                <c:manualLayout>
                  <c:x val="0.15187750772453587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err="1" smtClean="0">
                        <a:latin typeface="Arial Narrow" pitchFamily="34" charset="0"/>
                      </a:rPr>
                      <a:t>FFCC</a:t>
                    </a:r>
                    <a:r>
                      <a:rPr lang="en-US" sz="2000" dirty="0" smtClean="0">
                        <a:latin typeface="Arial Narrow" pitchFamily="34" charset="0"/>
                      </a:rPr>
                      <a:t> (2012) </a:t>
                    </a:r>
                    <a:r>
                      <a:rPr lang="en-US" sz="1500" dirty="0" smtClean="0">
                        <a:latin typeface="Arial Narrow" pitchFamily="34" charset="0"/>
                      </a:rPr>
                      <a:t>11.426.614</a:t>
                    </a:r>
                    <a:r>
                      <a:rPr lang="en-US" sz="1700" dirty="0" smtClean="0">
                        <a:latin typeface="Arial Narrow" pitchFamily="34" charset="0"/>
                      </a:rPr>
                      <a:t> </a:t>
                    </a:r>
                    <a:r>
                      <a:rPr lang="en-US" sz="1800" dirty="0">
                        <a:latin typeface="Arial Narrow" pitchFamily="34" charset="0"/>
                      </a:rPr>
                      <a:t>
</a:t>
                    </a:r>
                    <a:r>
                      <a:rPr lang="en-US" sz="2000" dirty="0">
                        <a:latin typeface="Arial Narrow" pitchFamily="34" charset="0"/>
                      </a:rPr>
                      <a:t>12%</a:t>
                    </a: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1"/>
              <c:layout>
                <c:manualLayout>
                  <c:x val="0.25005432616227991"/>
                  <c:y val="-0.22009757241889338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chemeClr val="bg1"/>
                        </a:solidFill>
                        <a:latin typeface="Arial Narrow" pitchFamily="34" charset="0"/>
                      </a:defRPr>
                    </a:pPr>
                    <a:r>
                      <a:rPr lang="en-US" sz="2000" dirty="0" err="1" smtClean="0">
                        <a:solidFill>
                          <a:schemeClr val="bg1"/>
                        </a:solidFill>
                        <a:latin typeface="Arial Narrow" pitchFamily="34" charset="0"/>
                      </a:rPr>
                      <a:t>C</a:t>
                    </a:r>
                    <a:r>
                      <a:rPr lang="en-US" sz="1800" dirty="0" err="1" smtClean="0">
                        <a:solidFill>
                          <a:schemeClr val="bg1"/>
                        </a:solidFill>
                        <a:latin typeface="Arial Narrow" pitchFamily="34" charset="0"/>
                      </a:rPr>
                      <a:t>AMIÓN</a:t>
                    </a:r>
                    <a:r>
                      <a:rPr lang="en-US" sz="1800" baseline="0" dirty="0" smtClean="0">
                        <a:solidFill>
                          <a:schemeClr val="bg1"/>
                        </a:solidFill>
                        <a:latin typeface="Arial Narrow" pitchFamily="34" charset="0"/>
                      </a:rPr>
                      <a:t> </a:t>
                    </a:r>
                    <a:r>
                      <a:rPr lang="en-US" sz="1700" dirty="0" smtClean="0">
                        <a:solidFill>
                          <a:schemeClr val="bg1"/>
                        </a:solidFill>
                        <a:latin typeface="Arial Narrow" pitchFamily="34" charset="0"/>
                      </a:rPr>
                      <a:t>2.989.780</a:t>
                    </a:r>
                    <a:r>
                      <a:rPr lang="en-US" sz="1800" dirty="0" smtClean="0">
                        <a:solidFill>
                          <a:schemeClr val="bg1"/>
                        </a:solidFill>
                        <a:latin typeface="Arial Narrow" pitchFamily="34" charset="0"/>
                      </a:rPr>
                      <a:t> </a:t>
                    </a:r>
                    <a:r>
                      <a:rPr lang="en-US" sz="1800" dirty="0">
                        <a:solidFill>
                          <a:schemeClr val="bg1"/>
                        </a:solidFill>
                        <a:latin typeface="Arial Narrow" pitchFamily="34" charset="0"/>
                      </a:rPr>
                      <a:t>
79%</a:t>
                    </a:r>
                  </a:p>
                </c:rich>
              </c:tx>
              <c:spPr/>
              <c:showVal val="1"/>
              <c:showCatName val="1"/>
              <c:showPercent val="1"/>
              <c:separator>
</c:separator>
            </c:dLbl>
            <c:dLbl>
              <c:idx val="2"/>
              <c:layout>
                <c:manualLayout>
                  <c:x val="-0.1859223471390668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>
                        <a:latin typeface="Arial Narrow" pitchFamily="34" charset="0"/>
                      </a:rPr>
                      <a:t>Fluvial (2012)</a:t>
                    </a:r>
                    <a:r>
                      <a:rPr lang="en-US" sz="2000" dirty="0">
                        <a:latin typeface="Arial Narrow" pitchFamily="34" charset="0"/>
                      </a:rPr>
                      <a:t>
</a:t>
                    </a:r>
                    <a:r>
                      <a:rPr lang="en-US" sz="1700" dirty="0" smtClean="0">
                        <a:latin typeface="Arial Narrow" pitchFamily="34" charset="0"/>
                      </a:rPr>
                      <a:t>7.979.713 </a:t>
                    </a:r>
                    <a:r>
                      <a:rPr lang="en-US" sz="2000" dirty="0">
                        <a:latin typeface="Arial Narrow" pitchFamily="34" charset="0"/>
                      </a:rPr>
                      <a:t>
9%</a:t>
                    </a:r>
                  </a:p>
                </c:rich>
              </c:tx>
              <c:showVal val="1"/>
              <c:showCatName val="1"/>
              <c:showPercent val="1"/>
              <c:separator>
</c:separator>
            </c:dLbl>
            <c:txPr>
              <a:bodyPr/>
              <a:lstStyle/>
              <a:p>
                <a:pPr>
                  <a:defRPr sz="2000" b="1">
                    <a:latin typeface="Arial Narrow" pitchFamily="34" charset="0"/>
                  </a:defRPr>
                </a:pPr>
                <a:endParaRPr lang="es-ES"/>
              </a:p>
            </c:txPr>
            <c:showVal val="1"/>
            <c:showCatName val="1"/>
            <c:showPercent val="1"/>
            <c:separator>
</c:separator>
            <c:showLeaderLines val="1"/>
          </c:dLbls>
          <c:cat>
            <c:strRef>
              <c:f>Hoja1!$B$12:$B$14</c:f>
              <c:strCache>
                <c:ptCount val="3"/>
                <c:pt idx="0">
                  <c:v>FFCC 2012 (tn)</c:v>
                </c:pt>
                <c:pt idx="1">
                  <c:v>Automotor 2012 (tn)</c:v>
                </c:pt>
                <c:pt idx="2">
                  <c:v>Marítimo (Tn)</c:v>
                </c:pt>
              </c:strCache>
            </c:strRef>
          </c:cat>
          <c:val>
            <c:numRef>
              <c:f>Hoja1!$A$12:$A$14</c:f>
              <c:numCache>
                <c:formatCode>_ * #,##0_ ;_ * \-#,##0_ ;_ * "-"??_ ;_ @_ </c:formatCode>
                <c:ptCount val="3"/>
                <c:pt idx="0">
                  <c:v>11426613.661</c:v>
                </c:pt>
                <c:pt idx="1">
                  <c:v>72989780</c:v>
                </c:pt>
                <c:pt idx="2">
                  <c:v>7979713</c:v>
                </c:pt>
              </c:numCache>
            </c:numRef>
          </c:val>
        </c:ser>
      </c:pie3DChart>
    </c:plotArea>
    <c:plotVisOnly val="1"/>
  </c:chart>
  <c:spPr>
    <a:ln>
      <a:solidFill>
        <a:schemeClr val="bg1">
          <a:lumMod val="85000"/>
        </a:schemeClr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10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Red operativa por concesionario (km)</a:t>
            </a:r>
          </a:p>
        </c:rich>
      </c:tx>
      <c:layout/>
      <c:spPr>
        <a:solidFill>
          <a:srgbClr val="002060"/>
        </a:solidFill>
      </c:sp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3262998958247799"/>
          <c:y val="0.13333981409473022"/>
          <c:w val="0.63032261592300964"/>
          <c:h val="0.77314814814814858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rgbClr val="C0000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0.15439669344307963"/>
                  <c:y val="2.7900295028947406E-2"/>
                </c:manualLayout>
              </c:layout>
              <c:showVal val="1"/>
              <c:showPercent val="1"/>
              <c:separator>
</c:separator>
            </c:dLbl>
            <c:dLbl>
              <c:idx val="1"/>
              <c:layout>
                <c:manualLayout>
                  <c:x val="6.9828593924346594E-2"/>
                  <c:y val="-7.8342838450048774E-2"/>
                </c:manualLayout>
              </c:layout>
              <c:showVal val="1"/>
              <c:showPercent val="1"/>
              <c:separator>
</c:separator>
            </c:dLbl>
            <c:dLbl>
              <c:idx val="2"/>
              <c:layout>
                <c:manualLayout>
                  <c:x val="0.13876880024602745"/>
                  <c:y val="-8.6309545852929923E-2"/>
                </c:manualLayout>
              </c:layout>
              <c:showVal val="1"/>
              <c:showPercent val="1"/>
              <c:separator>
</c:separator>
            </c:dLbl>
            <c:spPr>
              <a:noFill/>
            </c:spPr>
            <c:txPr>
              <a:bodyPr/>
              <a:lstStyle/>
              <a:p>
                <a:pPr>
                  <a:defRPr sz="1800" b="1"/>
                </a:pPr>
                <a:endParaRPr lang="es-ES"/>
              </a:p>
            </c:txPr>
            <c:showVal val="1"/>
            <c:showPercent val="1"/>
            <c:separator>
</c:separator>
            <c:showLeaderLines val="1"/>
          </c:dLbls>
          <c:cat>
            <c:strRef>
              <c:f>Hoja1!$C$3:$F$3</c:f>
              <c:strCache>
                <c:ptCount val="4"/>
                <c:pt idx="0">
                  <c:v>NCA</c:v>
                </c:pt>
                <c:pt idx="1">
                  <c:v>FEPSA</c:v>
                </c:pt>
                <c:pt idx="2">
                  <c:v>FERROSUR</c:v>
                </c:pt>
                <c:pt idx="3">
                  <c:v>Belgrano CyL</c:v>
                </c:pt>
              </c:strCache>
            </c:strRef>
          </c:cat>
          <c:val>
            <c:numRef>
              <c:f>Hoja1!$C$7:$F$7</c:f>
              <c:numCache>
                <c:formatCode>#,##0_ ;\-#,##0\ </c:formatCode>
                <c:ptCount val="4"/>
                <c:pt idx="0">
                  <c:v>3701</c:v>
                </c:pt>
                <c:pt idx="1">
                  <c:v>2535</c:v>
                </c:pt>
                <c:pt idx="2">
                  <c:v>2907</c:v>
                </c:pt>
                <c:pt idx="3">
                  <c:v>9193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4.2726935332467089E-2"/>
          <c:y val="0.88827229073312841"/>
          <c:w val="0.92671768354240835"/>
          <c:h val="7.227437692108285E-2"/>
        </c:manualLayout>
      </c:layout>
      <c:spPr>
        <a:ln>
          <a:solidFill>
            <a:schemeClr val="bg1">
              <a:lumMod val="85000"/>
            </a:schemeClr>
          </a:solidFill>
        </a:ln>
      </c:spPr>
      <c:txPr>
        <a:bodyPr/>
        <a:lstStyle/>
        <a:p>
          <a:pPr>
            <a:defRPr sz="1800" b="1"/>
          </a:pPr>
          <a:endParaRPr lang="es-ES"/>
        </a:p>
      </c:txPr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 sz="2000">
                <a:solidFill>
                  <a:schemeClr val="bg1"/>
                </a:solidFill>
                <a:latin typeface="Arial Black" pitchFamily="34" charset="0"/>
              </a:defRPr>
            </a:pPr>
            <a:r>
              <a:rPr lang="en-US" sz="2000" dirty="0" err="1">
                <a:solidFill>
                  <a:schemeClr val="bg1"/>
                </a:solidFill>
                <a:latin typeface="Arial Black" pitchFamily="34" charset="0"/>
              </a:rPr>
              <a:t>TONELADAS</a:t>
            </a:r>
            <a:r>
              <a:rPr lang="en-US" sz="20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Black" pitchFamily="34" charset="0"/>
              </a:rPr>
              <a:t>TRANSPORTADAS</a:t>
            </a:r>
            <a:r>
              <a:rPr lang="en-US" sz="20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Black" pitchFamily="34" charset="0"/>
              </a:rPr>
              <a:t>FFCCC</a:t>
            </a:r>
            <a:r>
              <a:rPr lang="en-US" sz="20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Black" pitchFamily="34" charset="0"/>
              </a:rPr>
              <a:t>CARGAS</a:t>
            </a:r>
            <a:r>
              <a:rPr lang="en-US" sz="20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en-US" sz="20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>
              <a:defRPr sz="2000">
                <a:solidFill>
                  <a:schemeClr val="bg1"/>
                </a:solidFill>
                <a:latin typeface="Arial Black" pitchFamily="34" charset="0"/>
              </a:defRPr>
            </a:pPr>
            <a:r>
              <a:rPr lang="en-US" sz="2000" dirty="0" smtClean="0">
                <a:solidFill>
                  <a:schemeClr val="bg1"/>
                </a:solidFill>
                <a:latin typeface="Arial Black" pitchFamily="34" charset="0"/>
              </a:rPr>
              <a:t>(</a:t>
            </a:r>
            <a:r>
              <a:rPr lang="en-US" sz="2000" dirty="0">
                <a:solidFill>
                  <a:schemeClr val="bg1"/>
                </a:solidFill>
                <a:latin typeface="Arial Black" pitchFamily="34" charset="0"/>
              </a:rPr>
              <a:t>1994-2013)</a:t>
            </a:r>
          </a:p>
        </c:rich>
      </c:tx>
      <c:layout/>
      <c:spPr>
        <a:solidFill>
          <a:srgbClr val="002060"/>
        </a:solidFill>
      </c:spPr>
    </c:title>
    <c:plotArea>
      <c:layout>
        <c:manualLayout>
          <c:layoutTarget val="inner"/>
          <c:xMode val="edge"/>
          <c:yMode val="edge"/>
          <c:x val="0.14773950435379676"/>
          <c:y val="0.19505479595498323"/>
          <c:w val="0.8291300966559273"/>
          <c:h val="0.6600767219989605"/>
        </c:manualLayout>
      </c:layout>
      <c:lineChart>
        <c:grouping val="standard"/>
        <c:ser>
          <c:idx val="0"/>
          <c:order val="0"/>
          <c:tx>
            <c:v>TONELADAS TRANSPORTADAS FFCCC CARGAS (1994-2013)</c:v>
          </c:tx>
          <c:spPr>
            <a:ln w="57150">
              <a:solidFill>
                <a:srgbClr val="0070C0"/>
              </a:solidFill>
            </a:ln>
          </c:spPr>
          <c:marker>
            <c:symbol val="star"/>
            <c:size val="10"/>
            <c:spPr>
              <a:solidFill>
                <a:schemeClr val="bg1"/>
              </a:solidFill>
              <a:ln w="25400">
                <a:solidFill>
                  <a:srgbClr val="0070C0"/>
                </a:solidFill>
              </a:ln>
            </c:spPr>
          </c:marker>
          <c:dLbls>
            <c:dLbl>
              <c:idx val="4"/>
              <c:layout>
                <c:manualLayout>
                  <c:x val="-1.0849659691728247E-2"/>
                  <c:y val="-3.4371659853885975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4.9882207987819248E-2"/>
                  <c:y val="3.2344586233713495E-2"/>
                </c:manualLayout>
              </c:layout>
              <c:dLblPos val="r"/>
              <c:showVal val="1"/>
            </c:dLbl>
            <c:dLbl>
              <c:idx val="6"/>
              <c:layout>
                <c:manualLayout>
                  <c:x val="-1.9523559313081751E-2"/>
                  <c:y val="4.4690436694773399E-2"/>
                </c:manualLayout>
              </c:layout>
              <c:dLblPos val="r"/>
              <c:showVal val="1"/>
            </c:dLbl>
            <c:dLbl>
              <c:idx val="8"/>
              <c:layout/>
              <c:dLblPos val="r"/>
              <c:showVal val="1"/>
            </c:dLbl>
            <c:dLbl>
              <c:idx val="10"/>
              <c:layout>
                <c:manualLayout>
                  <c:x val="2.8912998737845156E-3"/>
                  <c:y val="2.0272332448374217E-2"/>
                </c:manualLayout>
              </c:layout>
              <c:dLblPos val="r"/>
              <c:showVal val="1"/>
            </c:dLbl>
            <c:dLbl>
              <c:idx val="12"/>
              <c:layout/>
              <c:dLblPos val="b"/>
              <c:showVal val="1"/>
            </c:dLbl>
            <c:dLbl>
              <c:idx val="14"/>
              <c:layout>
                <c:manualLayout>
                  <c:x val="-2.6751808997543088E-2"/>
                  <c:y val="-4.0635810580433585E-2"/>
                </c:manualLayout>
              </c:layout>
              <c:dLblPos val="r"/>
              <c:showVal val="1"/>
            </c:dLbl>
            <c:dLbl>
              <c:idx val="15"/>
              <c:layout>
                <c:manualLayout>
                  <c:x val="-4.4099608240250172E-2"/>
                  <c:y val="4.0453519213063172E-2"/>
                </c:manualLayout>
              </c:layout>
              <c:dLblPos val="r"/>
              <c:showVal val="1"/>
            </c:dLbl>
            <c:dLbl>
              <c:idx val="16"/>
              <c:layout>
                <c:manualLayout>
                  <c:x val="-3.6871358555789005E-2"/>
                  <c:y val="3.639905272338835E-2"/>
                </c:manualLayout>
              </c:layout>
              <c:dLblPos val="r"/>
              <c:showVal val="1"/>
            </c:dLbl>
            <c:dLbl>
              <c:idx val="18"/>
              <c:layout>
                <c:manualLayout>
                  <c:x val="-7.95835981794373E-3"/>
                  <c:y val="-2.8472411111409083E-2"/>
                </c:manualLayout>
              </c:layout>
              <c:dLblPos val="r"/>
              <c:showVal val="1"/>
            </c:dLbl>
            <c:dLbl>
              <c:idx val="19"/>
              <c:layout>
                <c:manualLayout>
                  <c:x val="-1.6058894184799246E-2"/>
                  <c:y val="4.2480752457900589E-2"/>
                </c:manualLayout>
              </c:layout>
              <c:spPr/>
              <c:txPr>
                <a:bodyPr/>
                <a:lstStyle/>
                <a:p>
                  <a:pPr>
                    <a:defRPr sz="1800" b="1"/>
                  </a:pPr>
                  <a:endParaRPr lang="es-ES"/>
                </a:p>
              </c:txPr>
              <c:dLblPos val="r"/>
              <c:showVal val="1"/>
            </c:dLbl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dLblPos val="t"/>
            <c:showVal val="1"/>
          </c:dLbls>
          <c:cat>
            <c:numRef>
              <c:f>'PROD GRANOS vs FFCC'!$B$7:$B$26</c:f>
              <c:numCache>
                <c:formatCode>General</c:formatCode>
                <c:ptCount val="20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</c:numCache>
            </c:numRef>
          </c:cat>
          <c:val>
            <c:numRef>
              <c:f>'PROD GRANOS vs FFCC'!$D$7:$D$26</c:f>
              <c:numCache>
                <c:formatCode>#,##0</c:formatCode>
                <c:ptCount val="20"/>
                <c:pt idx="0">
                  <c:v>12035692</c:v>
                </c:pt>
                <c:pt idx="1">
                  <c:v>13834901</c:v>
                </c:pt>
                <c:pt idx="2">
                  <c:v>15448964.199999996</c:v>
                </c:pt>
                <c:pt idx="3">
                  <c:v>17254365</c:v>
                </c:pt>
                <c:pt idx="4">
                  <c:v>17084239</c:v>
                </c:pt>
                <c:pt idx="5">
                  <c:v>16148682.09</c:v>
                </c:pt>
                <c:pt idx="6">
                  <c:v>16264914</c:v>
                </c:pt>
                <c:pt idx="7">
                  <c:v>16955984</c:v>
                </c:pt>
                <c:pt idx="8">
                  <c:v>17468738</c:v>
                </c:pt>
                <c:pt idx="9">
                  <c:v>20606592</c:v>
                </c:pt>
                <c:pt idx="10">
                  <c:v>21719262</c:v>
                </c:pt>
                <c:pt idx="11">
                  <c:v>23440715.539000001</c:v>
                </c:pt>
                <c:pt idx="12">
                  <c:v>23916979</c:v>
                </c:pt>
                <c:pt idx="13">
                  <c:v>24926841</c:v>
                </c:pt>
                <c:pt idx="14">
                  <c:v>23619144</c:v>
                </c:pt>
                <c:pt idx="15">
                  <c:v>20735036</c:v>
                </c:pt>
                <c:pt idx="16">
                  <c:v>23550965</c:v>
                </c:pt>
                <c:pt idx="17">
                  <c:v>24194257</c:v>
                </c:pt>
                <c:pt idx="18">
                  <c:v>22032832.990000002</c:v>
                </c:pt>
                <c:pt idx="19">
                  <c:v>20797054.02</c:v>
                </c:pt>
              </c:numCache>
            </c:numRef>
          </c:val>
        </c:ser>
        <c:dLbls>
          <c:showVal val="1"/>
        </c:dLbls>
        <c:marker val="1"/>
        <c:axId val="54143232"/>
        <c:axId val="54173696"/>
      </c:lineChart>
      <c:catAx>
        <c:axId val="54143232"/>
        <c:scaling>
          <c:orientation val="minMax"/>
        </c:scaling>
        <c:axPos val="b"/>
        <c:numFmt formatCode="General" sourceLinked="1"/>
        <c:tickLblPos val="nextTo"/>
        <c:txPr>
          <a:bodyPr rot="-2700000"/>
          <a:lstStyle/>
          <a:p>
            <a:pPr>
              <a:defRPr sz="1800"/>
            </a:pPr>
            <a:endParaRPr lang="es-ES"/>
          </a:p>
        </c:txPr>
        <c:crossAx val="54173696"/>
        <c:crosses val="autoZero"/>
        <c:auto val="1"/>
        <c:lblAlgn val="ctr"/>
        <c:lblOffset val="100"/>
        <c:tickLblSkip val="1"/>
      </c:catAx>
      <c:valAx>
        <c:axId val="54173696"/>
        <c:scaling>
          <c:orientation val="minMax"/>
          <c:max val="25000000"/>
        </c:scaling>
        <c:axPos val="l"/>
        <c:numFmt formatCode="#,##0" sourceLinked="1"/>
        <c:tickLblPos val="nextTo"/>
        <c:txPr>
          <a:bodyPr/>
          <a:lstStyle/>
          <a:p>
            <a:pPr>
              <a:defRPr sz="1800"/>
            </a:pPr>
            <a:endParaRPr lang="es-ES"/>
          </a:p>
        </c:txPr>
        <c:crossAx val="54143232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1.5074600089971788E-3"/>
                <c:y val="0.25085007915787155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en-US" dirty="0" smtClean="0"/>
                    <a:t>Miles de </a:t>
                  </a:r>
                  <a:r>
                    <a:rPr lang="en-US" dirty="0" err="1" smtClean="0"/>
                    <a:t>Toneladas</a:t>
                  </a:r>
                  <a:endParaRPr lang="en-US" dirty="0"/>
                </a:p>
              </c:rich>
            </c:tx>
          </c:dispUnitsLbl>
        </c:dispUnits>
      </c:valAx>
    </c:plotArea>
    <c:plotVisOnly val="1"/>
  </c:chart>
  <c:spPr>
    <a:solidFill>
      <a:schemeClr val="bg1"/>
    </a:solidFill>
  </c:spPr>
  <c:txPr>
    <a:bodyPr/>
    <a:lstStyle/>
    <a:p>
      <a:pPr>
        <a:defRPr sz="2000"/>
      </a:pPr>
      <a:endParaRPr lang="es-E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>
        <c:manualLayout>
          <c:layoutTarget val="inner"/>
          <c:xMode val="edge"/>
          <c:yMode val="edge"/>
          <c:x val="0.11747597605868261"/>
          <c:y val="7.2100483199129262E-2"/>
          <c:w val="0.84825857351050671"/>
          <c:h val="0.65653534470405051"/>
        </c:manualLayout>
      </c:layout>
      <c:barChart>
        <c:barDir val="col"/>
        <c:grouping val="clustered"/>
        <c:ser>
          <c:idx val="0"/>
          <c:order val="0"/>
          <c:tx>
            <c:strRef>
              <c:f>'PROD GRANOS vs FFCC'!$C$3</c:f>
              <c:strCache>
                <c:ptCount val="1"/>
                <c:pt idx="0">
                  <c:v>PRODUCCION DE GRANOS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trendline>
            <c:spPr>
              <a:ln w="12700">
                <a:solidFill>
                  <a:schemeClr val="bg2">
                    <a:lumMod val="50000"/>
                  </a:schemeClr>
                </a:solidFill>
              </a:ln>
            </c:spPr>
            <c:trendlineType val="linear"/>
          </c:trendline>
          <c:cat>
            <c:numRef>
              <c:f>'PROD GRANOS vs FFCC'!$B$7:$B$26</c:f>
              <c:numCache>
                <c:formatCode>General</c:formatCode>
                <c:ptCount val="20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</c:numCache>
            </c:numRef>
          </c:cat>
          <c:val>
            <c:numRef>
              <c:f>'PROD GRANOS vs FFCC'!$C$7:$C$26</c:f>
              <c:numCache>
                <c:formatCode>#,##0</c:formatCode>
                <c:ptCount val="20"/>
                <c:pt idx="0">
                  <c:v>40000000</c:v>
                </c:pt>
                <c:pt idx="1">
                  <c:v>44000000</c:v>
                </c:pt>
                <c:pt idx="2">
                  <c:v>42000000</c:v>
                </c:pt>
                <c:pt idx="3">
                  <c:v>53000000</c:v>
                </c:pt>
                <c:pt idx="4">
                  <c:v>66000000</c:v>
                </c:pt>
                <c:pt idx="5">
                  <c:v>59000000</c:v>
                </c:pt>
                <c:pt idx="6">
                  <c:v>64000000</c:v>
                </c:pt>
                <c:pt idx="7">
                  <c:v>67000000</c:v>
                </c:pt>
                <c:pt idx="8">
                  <c:v>69000000</c:v>
                </c:pt>
                <c:pt idx="9">
                  <c:v>71000000</c:v>
                </c:pt>
                <c:pt idx="10">
                  <c:v>69000000</c:v>
                </c:pt>
                <c:pt idx="11">
                  <c:v>84000000</c:v>
                </c:pt>
                <c:pt idx="12">
                  <c:v>76000000</c:v>
                </c:pt>
                <c:pt idx="13">
                  <c:v>94000000</c:v>
                </c:pt>
                <c:pt idx="14">
                  <c:v>97000000</c:v>
                </c:pt>
                <c:pt idx="15">
                  <c:v>63000000</c:v>
                </c:pt>
                <c:pt idx="16">
                  <c:v>94000000</c:v>
                </c:pt>
                <c:pt idx="17">
                  <c:v>101000000</c:v>
                </c:pt>
                <c:pt idx="18">
                  <c:v>92000000</c:v>
                </c:pt>
                <c:pt idx="19">
                  <c:v>104000000</c:v>
                </c:pt>
              </c:numCache>
            </c:numRef>
          </c:val>
        </c:ser>
        <c:ser>
          <c:idx val="2"/>
          <c:order val="2"/>
          <c:tx>
            <c:v>Transporte de Cargas FFCC</c:v>
          </c:tx>
          <c:spPr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c:spPr>
          <c:cat>
            <c:numRef>
              <c:f>'PROD GRANOS vs FFCC'!$B$7:$B$26</c:f>
              <c:numCache>
                <c:formatCode>General</c:formatCode>
                <c:ptCount val="20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</c:numCache>
            </c:numRef>
          </c:cat>
          <c:val>
            <c:numRef>
              <c:f>'PROD GRANOS vs FFCC'!$D$7:$D$26</c:f>
              <c:numCache>
                <c:formatCode>#,##0</c:formatCode>
                <c:ptCount val="20"/>
                <c:pt idx="0">
                  <c:v>12035692</c:v>
                </c:pt>
                <c:pt idx="1">
                  <c:v>13834901</c:v>
                </c:pt>
                <c:pt idx="2">
                  <c:v>15448964.199999996</c:v>
                </c:pt>
                <c:pt idx="3">
                  <c:v>17254365</c:v>
                </c:pt>
                <c:pt idx="4">
                  <c:v>17084239</c:v>
                </c:pt>
                <c:pt idx="5">
                  <c:v>16148682.09</c:v>
                </c:pt>
                <c:pt idx="6">
                  <c:v>16264914</c:v>
                </c:pt>
                <c:pt idx="7">
                  <c:v>16955984</c:v>
                </c:pt>
                <c:pt idx="8">
                  <c:v>17468738</c:v>
                </c:pt>
                <c:pt idx="9">
                  <c:v>20606592</c:v>
                </c:pt>
                <c:pt idx="10">
                  <c:v>21719262</c:v>
                </c:pt>
                <c:pt idx="11">
                  <c:v>23440715.539000001</c:v>
                </c:pt>
                <c:pt idx="12">
                  <c:v>23916979</c:v>
                </c:pt>
                <c:pt idx="13">
                  <c:v>24926841</c:v>
                </c:pt>
                <c:pt idx="14">
                  <c:v>23619144</c:v>
                </c:pt>
                <c:pt idx="15">
                  <c:v>20735036</c:v>
                </c:pt>
                <c:pt idx="16">
                  <c:v>23550965</c:v>
                </c:pt>
                <c:pt idx="17">
                  <c:v>24194257</c:v>
                </c:pt>
                <c:pt idx="18">
                  <c:v>22032832.990000002</c:v>
                </c:pt>
                <c:pt idx="19">
                  <c:v>20797054.02</c:v>
                </c:pt>
              </c:numCache>
            </c:numRef>
          </c:val>
        </c:ser>
        <c:gapWidth val="40"/>
        <c:axId val="54340992"/>
        <c:axId val="54350976"/>
      </c:barChart>
      <c:lineChart>
        <c:grouping val="standard"/>
        <c:ser>
          <c:idx val="1"/>
          <c:order val="1"/>
          <c:tx>
            <c:v>Transporte Cargas FFCC</c:v>
          </c:tx>
          <c:spPr>
            <a:ln w="38100"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'PROD GRANOS vs FFCC'!$B$7:$B$26</c:f>
              <c:numCache>
                <c:formatCode>General</c:formatCode>
                <c:ptCount val="20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</c:numCache>
            </c:numRef>
          </c:cat>
          <c:val>
            <c:numRef>
              <c:f>'PROD GRANOS vs FFCC'!$D$7:$D$26</c:f>
              <c:numCache>
                <c:formatCode>#,##0</c:formatCode>
                <c:ptCount val="20"/>
                <c:pt idx="0">
                  <c:v>12035692</c:v>
                </c:pt>
                <c:pt idx="1">
                  <c:v>13834901</c:v>
                </c:pt>
                <c:pt idx="2">
                  <c:v>15448964.199999996</c:v>
                </c:pt>
                <c:pt idx="3">
                  <c:v>17254365</c:v>
                </c:pt>
                <c:pt idx="4">
                  <c:v>17084239</c:v>
                </c:pt>
                <c:pt idx="5">
                  <c:v>16148682.09</c:v>
                </c:pt>
                <c:pt idx="6">
                  <c:v>16264914</c:v>
                </c:pt>
                <c:pt idx="7">
                  <c:v>16955984</c:v>
                </c:pt>
                <c:pt idx="8">
                  <c:v>17468738</c:v>
                </c:pt>
                <c:pt idx="9">
                  <c:v>20606592</c:v>
                </c:pt>
                <c:pt idx="10">
                  <c:v>21719262</c:v>
                </c:pt>
                <c:pt idx="11">
                  <c:v>23440715.539000001</c:v>
                </c:pt>
                <c:pt idx="12">
                  <c:v>23916979</c:v>
                </c:pt>
                <c:pt idx="13">
                  <c:v>24926841</c:v>
                </c:pt>
                <c:pt idx="14">
                  <c:v>23619144</c:v>
                </c:pt>
                <c:pt idx="15">
                  <c:v>20735036</c:v>
                </c:pt>
                <c:pt idx="16">
                  <c:v>23550965</c:v>
                </c:pt>
                <c:pt idx="17">
                  <c:v>24194257</c:v>
                </c:pt>
                <c:pt idx="18">
                  <c:v>22032832.990000002</c:v>
                </c:pt>
                <c:pt idx="19">
                  <c:v>20797054.02</c:v>
                </c:pt>
              </c:numCache>
            </c:numRef>
          </c:val>
        </c:ser>
        <c:marker val="1"/>
        <c:axId val="54340992"/>
        <c:axId val="54350976"/>
      </c:lineChart>
      <c:catAx>
        <c:axId val="543409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s-ES"/>
          </a:p>
        </c:txPr>
        <c:crossAx val="54350976"/>
        <c:crosses val="autoZero"/>
        <c:auto val="1"/>
        <c:lblAlgn val="ctr"/>
        <c:lblOffset val="100"/>
      </c:catAx>
      <c:valAx>
        <c:axId val="54350976"/>
        <c:scaling>
          <c:orientation val="minMax"/>
        </c:scaling>
        <c:axPos val="l"/>
        <c:numFmt formatCode="#,##0" sourceLinked="1"/>
        <c:tickLblPos val="nextTo"/>
        <c:crossAx val="5434099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5.7451599682201528E-4"/>
                <c:y val="8.3736529274525101E-2"/>
              </c:manualLayout>
            </c:layout>
            <c:tx>
              <c:rich>
                <a:bodyPr/>
                <a:lstStyle/>
                <a:p>
                  <a:pPr>
                    <a:defRPr sz="1800"/>
                  </a:pPr>
                  <a:r>
                    <a:rPr lang="es-AR" sz="1800"/>
                    <a:t>Millones de Toneladas</a:t>
                  </a:r>
                </a:p>
              </c:rich>
            </c:tx>
          </c:dispUnitsLbl>
        </c:dispUnits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"/>
          <c:y val="0.91532964591235877"/>
          <c:w val="0.99423622047244042"/>
          <c:h val="7.4253654355865242E-2"/>
        </c:manualLayout>
      </c:layout>
      <c:spPr>
        <a:ln>
          <a:solidFill>
            <a:schemeClr val="bg1">
              <a:lumMod val="85000"/>
            </a:schemeClr>
          </a:solidFill>
        </a:ln>
      </c:spPr>
    </c:legend>
    <c:plotVisOnly val="1"/>
    <c:dispBlanksAs val="gap"/>
  </c:chart>
  <c:spPr>
    <a:solidFill>
      <a:schemeClr val="bg1"/>
    </a:solidFill>
  </c:spPr>
  <c:txPr>
    <a:bodyPr/>
    <a:lstStyle/>
    <a:p>
      <a:pPr>
        <a:defRPr sz="2000"/>
      </a:pPr>
      <a:endParaRPr lang="es-E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 sz="1800">
                <a:solidFill>
                  <a:schemeClr val="bg1"/>
                </a:solidFill>
              </a:defRPr>
            </a:pPr>
            <a:r>
              <a:rPr lang="es-AR" sz="1800" dirty="0" smtClean="0">
                <a:solidFill>
                  <a:schemeClr val="bg1"/>
                </a:solidFill>
              </a:rPr>
              <a:t>Producción de Azúcar y Participación del </a:t>
            </a:r>
            <a:r>
              <a:rPr lang="es-AR" sz="1800" dirty="0" err="1" smtClean="0">
                <a:solidFill>
                  <a:schemeClr val="bg1"/>
                </a:solidFill>
              </a:rPr>
              <a:t>FFCC</a:t>
            </a:r>
            <a:endParaRPr lang="es-AR" sz="1800" dirty="0">
              <a:solidFill>
                <a:schemeClr val="bg1"/>
              </a:solidFill>
            </a:endParaRPr>
          </a:p>
        </c:rich>
      </c:tx>
      <c:layout/>
      <c:spPr>
        <a:solidFill>
          <a:srgbClr val="002060"/>
        </a:solidFill>
      </c:spPr>
    </c:title>
    <c:plotArea>
      <c:layout>
        <c:manualLayout>
          <c:layoutTarget val="inner"/>
          <c:xMode val="edge"/>
          <c:yMode val="edge"/>
          <c:x val="0.16172249693536891"/>
          <c:y val="0.21862570825463837"/>
          <c:w val="0.68134331590275199"/>
          <c:h val="0.46336134046571664"/>
        </c:manualLayout>
      </c:layout>
      <c:barChart>
        <c:barDir val="col"/>
        <c:grouping val="stacked"/>
        <c:ser>
          <c:idx val="1"/>
          <c:order val="0"/>
          <c:tx>
            <c:strRef>
              <c:f>'AZUCAR FFCC'!$B$26</c:f>
              <c:strCache>
                <c:ptCount val="1"/>
                <c:pt idx="0">
                  <c:v>BELGRANO</c:v>
                </c:pt>
              </c:strCache>
            </c:strRef>
          </c:tx>
          <c:spPr>
            <a:solidFill>
              <a:srgbClr val="0070C0"/>
            </a:solidFill>
          </c:spPr>
          <c:cat>
            <c:numRef>
              <c:f>'AZUCAR FFCC'!$A$27:$A$37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cat>
          <c:val>
            <c:numRef>
              <c:f>'AZUCAR FFCC'!$B$27:$B$37</c:f>
              <c:numCache>
                <c:formatCode>General</c:formatCode>
                <c:ptCount val="11"/>
                <c:pt idx="0">
                  <c:v>155255</c:v>
                </c:pt>
                <c:pt idx="1">
                  <c:v>185768</c:v>
                </c:pt>
                <c:pt idx="2">
                  <c:v>180932</c:v>
                </c:pt>
                <c:pt idx="3">
                  <c:v>102712</c:v>
                </c:pt>
                <c:pt idx="4">
                  <c:v>122878</c:v>
                </c:pt>
                <c:pt idx="5">
                  <c:v>124029</c:v>
                </c:pt>
                <c:pt idx="6">
                  <c:v>138835</c:v>
                </c:pt>
                <c:pt idx="7">
                  <c:v>99041.3</c:v>
                </c:pt>
                <c:pt idx="8">
                  <c:v>86837</c:v>
                </c:pt>
                <c:pt idx="9">
                  <c:v>51639</c:v>
                </c:pt>
                <c:pt idx="10">
                  <c:v>76805</c:v>
                </c:pt>
              </c:numCache>
            </c:numRef>
          </c:val>
        </c:ser>
        <c:ser>
          <c:idx val="2"/>
          <c:order val="1"/>
          <c:tx>
            <c:strRef>
              <c:f>'AZUCAR FFCC'!$C$26</c:f>
              <c:strCache>
                <c:ptCount val="1"/>
                <c:pt idx="0">
                  <c:v>NCA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cat>
            <c:numRef>
              <c:f>'AZUCAR FFCC'!$A$27:$A$37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cat>
          <c:val>
            <c:numRef>
              <c:f>'AZUCAR FFCC'!$C$27:$C$37</c:f>
              <c:numCache>
                <c:formatCode>General</c:formatCode>
                <c:ptCount val="11"/>
                <c:pt idx="0">
                  <c:v>204216</c:v>
                </c:pt>
                <c:pt idx="1">
                  <c:v>229648</c:v>
                </c:pt>
                <c:pt idx="2">
                  <c:v>263932</c:v>
                </c:pt>
                <c:pt idx="3">
                  <c:v>207748</c:v>
                </c:pt>
                <c:pt idx="4">
                  <c:v>157879</c:v>
                </c:pt>
                <c:pt idx="5">
                  <c:v>133060</c:v>
                </c:pt>
                <c:pt idx="6">
                  <c:v>180602</c:v>
                </c:pt>
                <c:pt idx="7">
                  <c:v>132459</c:v>
                </c:pt>
                <c:pt idx="8">
                  <c:v>104263</c:v>
                </c:pt>
                <c:pt idx="9">
                  <c:v>35418</c:v>
                </c:pt>
                <c:pt idx="10">
                  <c:v>33546</c:v>
                </c:pt>
              </c:numCache>
            </c:numRef>
          </c:val>
        </c:ser>
        <c:gapWidth val="40"/>
        <c:overlap val="100"/>
        <c:axId val="54426624"/>
        <c:axId val="54436608"/>
      </c:barChart>
      <c:lineChart>
        <c:grouping val="standard"/>
        <c:ser>
          <c:idx val="4"/>
          <c:order val="2"/>
          <c:tx>
            <c:strRef>
              <c:f>'AZUCAR FFCC'!$E$26</c:f>
              <c:strCache>
                <c:ptCount val="1"/>
                <c:pt idx="0">
                  <c:v>PRODUCCION AZUCARERA</c:v>
                </c:pt>
              </c:strCache>
            </c:strRef>
          </c:tx>
          <c:spPr>
            <a:ln w="57150"/>
          </c:spPr>
          <c:marker>
            <c:symbol val="circle"/>
            <c:size val="8"/>
            <c:spPr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c:spPr>
          </c:marker>
          <c:dLbls>
            <c:dLbl>
              <c:idx val="1"/>
              <c:layout/>
              <c:dLblPos val="b"/>
              <c:showVal val="1"/>
            </c:dLbl>
            <c:dLbl>
              <c:idx val="3"/>
              <c:layout/>
              <c:dLblPos val="t"/>
              <c:showVal val="1"/>
            </c:dLbl>
            <c:dLbl>
              <c:idx val="5"/>
              <c:layout/>
              <c:dLblPos val="t"/>
              <c:showVal val="1"/>
            </c:dLbl>
            <c:dLbl>
              <c:idx val="9"/>
              <c:layout/>
              <c:dLblPos val="t"/>
              <c:showVal val="1"/>
            </c:dLbl>
            <c:dLbl>
              <c:idx val="10"/>
              <c:layout/>
              <c:dLblPos val="b"/>
              <c:showVal val="1"/>
            </c:dLbl>
            <c:delete val="1"/>
          </c:dLbls>
          <c:cat>
            <c:numRef>
              <c:f>'AZUCAR FFCC'!$A$27:$A$37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cat>
          <c:val>
            <c:numRef>
              <c:f>'AZUCAR FFCC'!$E$27:$E$37</c:f>
              <c:numCache>
                <c:formatCode>#,##0</c:formatCode>
                <c:ptCount val="11"/>
                <c:pt idx="0">
                  <c:v>1951637</c:v>
                </c:pt>
                <c:pt idx="1">
                  <c:v>1857134</c:v>
                </c:pt>
                <c:pt idx="2">
                  <c:v>2165019</c:v>
                </c:pt>
                <c:pt idx="3">
                  <c:v>2469650</c:v>
                </c:pt>
                <c:pt idx="4">
                  <c:v>2197952</c:v>
                </c:pt>
                <c:pt idx="5">
                  <c:v>2447764</c:v>
                </c:pt>
                <c:pt idx="6">
                  <c:v>2255521</c:v>
                </c:pt>
                <c:pt idx="7">
                  <c:v>2038191</c:v>
                </c:pt>
                <c:pt idx="8">
                  <c:v>2094273</c:v>
                </c:pt>
                <c:pt idx="9">
                  <c:v>2188654</c:v>
                </c:pt>
                <c:pt idx="10">
                  <c:v>1788848</c:v>
                </c:pt>
              </c:numCache>
            </c:numRef>
          </c:val>
        </c:ser>
        <c:marker val="1"/>
        <c:axId val="54426624"/>
        <c:axId val="54436608"/>
      </c:lineChart>
      <c:lineChart>
        <c:grouping val="standard"/>
        <c:ser>
          <c:idx val="0"/>
          <c:order val="3"/>
          <c:tx>
            <c:v>Participación FFCC</c:v>
          </c:tx>
          <c:spPr>
            <a:ln w="6350"/>
          </c:spPr>
          <c:marker>
            <c:symbol val="plus"/>
            <c:size val="5"/>
          </c:marker>
          <c:dLbls>
            <c:numFmt formatCode="0%" sourceLinked="0"/>
            <c:dLblPos val="t"/>
            <c:showVal val="1"/>
          </c:dLbls>
          <c:cat>
            <c:numRef>
              <c:f>'AZUCAR FFCC'!$A$27:$A$37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cat>
          <c:val>
            <c:numRef>
              <c:f>'AZUCAR FFCC'!$F$27:$F$37</c:f>
              <c:numCache>
                <c:formatCode>0.00%</c:formatCode>
                <c:ptCount val="11"/>
                <c:pt idx="0">
                  <c:v>0.18418947785884371</c:v>
                </c:pt>
                <c:pt idx="1">
                  <c:v>0.22368660527457873</c:v>
                </c:pt>
                <c:pt idx="2">
                  <c:v>0.20547810434919986</c:v>
                </c:pt>
                <c:pt idx="3">
                  <c:v>0.12571012086732963</c:v>
                </c:pt>
                <c:pt idx="4">
                  <c:v>0.1277357285327432</c:v>
                </c:pt>
                <c:pt idx="5">
                  <c:v>0.10503014179471552</c:v>
                </c:pt>
                <c:pt idx="6">
                  <c:v>0.14162448498595226</c:v>
                </c:pt>
                <c:pt idx="7">
                  <c:v>0.11358125906747699</c:v>
                </c:pt>
                <c:pt idx="8">
                  <c:v>9.1248848645807026E-2</c:v>
                </c:pt>
                <c:pt idx="9">
                  <c:v>3.9776501904823694E-2</c:v>
                </c:pt>
                <c:pt idx="10">
                  <c:v>6.1688304428324806E-2</c:v>
                </c:pt>
              </c:numCache>
            </c:numRef>
          </c:val>
        </c:ser>
        <c:marker val="1"/>
        <c:axId val="54449280"/>
        <c:axId val="54438912"/>
      </c:lineChart>
      <c:catAx>
        <c:axId val="54426624"/>
        <c:scaling>
          <c:orientation val="minMax"/>
        </c:scaling>
        <c:axPos val="b"/>
        <c:numFmt formatCode="General" sourceLinked="1"/>
        <c:tickLblPos val="nextTo"/>
        <c:txPr>
          <a:bodyPr rot="-2700000"/>
          <a:lstStyle/>
          <a:p>
            <a:pPr>
              <a:defRPr/>
            </a:pPr>
            <a:endParaRPr lang="es-ES"/>
          </a:p>
        </c:txPr>
        <c:crossAx val="54436608"/>
        <c:crosses val="autoZero"/>
        <c:auto val="1"/>
        <c:lblAlgn val="ctr"/>
        <c:lblOffset val="100"/>
      </c:catAx>
      <c:valAx>
        <c:axId val="54436608"/>
        <c:scaling>
          <c:orientation val="minMax"/>
          <c:max val="250000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Carga (miles de ton)</a:t>
                </a:r>
              </a:p>
            </c:rich>
          </c:tx>
          <c:layout/>
        </c:title>
        <c:numFmt formatCode="General" sourceLinked="1"/>
        <c:tickLblPos val="nextTo"/>
        <c:crossAx val="54426624"/>
        <c:crosses val="autoZero"/>
        <c:crossBetween val="between"/>
        <c:dispUnits>
          <c:builtInUnit val="thousands"/>
        </c:dispUnits>
      </c:valAx>
      <c:valAx>
        <c:axId val="54438912"/>
        <c:scaling>
          <c:orientation val="minMax"/>
          <c:max val="1"/>
        </c:scaling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Participación FFCC</a:t>
                </a:r>
              </a:p>
            </c:rich>
          </c:tx>
          <c:layout/>
        </c:title>
        <c:numFmt formatCode="0%" sourceLinked="0"/>
        <c:tickLblPos val="nextTo"/>
        <c:crossAx val="54449280"/>
        <c:crosses val="max"/>
        <c:crossBetween val="between"/>
        <c:majorUnit val="0.2"/>
      </c:valAx>
      <c:catAx>
        <c:axId val="54449280"/>
        <c:scaling>
          <c:orientation val="minMax"/>
        </c:scaling>
        <c:delete val="1"/>
        <c:axPos val="b"/>
        <c:numFmt formatCode="General" sourceLinked="1"/>
        <c:tickLblPos val="none"/>
        <c:crossAx val="54438912"/>
        <c:crosses val="autoZero"/>
        <c:auto val="1"/>
        <c:lblAlgn val="ctr"/>
        <c:lblOffset val="100"/>
      </c:cat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"/>
          <c:y val="0.88616398678320429"/>
          <c:w val="1"/>
          <c:h val="9.7412871934697498E-2"/>
        </c:manualLayout>
      </c:layout>
      <c:spPr>
        <a:ln>
          <a:solidFill>
            <a:schemeClr val="bg1">
              <a:lumMod val="95000"/>
            </a:schemeClr>
          </a:solidFill>
        </a:ln>
      </c:spPr>
    </c:legend>
    <c:plotVisOnly val="1"/>
    <c:dispBlanksAs val="gap"/>
  </c:chart>
  <c:spPr>
    <a:solidFill>
      <a:schemeClr val="bg1"/>
    </a:solidFill>
    <a:ln>
      <a:solidFill>
        <a:schemeClr val="tx1">
          <a:lumMod val="50000"/>
          <a:lumOff val="50000"/>
        </a:schemeClr>
      </a:solidFill>
    </a:ln>
  </c:spPr>
  <c:txPr>
    <a:bodyPr/>
    <a:lstStyle/>
    <a:p>
      <a:pPr>
        <a:defRPr sz="1600">
          <a:latin typeface="Arial Narrow" pitchFamily="34" charset="0"/>
        </a:defRPr>
      </a:pPr>
      <a:endParaRPr lang="es-E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layout>
        <c:manualLayout>
          <c:xMode val="edge"/>
          <c:yMode val="edge"/>
          <c:x val="0.2308028364817013"/>
          <c:y val="4.6191957507366897E-2"/>
        </c:manualLayout>
      </c:layout>
      <c:spPr>
        <a:solidFill>
          <a:srgbClr val="002060"/>
        </a:solidFill>
      </c:spPr>
      <c:txPr>
        <a:bodyPr/>
        <a:lstStyle/>
        <a:p>
          <a:pPr>
            <a:defRPr sz="2000">
              <a:solidFill>
                <a:schemeClr val="bg1"/>
              </a:solidFill>
            </a:defRPr>
          </a:pPr>
          <a:endParaRPr lang="es-ES"/>
        </a:p>
      </c:txPr>
    </c:title>
    <c:plotArea>
      <c:layout>
        <c:manualLayout>
          <c:layoutTarget val="inner"/>
          <c:xMode val="edge"/>
          <c:yMode val="edge"/>
          <c:x val="0.21388427347906641"/>
          <c:y val="0.17997590097491514"/>
          <c:w val="0.73685308900325053"/>
          <c:h val="0.59044887635094667"/>
        </c:manualLayout>
      </c:layout>
      <c:lineChart>
        <c:grouping val="standard"/>
        <c:ser>
          <c:idx val="1"/>
          <c:order val="0"/>
          <c:tx>
            <c:v>Producción Azucarera</c:v>
          </c:tx>
          <c:spPr>
            <a:ln w="57150"/>
          </c:spPr>
          <c:marker>
            <c:symbol val="none"/>
          </c:marker>
          <c:dPt>
            <c:idx val="20"/>
            <c:spPr>
              <a:ln w="57150">
                <a:tailEnd type="arrow"/>
              </a:ln>
            </c:spPr>
          </c:dPt>
          <c:cat>
            <c:numRef>
              <c:f>'PROD AZUCAR'!$B$26:$B$46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6">
                  <c:v>2016</c:v>
                </c:pt>
                <c:pt idx="20">
                  <c:v>2020</c:v>
                </c:pt>
              </c:numCache>
            </c:numRef>
          </c:cat>
          <c:val>
            <c:numRef>
              <c:f>'PROD AZUCAR'!$C$26:$C$46</c:f>
              <c:numCache>
                <c:formatCode>#,##0</c:formatCode>
                <c:ptCount val="21"/>
                <c:pt idx="0">
                  <c:v>1580404</c:v>
                </c:pt>
                <c:pt idx="1">
                  <c:v>1630150</c:v>
                </c:pt>
                <c:pt idx="2">
                  <c:v>1678935</c:v>
                </c:pt>
                <c:pt idx="3">
                  <c:v>1951637</c:v>
                </c:pt>
                <c:pt idx="4">
                  <c:v>1857134</c:v>
                </c:pt>
                <c:pt idx="5">
                  <c:v>2165019</c:v>
                </c:pt>
                <c:pt idx="6">
                  <c:v>2469650</c:v>
                </c:pt>
                <c:pt idx="7">
                  <c:v>2197952</c:v>
                </c:pt>
                <c:pt idx="8">
                  <c:v>2447764</c:v>
                </c:pt>
                <c:pt idx="9">
                  <c:v>2255521</c:v>
                </c:pt>
                <c:pt idx="10">
                  <c:v>2038191</c:v>
                </c:pt>
                <c:pt idx="11">
                  <c:v>2094273</c:v>
                </c:pt>
                <c:pt idx="12">
                  <c:v>2188654</c:v>
                </c:pt>
                <c:pt idx="13">
                  <c:v>1788848</c:v>
                </c:pt>
              </c:numCache>
            </c:numRef>
          </c:val>
        </c:ser>
        <c:marker val="1"/>
        <c:axId val="54479104"/>
        <c:axId val="54497280"/>
      </c:lineChart>
      <c:catAx>
        <c:axId val="54479104"/>
        <c:scaling>
          <c:orientation val="minMax"/>
        </c:scaling>
        <c:axPos val="b"/>
        <c:numFmt formatCode="General" sourceLinked="1"/>
        <c:tickLblPos val="nextTo"/>
        <c:txPr>
          <a:bodyPr rot="2700000"/>
          <a:lstStyle/>
          <a:p>
            <a:pPr>
              <a:defRPr sz="1600"/>
            </a:pPr>
            <a:endParaRPr lang="es-ES"/>
          </a:p>
        </c:txPr>
        <c:crossAx val="54497280"/>
        <c:crosses val="autoZero"/>
        <c:auto val="1"/>
        <c:lblAlgn val="ctr"/>
        <c:lblOffset val="100"/>
      </c:catAx>
      <c:valAx>
        <c:axId val="54497280"/>
        <c:scaling>
          <c:orientation val="minMax"/>
        </c:scaling>
        <c:axPos val="l"/>
        <c:numFmt formatCode="#,##0" sourceLinked="1"/>
        <c:tickLblPos val="nextTo"/>
        <c:crossAx val="54479104"/>
        <c:crosses val="autoZero"/>
        <c:crossBetween val="between"/>
        <c:dispUnits>
          <c:builtInUnit val="thousands"/>
          <c:dispUnitsLbl>
            <c:layout/>
            <c:tx>
              <c:rich>
                <a:bodyPr/>
                <a:lstStyle/>
                <a:p>
                  <a:pPr>
                    <a:defRPr/>
                  </a:pPr>
                  <a:r>
                    <a:rPr lang="es-AR" dirty="0" smtClean="0"/>
                    <a:t>Miles de ton.</a:t>
                  </a:r>
                  <a:endParaRPr lang="es-AR" dirty="0"/>
                </a:p>
              </c:rich>
            </c:tx>
          </c:dispUnitsLbl>
        </c:dispUnits>
      </c:valAx>
    </c:plotArea>
    <c:plotVisOnly val="1"/>
  </c:chart>
  <c:spPr>
    <a:solidFill>
      <a:schemeClr val="bg1"/>
    </a:solidFill>
    <a:ln>
      <a:solidFill>
        <a:schemeClr val="tx1">
          <a:lumMod val="50000"/>
          <a:lumOff val="50000"/>
        </a:schemeClr>
      </a:solidFill>
    </a:ln>
  </c:spPr>
  <c:txPr>
    <a:bodyPr/>
    <a:lstStyle/>
    <a:p>
      <a:pPr>
        <a:defRPr sz="1800"/>
      </a:pPr>
      <a:endParaRPr lang="es-E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layout>
        <c:manualLayout>
          <c:xMode val="edge"/>
          <c:yMode val="edge"/>
          <c:x val="0.14685961453088192"/>
          <c:y val="0"/>
        </c:manualLayout>
      </c:layout>
      <c:spPr>
        <a:solidFill>
          <a:srgbClr val="002060"/>
        </a:solidFill>
      </c:spPr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s-E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0041434530641959"/>
          <c:y val="0.35124310959374416"/>
          <c:w val="0.80751451919457762"/>
          <c:h val="0.64875689040625584"/>
        </c:manualLayout>
      </c:layout>
      <c:pie3DChart>
        <c:varyColors val="1"/>
        <c:ser>
          <c:idx val="0"/>
          <c:order val="0"/>
          <c:tx>
            <c:v>Producción de Azúcar por Provincia</c:v>
          </c:tx>
          <c:dPt>
            <c:idx val="3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spPr>
              <a:solidFill>
                <a:schemeClr val="bg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-0.18695216675843243"/>
                  <c:y val="-0.21858114728855788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 pitchFamily="34" charset="0"/>
                      </a:defRPr>
                    </a:pPr>
                    <a:r>
                      <a:rPr lang="en-US" dirty="0" err="1" smtClean="0">
                        <a:ln>
                          <a:noFill/>
                        </a:ln>
                        <a:solidFill>
                          <a:schemeClr val="tx1"/>
                        </a:solidFill>
                      </a:rPr>
                      <a:t>Tucu-mán</a:t>
                    </a:r>
                    <a:r>
                      <a: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rPr>
                      <a:t>
65%</a:t>
                    </a:r>
                  </a:p>
                </c:rich>
              </c:tx>
              <c:spPr/>
              <c:dLblPos val="bestFit"/>
              <c:showCatName val="1"/>
              <c:showPercent val="1"/>
            </c:dLbl>
            <c:dLbl>
              <c:idx val="1"/>
              <c:layout>
                <c:manualLayout>
                  <c:x val="-0.1111111111111111"/>
                  <c:y val="1.3168632110931666E-2"/>
                </c:manualLayout>
              </c:layout>
              <c:spPr/>
              <c:txPr>
                <a:bodyPr/>
                <a:lstStyle/>
                <a:p>
                  <a:pPr>
                    <a:defRPr sz="1800" b="1"/>
                  </a:pPr>
                  <a:endParaRPr lang="es-ES"/>
                </a:p>
              </c:txPr>
              <c:dLblPos val="ctr"/>
              <c:showCatName val="1"/>
              <c:showPercent val="1"/>
            </c:dLbl>
            <c:dLbl>
              <c:idx val="2"/>
              <c:layout>
                <c:manualLayout>
                  <c:x val="9.6919162226141692E-2"/>
                  <c:y val="4.7072470644401287E-2"/>
                </c:manualLayout>
              </c:layout>
              <c:spPr/>
              <c:txPr>
                <a:bodyPr/>
                <a:lstStyle/>
                <a:p>
                  <a:pPr>
                    <a:defRPr sz="1800" b="1"/>
                  </a:pPr>
                  <a:endParaRPr lang="es-ES"/>
                </a:p>
              </c:txPr>
              <c:dLblPos val="bestFit"/>
              <c:showCatName val="1"/>
              <c:showPercent val="1"/>
            </c:dLbl>
            <c:dLbl>
              <c:idx val="3"/>
              <c:delete val="1"/>
            </c:dLbl>
            <c:dLbl>
              <c:idx val="4"/>
              <c:delete val="1"/>
            </c:dLbl>
            <c:txPr>
              <a:bodyPr/>
              <a:lstStyle/>
              <a:p>
                <a:pPr>
                  <a:defRPr sz="1800"/>
                </a:pPr>
                <a:endParaRPr lang="es-ES"/>
              </a:p>
            </c:txPr>
            <c:dLblPos val="ctr"/>
            <c:showCatName val="1"/>
            <c:showPercent val="1"/>
            <c:showLeaderLines val="1"/>
          </c:dLbls>
          <c:cat>
            <c:strRef>
              <c:f>'PROD AZUCAR'!$G$41:$G$45</c:f>
              <c:strCache>
                <c:ptCount val="5"/>
                <c:pt idx="0">
                  <c:v>Tucumán</c:v>
                </c:pt>
                <c:pt idx="1">
                  <c:v>Jujuy</c:v>
                </c:pt>
                <c:pt idx="2">
                  <c:v>Salta</c:v>
                </c:pt>
                <c:pt idx="3">
                  <c:v>Santa Fé</c:v>
                </c:pt>
                <c:pt idx="4">
                  <c:v>Misiones</c:v>
                </c:pt>
              </c:strCache>
            </c:strRef>
          </c:cat>
          <c:val>
            <c:numRef>
              <c:f>'PROD AZUCAR'!$I$41:$I$45</c:f>
              <c:numCache>
                <c:formatCode>0.00%</c:formatCode>
                <c:ptCount val="5"/>
                <c:pt idx="0">
                  <c:v>0.65000000000000058</c:v>
                </c:pt>
                <c:pt idx="1">
                  <c:v>0.22</c:v>
                </c:pt>
                <c:pt idx="2">
                  <c:v>0.115</c:v>
                </c:pt>
                <c:pt idx="3">
                  <c:v>1.2E-2</c:v>
                </c:pt>
                <c:pt idx="4">
                  <c:v>3.0000000000000018E-3</c:v>
                </c:pt>
              </c:numCache>
            </c:numRef>
          </c:val>
        </c:ser>
      </c:pie3DChart>
    </c:plotArea>
    <c:plotVisOnly val="1"/>
  </c:chart>
  <c:spPr>
    <a:solidFill>
      <a:schemeClr val="bg1"/>
    </a:solidFill>
    <a:ln>
      <a:solidFill>
        <a:schemeClr val="tx1">
          <a:lumMod val="65000"/>
          <a:lumOff val="35000"/>
        </a:schemeClr>
      </a:solidFill>
    </a:ln>
  </c:sp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8D5A34-5B33-408D-827E-106452FFAFB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5CC97F5-AE1F-4A88-90EF-096B6D82B270}">
      <dgm:prSet phldrT="[Texto]" custT="1"/>
      <dgm:spPr>
        <a:solidFill>
          <a:srgbClr val="0070C0"/>
        </a:solidFill>
        <a:ln w="19050">
          <a:solidFill>
            <a:schemeClr val="accent4">
              <a:lumMod val="75000"/>
            </a:schemeClr>
          </a:solidFill>
        </a:ln>
      </dgm:spPr>
      <dgm:t>
        <a:bodyPr lIns="36000" tIns="36000" rIns="36000" bIns="36000"/>
        <a:lstStyle/>
        <a:p>
          <a:r>
            <a:rPr lang="es-AR" sz="2200" b="1" dirty="0" smtClean="0">
              <a:ln w="9525">
                <a:noFill/>
              </a:ln>
            </a:rPr>
            <a:t>Abastecimiento</a:t>
          </a:r>
          <a:endParaRPr lang="es-ES" sz="2200" b="1" dirty="0">
            <a:ln w="9525">
              <a:noFill/>
            </a:ln>
          </a:endParaRPr>
        </a:p>
      </dgm:t>
    </dgm:pt>
    <dgm:pt modelId="{392182B6-2D99-4F6F-B41F-EAA2297C14AB}" type="parTrans" cxnId="{7AD1BFA5-9DAB-48BF-863E-4C0C0B6F3B74}">
      <dgm:prSet/>
      <dgm:spPr/>
      <dgm:t>
        <a:bodyPr/>
        <a:lstStyle/>
        <a:p>
          <a:endParaRPr lang="es-ES"/>
        </a:p>
      </dgm:t>
    </dgm:pt>
    <dgm:pt modelId="{736114A7-9587-4684-8A25-F7D12C91DC62}" type="sibTrans" cxnId="{7AD1BFA5-9DAB-48BF-863E-4C0C0B6F3B74}">
      <dgm:prSet/>
      <dgm:spPr/>
      <dgm:t>
        <a:bodyPr/>
        <a:lstStyle/>
        <a:p>
          <a:endParaRPr lang="es-ES"/>
        </a:p>
      </dgm:t>
    </dgm:pt>
    <dgm:pt modelId="{7DC4E7D1-E698-47B4-AE7A-81A23B57A721}">
      <dgm:prSet phldrT="[Texto]" custT="1"/>
      <dgm:spPr>
        <a:solidFill>
          <a:srgbClr val="0070C0"/>
        </a:solidFill>
        <a:ln w="19050">
          <a:solidFill>
            <a:schemeClr val="accent4">
              <a:lumMod val="75000"/>
            </a:schemeClr>
          </a:solidFill>
        </a:ln>
      </dgm:spPr>
      <dgm:t>
        <a:bodyPr lIns="36000" tIns="36000" rIns="36000" bIns="36000"/>
        <a:lstStyle/>
        <a:p>
          <a:r>
            <a:rPr lang="es-AR" sz="2200" b="1" dirty="0" smtClean="0">
              <a:ln w="9525">
                <a:noFill/>
              </a:ln>
            </a:rPr>
            <a:t>Producción</a:t>
          </a:r>
          <a:endParaRPr lang="es-ES" sz="2200" b="1" dirty="0">
            <a:ln w="9525">
              <a:noFill/>
            </a:ln>
          </a:endParaRPr>
        </a:p>
      </dgm:t>
    </dgm:pt>
    <dgm:pt modelId="{8B74973D-9404-4E49-9620-4F2A70D61A02}" type="parTrans" cxnId="{71369597-F504-44F6-867C-2403679F1B21}">
      <dgm:prSet/>
      <dgm:spPr/>
      <dgm:t>
        <a:bodyPr/>
        <a:lstStyle/>
        <a:p>
          <a:endParaRPr lang="es-ES"/>
        </a:p>
      </dgm:t>
    </dgm:pt>
    <dgm:pt modelId="{825722AC-C6DB-47BA-B16C-F3E72A91EF94}" type="sibTrans" cxnId="{71369597-F504-44F6-867C-2403679F1B21}">
      <dgm:prSet/>
      <dgm:spPr/>
      <dgm:t>
        <a:bodyPr/>
        <a:lstStyle/>
        <a:p>
          <a:endParaRPr lang="es-ES"/>
        </a:p>
      </dgm:t>
    </dgm:pt>
    <dgm:pt modelId="{02DBBFF8-7762-4C98-8A55-1A5F5197E114}">
      <dgm:prSet phldrT="[Texto]" custT="1"/>
      <dgm:spPr>
        <a:solidFill>
          <a:srgbClr val="0070C0"/>
        </a:solidFill>
        <a:ln w="19050">
          <a:solidFill>
            <a:schemeClr val="accent4">
              <a:lumMod val="75000"/>
            </a:schemeClr>
          </a:solidFill>
        </a:ln>
      </dgm:spPr>
      <dgm:t>
        <a:bodyPr lIns="36000" tIns="36000" rIns="36000" bIns="36000"/>
        <a:lstStyle/>
        <a:p>
          <a:r>
            <a:rPr lang="es-AR" sz="2200" b="1" dirty="0" smtClean="0">
              <a:ln w="9525">
                <a:noFill/>
              </a:ln>
            </a:rPr>
            <a:t>Distribución</a:t>
          </a:r>
          <a:endParaRPr lang="es-ES" sz="2200" b="1" dirty="0">
            <a:ln w="9525">
              <a:noFill/>
            </a:ln>
          </a:endParaRPr>
        </a:p>
      </dgm:t>
    </dgm:pt>
    <dgm:pt modelId="{FDDC9F57-9937-42CA-AEBF-6EB7389E6B61}" type="parTrans" cxnId="{667F603C-E4F5-4B8B-85B1-5CCC05FE5CB6}">
      <dgm:prSet/>
      <dgm:spPr/>
      <dgm:t>
        <a:bodyPr/>
        <a:lstStyle/>
        <a:p>
          <a:endParaRPr lang="es-ES"/>
        </a:p>
      </dgm:t>
    </dgm:pt>
    <dgm:pt modelId="{6D40E4D7-03D8-471E-8CB3-D3B93125BCC2}" type="sibTrans" cxnId="{667F603C-E4F5-4B8B-85B1-5CCC05FE5CB6}">
      <dgm:prSet/>
      <dgm:spPr/>
      <dgm:t>
        <a:bodyPr/>
        <a:lstStyle/>
        <a:p>
          <a:endParaRPr lang="es-ES"/>
        </a:p>
      </dgm:t>
    </dgm:pt>
    <dgm:pt modelId="{6BFB9A04-86CC-46A7-AB10-802B5015F17E}" type="pres">
      <dgm:prSet presAssocID="{A78D5A34-5B33-408D-827E-106452FFAFBD}" presName="CompostProcess" presStyleCnt="0">
        <dgm:presLayoutVars>
          <dgm:dir/>
          <dgm:resizeHandles val="exact"/>
        </dgm:presLayoutVars>
      </dgm:prSet>
      <dgm:spPr/>
    </dgm:pt>
    <dgm:pt modelId="{A9E60B70-B02F-4CE7-AB8E-080CB890A412}" type="pres">
      <dgm:prSet presAssocID="{A78D5A34-5B33-408D-827E-106452FFAFBD}" presName="arrow" presStyleLbl="bgShp" presStyleIdx="0" presStyleCnt="1" custAng="0" custScaleX="117647"/>
      <dgm:spPr>
        <a:solidFill>
          <a:srgbClr val="00B0F0"/>
        </a:solidFill>
        <a:ln>
          <a:solidFill>
            <a:schemeClr val="accent5">
              <a:lumMod val="75000"/>
            </a:schemeClr>
          </a:solidFill>
        </a:ln>
      </dgm:spPr>
    </dgm:pt>
    <dgm:pt modelId="{5A5427D0-EEF3-4679-9090-CBEF479AEE95}" type="pres">
      <dgm:prSet presAssocID="{A78D5A34-5B33-408D-827E-106452FFAFBD}" presName="linearProcess" presStyleCnt="0"/>
      <dgm:spPr/>
    </dgm:pt>
    <dgm:pt modelId="{433B1A2C-694A-4373-BEB8-8B90A241EFAC}" type="pres">
      <dgm:prSet presAssocID="{E5CC97F5-AE1F-4A88-90EF-096B6D82B270}" presName="textNode" presStyleLbl="node1" presStyleIdx="0" presStyleCnt="3" custLinFactNeighborX="-776" custLinFactNeighborY="512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38AEA0-9BF6-4137-9E11-B576D9C0AC59}" type="pres">
      <dgm:prSet presAssocID="{736114A7-9587-4684-8A25-F7D12C91DC62}" presName="sibTrans" presStyleCnt="0"/>
      <dgm:spPr/>
    </dgm:pt>
    <dgm:pt modelId="{6E467A5C-7231-47B2-A0C3-2F82E3C6F2FC}" type="pres">
      <dgm:prSet presAssocID="{7DC4E7D1-E698-47B4-AE7A-81A23B57A721}" presName="textNode" presStyleLbl="node1" presStyleIdx="1" presStyleCnt="3" custScaleX="87697" custLinFactNeighborX="-60233" custLinFactNeighborY="512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ACD016-D7E6-43BC-B640-476C76E85F52}" type="pres">
      <dgm:prSet presAssocID="{825722AC-C6DB-47BA-B16C-F3E72A91EF94}" presName="sibTrans" presStyleCnt="0"/>
      <dgm:spPr/>
    </dgm:pt>
    <dgm:pt modelId="{3E9941C6-AF63-41C7-BA75-DA5892B67A61}" type="pres">
      <dgm:prSet presAssocID="{02DBBFF8-7762-4C98-8A55-1A5F5197E114}" presName="textNode" presStyleLbl="node1" presStyleIdx="2" presStyleCnt="3" custScaleX="81509" custLinFactX="-3059" custLinFactNeighborX="-100000" custLinFactNeighborY="512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3F9B227-16EF-4F15-AAD9-38CBB3F6E746}" type="presOf" srcId="{02DBBFF8-7762-4C98-8A55-1A5F5197E114}" destId="{3E9941C6-AF63-41C7-BA75-DA5892B67A61}" srcOrd="0" destOrd="0" presId="urn:microsoft.com/office/officeart/2005/8/layout/hProcess9"/>
    <dgm:cxn modelId="{7AD1BFA5-9DAB-48BF-863E-4C0C0B6F3B74}" srcId="{A78D5A34-5B33-408D-827E-106452FFAFBD}" destId="{E5CC97F5-AE1F-4A88-90EF-096B6D82B270}" srcOrd="0" destOrd="0" parTransId="{392182B6-2D99-4F6F-B41F-EAA2297C14AB}" sibTransId="{736114A7-9587-4684-8A25-F7D12C91DC62}"/>
    <dgm:cxn modelId="{667F603C-E4F5-4B8B-85B1-5CCC05FE5CB6}" srcId="{A78D5A34-5B33-408D-827E-106452FFAFBD}" destId="{02DBBFF8-7762-4C98-8A55-1A5F5197E114}" srcOrd="2" destOrd="0" parTransId="{FDDC9F57-9937-42CA-AEBF-6EB7389E6B61}" sibTransId="{6D40E4D7-03D8-471E-8CB3-D3B93125BCC2}"/>
    <dgm:cxn modelId="{0A8FAA55-ACB4-44DB-BF2B-9E5D5927B6BF}" type="presOf" srcId="{7DC4E7D1-E698-47B4-AE7A-81A23B57A721}" destId="{6E467A5C-7231-47B2-A0C3-2F82E3C6F2FC}" srcOrd="0" destOrd="0" presId="urn:microsoft.com/office/officeart/2005/8/layout/hProcess9"/>
    <dgm:cxn modelId="{FE729C24-ADF2-41F6-B0EC-E486DD5D7F0B}" type="presOf" srcId="{E5CC97F5-AE1F-4A88-90EF-096B6D82B270}" destId="{433B1A2C-694A-4373-BEB8-8B90A241EFAC}" srcOrd="0" destOrd="0" presId="urn:microsoft.com/office/officeart/2005/8/layout/hProcess9"/>
    <dgm:cxn modelId="{D189BA0D-E17E-4A5E-AEE8-BA84222E8815}" type="presOf" srcId="{A78D5A34-5B33-408D-827E-106452FFAFBD}" destId="{6BFB9A04-86CC-46A7-AB10-802B5015F17E}" srcOrd="0" destOrd="0" presId="urn:microsoft.com/office/officeart/2005/8/layout/hProcess9"/>
    <dgm:cxn modelId="{71369597-F504-44F6-867C-2403679F1B21}" srcId="{A78D5A34-5B33-408D-827E-106452FFAFBD}" destId="{7DC4E7D1-E698-47B4-AE7A-81A23B57A721}" srcOrd="1" destOrd="0" parTransId="{8B74973D-9404-4E49-9620-4F2A70D61A02}" sibTransId="{825722AC-C6DB-47BA-B16C-F3E72A91EF94}"/>
    <dgm:cxn modelId="{7C38A559-E429-4870-8982-ED6490E7FB10}" type="presParOf" srcId="{6BFB9A04-86CC-46A7-AB10-802B5015F17E}" destId="{A9E60B70-B02F-4CE7-AB8E-080CB890A412}" srcOrd="0" destOrd="0" presId="urn:microsoft.com/office/officeart/2005/8/layout/hProcess9"/>
    <dgm:cxn modelId="{5B0656CA-3683-4317-9842-366F78F52040}" type="presParOf" srcId="{6BFB9A04-86CC-46A7-AB10-802B5015F17E}" destId="{5A5427D0-EEF3-4679-9090-CBEF479AEE95}" srcOrd="1" destOrd="0" presId="urn:microsoft.com/office/officeart/2005/8/layout/hProcess9"/>
    <dgm:cxn modelId="{DA0FD86D-1495-4AEA-9E4D-1DEE24017C24}" type="presParOf" srcId="{5A5427D0-EEF3-4679-9090-CBEF479AEE95}" destId="{433B1A2C-694A-4373-BEB8-8B90A241EFAC}" srcOrd="0" destOrd="0" presId="urn:microsoft.com/office/officeart/2005/8/layout/hProcess9"/>
    <dgm:cxn modelId="{03960956-79BF-45A4-8E9B-89ABFD8FD044}" type="presParOf" srcId="{5A5427D0-EEF3-4679-9090-CBEF479AEE95}" destId="{1938AEA0-9BF6-4137-9E11-B576D9C0AC59}" srcOrd="1" destOrd="0" presId="urn:microsoft.com/office/officeart/2005/8/layout/hProcess9"/>
    <dgm:cxn modelId="{3DB9E9BF-9B48-4E58-8ADA-AD920EDC2EAC}" type="presParOf" srcId="{5A5427D0-EEF3-4679-9090-CBEF479AEE95}" destId="{6E467A5C-7231-47B2-A0C3-2F82E3C6F2FC}" srcOrd="2" destOrd="0" presId="urn:microsoft.com/office/officeart/2005/8/layout/hProcess9"/>
    <dgm:cxn modelId="{10BC7795-2B7A-44B5-B0B5-14CA2CC6024A}" type="presParOf" srcId="{5A5427D0-EEF3-4679-9090-CBEF479AEE95}" destId="{62ACD016-D7E6-43BC-B640-476C76E85F52}" srcOrd="3" destOrd="0" presId="urn:microsoft.com/office/officeart/2005/8/layout/hProcess9"/>
    <dgm:cxn modelId="{9AFB096C-1984-4D65-A197-482A587E8F47}" type="presParOf" srcId="{5A5427D0-EEF3-4679-9090-CBEF479AEE95}" destId="{3E9941C6-AF63-41C7-BA75-DA5892B67A6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E60B70-B02F-4CE7-AB8E-080CB890A412}">
      <dsp:nvSpPr>
        <dsp:cNvPr id="0" name=""/>
        <dsp:cNvSpPr/>
      </dsp:nvSpPr>
      <dsp:spPr>
        <a:xfrm>
          <a:off x="1" y="0"/>
          <a:ext cx="6518524" cy="1542524"/>
        </a:xfrm>
        <a:prstGeom prst="rightArrow">
          <a:avLst/>
        </a:prstGeom>
        <a:solidFill>
          <a:srgbClr val="00B0F0"/>
        </a:solidFill>
        <a:ln>
          <a:solidFill>
            <a:schemeClr val="accent5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3B1A2C-694A-4373-BEB8-8B90A241EFAC}">
      <dsp:nvSpPr>
        <dsp:cNvPr id="0" name=""/>
        <dsp:cNvSpPr/>
      </dsp:nvSpPr>
      <dsp:spPr>
        <a:xfrm>
          <a:off x="298568" y="494397"/>
          <a:ext cx="1955558" cy="617009"/>
        </a:xfrm>
        <a:prstGeom prst="roundRect">
          <a:avLst/>
        </a:prstGeom>
        <a:solidFill>
          <a:srgbClr val="0070C0"/>
        </a:solidFill>
        <a:ln w="19050" cap="flat" cmpd="thickThin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b="1" kern="1200" dirty="0" smtClean="0">
              <a:ln w="9525">
                <a:noFill/>
              </a:ln>
            </a:rPr>
            <a:t>Abastecimiento</a:t>
          </a:r>
          <a:endParaRPr lang="es-ES" sz="2200" b="1" kern="1200" dirty="0">
            <a:ln w="9525">
              <a:noFill/>
            </a:ln>
          </a:endParaRPr>
        </a:p>
      </dsp:txBody>
      <dsp:txXfrm>
        <a:off x="298568" y="494397"/>
        <a:ext cx="1955558" cy="617009"/>
      </dsp:txXfrm>
    </dsp:sp>
    <dsp:sp modelId="{6E467A5C-7231-47B2-A0C3-2F82E3C6F2FC}">
      <dsp:nvSpPr>
        <dsp:cNvPr id="0" name=""/>
        <dsp:cNvSpPr/>
      </dsp:nvSpPr>
      <dsp:spPr>
        <a:xfrm>
          <a:off x="2386266" y="494397"/>
          <a:ext cx="1714966" cy="617009"/>
        </a:xfrm>
        <a:prstGeom prst="roundRect">
          <a:avLst/>
        </a:prstGeom>
        <a:solidFill>
          <a:srgbClr val="0070C0"/>
        </a:solidFill>
        <a:ln w="19050" cap="flat" cmpd="thickThin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b="1" kern="1200" dirty="0" smtClean="0">
              <a:ln w="9525">
                <a:noFill/>
              </a:ln>
            </a:rPr>
            <a:t>Producción</a:t>
          </a:r>
          <a:endParaRPr lang="es-ES" sz="2200" b="1" kern="1200" dirty="0">
            <a:ln w="9525">
              <a:noFill/>
            </a:ln>
          </a:endParaRPr>
        </a:p>
      </dsp:txBody>
      <dsp:txXfrm>
        <a:off x="2386266" y="494397"/>
        <a:ext cx="1714966" cy="617009"/>
      </dsp:txXfrm>
    </dsp:sp>
    <dsp:sp modelId="{3E9941C6-AF63-41C7-BA75-DA5892B67A61}">
      <dsp:nvSpPr>
        <dsp:cNvPr id="0" name=""/>
        <dsp:cNvSpPr/>
      </dsp:nvSpPr>
      <dsp:spPr>
        <a:xfrm>
          <a:off x="4237727" y="494397"/>
          <a:ext cx="1593956" cy="617009"/>
        </a:xfrm>
        <a:prstGeom prst="roundRect">
          <a:avLst/>
        </a:prstGeom>
        <a:solidFill>
          <a:srgbClr val="0070C0"/>
        </a:solidFill>
        <a:ln w="19050" cap="flat" cmpd="thickThin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b="1" kern="1200" dirty="0" smtClean="0">
              <a:ln w="9525">
                <a:noFill/>
              </a:ln>
            </a:rPr>
            <a:t>Distribución</a:t>
          </a:r>
          <a:endParaRPr lang="es-ES" sz="2200" b="1" kern="1200" dirty="0">
            <a:ln w="9525">
              <a:noFill/>
            </a:ln>
          </a:endParaRPr>
        </a:p>
      </dsp:txBody>
      <dsp:txXfrm>
        <a:off x="4237727" y="494397"/>
        <a:ext cx="1593956" cy="617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0.30252</cdr:x>
      <cdr:y>0.95313</cdr:y>
    </cdr:from>
    <cdr:to>
      <cdr:x>0.97588</cdr:x>
      <cdr:y>1</cdr:y>
    </cdr:to>
    <cdr:sp macro="" textlink="">
      <cdr:nvSpPr>
        <cdr:cNvPr id="2" name="1 Rectángulo"/>
        <cdr:cNvSpPr/>
      </cdr:nvSpPr>
      <cdr:spPr>
        <a:xfrm xmlns:a="http://schemas.openxmlformats.org/drawingml/2006/main">
          <a:off x="2571768" y="4357718"/>
          <a:ext cx="5724302" cy="2143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/>
        <a:p xmlns:a="http://schemas.openxmlformats.org/drawingml/2006/main">
          <a:pPr algn="r"/>
          <a:r>
            <a:rPr lang="es-AR" b="0" i="1" dirty="0">
              <a:solidFill>
                <a:schemeClr val="tx1">
                  <a:lumMod val="65000"/>
                  <a:lumOff val="35000"/>
                </a:schemeClr>
              </a:solidFill>
            </a:rPr>
            <a:t>Fuente: C3T,</a:t>
          </a:r>
          <a:r>
            <a:rPr lang="es-AR" b="0" i="1" baseline="0" dirty="0">
              <a:solidFill>
                <a:schemeClr val="tx1">
                  <a:lumMod val="65000"/>
                  <a:lumOff val="35000"/>
                </a:schemeClr>
              </a:solidFill>
            </a:rPr>
            <a:t> ONDAT, UTN (2013) </a:t>
          </a:r>
          <a:endParaRPr lang="es-AR" b="0" i="1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A520677-7984-4A12-A87B-65DE411A2EC0}" type="datetimeFigureOut">
              <a:rPr lang="es-ES" smtClean="0"/>
              <a:pPr/>
              <a:t>28/04/2014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0E27B53-2BAE-489E-B644-AFE46A9B5B0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AR" b="1" dirty="0" smtClean="0">
                <a:solidFill>
                  <a:srgbClr val="00B0F0"/>
                </a:solidFill>
              </a:rPr>
              <a:t>MÁXIMOS</a:t>
            </a:r>
            <a:r>
              <a:rPr lang="es-AR" b="1" baseline="0" dirty="0" smtClean="0">
                <a:solidFill>
                  <a:srgbClr val="00B0F0"/>
                </a:solidFill>
              </a:rPr>
              <a:t> HISTÓRICOS ANUALES: </a:t>
            </a:r>
            <a:r>
              <a:rPr lang="es-AR" b="1" dirty="0" smtClean="0">
                <a:solidFill>
                  <a:srgbClr val="00B0F0"/>
                </a:solidFill>
              </a:rPr>
              <a:t>NCA: 264 Mil (2005) / BELGRANO: 185 Mil (2004)</a:t>
            </a:r>
            <a:r>
              <a:rPr lang="es-AR" b="1" baseline="0" dirty="0" smtClean="0">
                <a:solidFill>
                  <a:srgbClr val="00B0F0"/>
                </a:solidFill>
              </a:rPr>
              <a:t> / </a:t>
            </a:r>
            <a:r>
              <a:rPr lang="es-AR" b="1" dirty="0" smtClean="0">
                <a:solidFill>
                  <a:srgbClr val="00B0F0"/>
                </a:solidFill>
              </a:rPr>
              <a:t>TOTAL: 445 Mil (2005)</a:t>
            </a:r>
          </a:p>
          <a:p>
            <a:r>
              <a:rPr lang="es-AR" b="1" dirty="0" smtClean="0">
                <a:solidFill>
                  <a:srgbClr val="00B0F0"/>
                </a:solidFill>
              </a:rPr>
              <a:t>Tiene animación.</a:t>
            </a:r>
            <a:endParaRPr lang="es-AR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27B53-2BAE-489E-B644-AFE46A9B5B0A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Otros problemas: Aduana + Estacionalidad + Dificultad para establecer contratos a largo plazo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27B53-2BAE-489E-B644-AFE46A9B5B0A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C7ABA44-A699-4FAE-A7D9-42BF9DC41AC9}" type="datetime1">
              <a:rPr lang="es-ES" smtClean="0"/>
              <a:pPr/>
              <a:t>28/04/2014</a:t>
            </a:fld>
            <a:endParaRPr lang="es-ES" dirty="0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 dirty="0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7808AAA-CB3C-4195-BF39-7E18C4194F1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80D161-5159-4064-B530-E2EEDF1399CB}" type="datetime1">
              <a:rPr lang="es-ES" smtClean="0"/>
              <a:pPr/>
              <a:t>28/04/2014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808AAA-CB3C-4195-BF39-7E18C4194F1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43B28D-CB10-4EC2-B314-BC924D320600}" type="datetime1">
              <a:rPr lang="es-ES" smtClean="0"/>
              <a:pPr/>
              <a:t>28/04/2014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808AAA-CB3C-4195-BF39-7E18C4194F1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9E1AAE-7045-4FEB-967C-8095C0C80AAE}" type="datetime1">
              <a:rPr lang="es-ES" smtClean="0"/>
              <a:pPr/>
              <a:t>28/04/2014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808AAA-CB3C-4195-BF39-7E18C4194F15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E57B9B-090B-4B17-B6D6-7D6A2B541ECD}" type="datetime1">
              <a:rPr lang="es-ES" smtClean="0"/>
              <a:pPr/>
              <a:t>28/04/2014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808AAA-CB3C-4195-BF39-7E18C4194F15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B3D37B-5697-483B-934F-FFA14EA353AA}" type="datetime1">
              <a:rPr lang="es-ES" smtClean="0"/>
              <a:pPr/>
              <a:t>28/04/2014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808AAA-CB3C-4195-BF39-7E18C4194F15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DB0143-C6A9-4020-8D52-7580A242354B}" type="datetime1">
              <a:rPr lang="es-ES" smtClean="0"/>
              <a:pPr/>
              <a:t>28/04/2014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808AAA-CB3C-4195-BF39-7E18C4194F1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03659C-0F6A-45BB-87DD-8A2BE9A67A1E}" type="datetime1">
              <a:rPr lang="es-ES" smtClean="0"/>
              <a:pPr/>
              <a:t>28/04/2014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808AAA-CB3C-4195-BF39-7E18C4194F15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C6EF23-6C12-4A95-82C6-62EA6D3B4D1C}" type="datetime1">
              <a:rPr lang="es-ES" smtClean="0"/>
              <a:pPr/>
              <a:t>28/04/2014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808AAA-CB3C-4195-BF39-7E18C4194F1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87F208E-4746-4D51-B5B0-DBE31EA62726}" type="datetime1">
              <a:rPr lang="es-ES" smtClean="0"/>
              <a:pPr/>
              <a:t>28/04/2014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808AAA-CB3C-4195-BF39-7E18C4194F1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A6141C-31ED-4186-9C02-E6EC59874BC7}" type="datetime1">
              <a:rPr lang="es-ES" smtClean="0"/>
              <a:pPr/>
              <a:t>28/04/2014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7808AAA-CB3C-4195-BF39-7E18C4194F15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5F3F43-B595-4543-9ED1-8E6184F02E5C}" type="datetime1">
              <a:rPr lang="es-ES" smtClean="0"/>
              <a:pPr/>
              <a:t>28/04/2014</a:t>
            </a:fld>
            <a:endParaRPr lang="es-ES" dirty="0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 dirty="0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7808AAA-CB3C-4195-BF39-7E18C4194F1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5786" y="620688"/>
            <a:ext cx="7911358" cy="416563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s-AR" sz="5000" dirty="0" smtClean="0">
                <a:solidFill>
                  <a:schemeClr val="bg1"/>
                </a:solidFill>
                <a:latin typeface="Arial Black" pitchFamily="34" charset="0"/>
              </a:rPr>
              <a:t>EL TRANSPORTE COMO POLITICA PUBLICA PARA EL DESARROLLO </a:t>
            </a:r>
            <a:endParaRPr lang="es-ES" sz="50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3 Imagen" descr="topEscudo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5229200"/>
            <a:ext cx="4159351" cy="1188386"/>
          </a:xfrm>
          <a:prstGeom prst="rect">
            <a:avLst/>
          </a:prstGeom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1</a:t>
            </a:fld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10</a:t>
            </a:fld>
            <a:endParaRPr lang="es-ES" dirty="0"/>
          </a:p>
        </p:txBody>
      </p:sp>
      <p:graphicFrame>
        <p:nvGraphicFramePr>
          <p:cNvPr id="4" name="7 Gráfico"/>
          <p:cNvGraphicFramePr/>
          <p:nvPr/>
        </p:nvGraphicFramePr>
        <p:xfrm>
          <a:off x="179512" y="260648"/>
          <a:ext cx="878497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11</a:t>
            </a:fld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s-AR" sz="2500" dirty="0" smtClean="0">
                <a:solidFill>
                  <a:schemeClr val="bg1"/>
                </a:solidFill>
                <a:latin typeface="Arial Black" pitchFamily="34" charset="0"/>
              </a:rPr>
              <a:t>CRECIMIENTO PRODUCCIÓN DE GRANOS vs. CRECIMIENTO DE FFCC de CARGA </a:t>
            </a:r>
            <a:br>
              <a:rPr lang="es-AR" sz="25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s-AR" sz="2500" dirty="0" smtClean="0">
                <a:solidFill>
                  <a:schemeClr val="bg1"/>
                </a:solidFill>
                <a:latin typeface="Arial Black" pitchFamily="34" charset="0"/>
              </a:rPr>
              <a:t>(1994-2013)</a:t>
            </a:r>
            <a:endParaRPr lang="es-AR" sz="25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323528" y="1628800"/>
            <a:ext cx="8352928" cy="5040560"/>
            <a:chOff x="323528" y="1628800"/>
            <a:chExt cx="8352928" cy="5040560"/>
          </a:xfrm>
        </p:grpSpPr>
        <p:graphicFrame>
          <p:nvGraphicFramePr>
            <p:cNvPr id="7" name="1 Gráfico"/>
            <p:cNvGraphicFramePr/>
            <p:nvPr/>
          </p:nvGraphicFramePr>
          <p:xfrm>
            <a:off x="323528" y="1700808"/>
            <a:ext cx="8352928" cy="49685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5" name="4 Grupo"/>
            <p:cNvGrpSpPr/>
            <p:nvPr/>
          </p:nvGrpSpPr>
          <p:grpSpPr>
            <a:xfrm>
              <a:off x="1403648" y="1628800"/>
              <a:ext cx="6768752" cy="910009"/>
              <a:chOff x="0" y="0"/>
              <a:chExt cx="3352800" cy="523875"/>
            </a:xfrm>
          </p:grpSpPr>
          <p:sp>
            <p:nvSpPr>
              <p:cNvPr id="6" name="2 Flecha izquierda y derecha"/>
              <p:cNvSpPr/>
              <p:nvPr/>
            </p:nvSpPr>
            <p:spPr>
              <a:xfrm>
                <a:off x="0" y="0"/>
                <a:ext cx="3352800" cy="361950"/>
              </a:xfrm>
              <a:prstGeom prst="leftRightArrow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AR" sz="2000" b="1" dirty="0"/>
                  <a:t>LA</a:t>
                </a:r>
                <a:r>
                  <a:rPr lang="es-AR" sz="2000" b="1" baseline="0" dirty="0"/>
                  <a:t> PRODUCCIÓN DE GRANOS AUMENTÓ 160%</a:t>
                </a:r>
                <a:endParaRPr lang="es-AR" sz="2000" b="1" dirty="0"/>
              </a:p>
            </p:txBody>
          </p:sp>
          <p:sp>
            <p:nvSpPr>
              <p:cNvPr id="8" name="3 Flecha izquierda y derecha"/>
              <p:cNvSpPr/>
              <p:nvPr/>
            </p:nvSpPr>
            <p:spPr>
              <a:xfrm>
                <a:off x="352425" y="314324"/>
                <a:ext cx="2790825" cy="209551"/>
              </a:xfrm>
              <a:prstGeom prst="leftRightArrow">
                <a:avLst>
                  <a:gd name="adj1" fmla="val 71052"/>
                  <a:gd name="adj2" fmla="val 42105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AR" sz="2000" b="1"/>
                  <a:t>EL VOLUMEN DE CARGA FFCC AUMENTÓ 70%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12</a:t>
            </a:fld>
            <a:endParaRPr lang="es-ES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14282" y="1643050"/>
          <a:ext cx="4000528" cy="4805483"/>
        </p:xfrm>
        <a:graphic>
          <a:graphicData uri="http://schemas.openxmlformats.org/drawingml/2006/table">
            <a:tbl>
              <a:tblPr/>
              <a:tblGrid>
                <a:gridCol w="1255068"/>
                <a:gridCol w="1102386"/>
                <a:gridCol w="785818"/>
                <a:gridCol w="857256"/>
              </a:tblGrid>
              <a:tr h="4506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TERMINAL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LUGAR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CAP. DE RECEP.</a:t>
                      </a:r>
                      <a:endParaRPr lang="es-AR" sz="15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TIEMPOS </a:t>
                      </a:r>
                      <a:r>
                        <a:rPr lang="es-AR" sz="15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OPER.</a:t>
                      </a:r>
                      <a:endParaRPr lang="es-AR" sz="15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0606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BUNGE RAMALLO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RAMALLO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 VAG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 VAG/DIA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606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LDC Gral. LAGOS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GRAL. LAGOS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 VAG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 VAG/DIA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495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CARGILL PUNTA ALVEAR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VILLA GDOR. GALVEZ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 VAG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 VAG/DIA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606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UNIDAD 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PUERTO ROSARIO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 VAG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 VAG/DIA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606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ACA SAN LORENZO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 LORENZO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 VAG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 VAG/DIA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606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BUYATTI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PTO. </a:t>
                      </a:r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 MARTIN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 VAG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 VAG/DIA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606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BUNGE PSM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PTO. </a:t>
                      </a:r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 MARTIN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 VAG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 VAG/DIA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606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NIDERA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PTO. </a:t>
                      </a:r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 MARTIN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 VAG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 VAG/DIA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606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TERMINAL 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PTO. </a:t>
                      </a:r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 MARTIN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 VAG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 VAG/DIA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6 Imagen"/>
          <p:cNvPicPr/>
          <p:nvPr/>
        </p:nvPicPr>
        <p:blipFill>
          <a:blip r:embed="rId2" cstate="print"/>
          <a:srcRect l="4381" t="3387" r="4762" b="3305"/>
          <a:stretch>
            <a:fillRect/>
          </a:stretch>
        </p:blipFill>
        <p:spPr bwMode="auto">
          <a:xfrm>
            <a:off x="4286216" y="214290"/>
            <a:ext cx="4857784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3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3997678" cy="1285884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s-AR" sz="2700" dirty="0" smtClean="0">
                <a:solidFill>
                  <a:schemeClr val="bg1"/>
                </a:solidFill>
                <a:latin typeface="Arial Black" pitchFamily="34" charset="0"/>
              </a:rPr>
              <a:t>PRINCIPALES TERMINALES DE DESTINO NCA S.A.</a:t>
            </a:r>
            <a:endParaRPr lang="es-ES" sz="2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14282" y="1571612"/>
            <a:ext cx="4000592" cy="500066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>
            <a:noAutofit/>
          </a:bodyPr>
          <a:lstStyle/>
          <a:p>
            <a:pPr lvl="0" algn="just">
              <a:spcBef>
                <a:spcPts val="18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s-AR" sz="2100" dirty="0" smtClean="0">
                <a:solidFill>
                  <a:schemeClr val="tx1"/>
                </a:solidFill>
              </a:rPr>
              <a:t>Los </a:t>
            </a:r>
            <a:r>
              <a:rPr lang="es-AR" sz="2100" b="1" dirty="0" smtClean="0">
                <a:solidFill>
                  <a:schemeClr val="tx1"/>
                </a:solidFill>
              </a:rPr>
              <a:t>principales orígenes</a:t>
            </a:r>
            <a:r>
              <a:rPr lang="es-AR" sz="2100" dirty="0" smtClean="0">
                <a:solidFill>
                  <a:schemeClr val="tx1"/>
                </a:solidFill>
              </a:rPr>
              <a:t> de la carga de NCA son las regiones de </a:t>
            </a:r>
            <a:r>
              <a:rPr lang="es-AR" sz="2100" b="1" dirty="0" smtClean="0">
                <a:solidFill>
                  <a:schemeClr val="tx1"/>
                </a:solidFill>
              </a:rPr>
              <a:t>Córdoba, Tucumán y Santa Fe.</a:t>
            </a:r>
          </a:p>
          <a:p>
            <a:pPr algn="just">
              <a:spcBef>
                <a:spcPts val="18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s-AR" sz="2100" dirty="0" smtClean="0">
                <a:solidFill>
                  <a:schemeClr val="tx1"/>
                </a:solidFill>
              </a:rPr>
              <a:t>El principal </a:t>
            </a:r>
            <a:r>
              <a:rPr lang="es-AR" sz="2100" b="1" dirty="0" smtClean="0">
                <a:solidFill>
                  <a:schemeClr val="tx1"/>
                </a:solidFill>
              </a:rPr>
              <a:t>destino </a:t>
            </a:r>
            <a:r>
              <a:rPr lang="es-AR" sz="2100" dirty="0" smtClean="0">
                <a:solidFill>
                  <a:schemeClr val="tx1"/>
                </a:solidFill>
              </a:rPr>
              <a:t>de la carga de NCA son las terminales de</a:t>
            </a:r>
            <a:r>
              <a:rPr lang="es-AR" sz="2100" b="1" dirty="0" smtClean="0">
                <a:solidFill>
                  <a:schemeClr val="tx1"/>
                </a:solidFill>
              </a:rPr>
              <a:t> Rosario, San Lorenzo y Puerto San Martín</a:t>
            </a:r>
            <a:r>
              <a:rPr lang="es-AR" sz="2100" dirty="0" smtClean="0">
                <a:solidFill>
                  <a:schemeClr val="tx1"/>
                </a:solidFill>
              </a:rPr>
              <a:t>. </a:t>
            </a:r>
          </a:p>
          <a:p>
            <a:pPr algn="just">
              <a:spcBef>
                <a:spcPts val="18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s-AR" sz="2100" dirty="0" smtClean="0">
                <a:solidFill>
                  <a:schemeClr val="tx1"/>
                </a:solidFill>
              </a:rPr>
              <a:t>A esa región arriba más del  </a:t>
            </a:r>
            <a:r>
              <a:rPr lang="es-AR" sz="2100" b="1" dirty="0" smtClean="0">
                <a:solidFill>
                  <a:schemeClr val="tx1"/>
                </a:solidFill>
              </a:rPr>
              <a:t>70% </a:t>
            </a:r>
            <a:r>
              <a:rPr lang="es-AR" sz="2100" dirty="0" smtClean="0">
                <a:solidFill>
                  <a:schemeClr val="tx1"/>
                </a:solidFill>
              </a:rPr>
              <a:t>de las toneladas transportadas. </a:t>
            </a:r>
          </a:p>
          <a:p>
            <a:pPr algn="just">
              <a:spcBef>
                <a:spcPts val="18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s-AR" sz="2100" dirty="0" smtClean="0">
                <a:solidFill>
                  <a:schemeClr val="tx1"/>
                </a:solidFill>
              </a:rPr>
              <a:t>Respecto de los granos y subproductos, Rosario es el destino de más del 98% de la carga.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13</a:t>
            </a:fld>
            <a:endParaRPr lang="es-ES" dirty="0"/>
          </a:p>
        </p:txBody>
      </p:sp>
      <p:pic>
        <p:nvPicPr>
          <p:cNvPr id="5" name="4 Imagen" descr="ORIG_DEST_FEFPSA.jpg"/>
          <p:cNvPicPr>
            <a:picLocks noChangeAspect="1"/>
          </p:cNvPicPr>
          <p:nvPr/>
        </p:nvPicPr>
        <p:blipFill>
          <a:blip r:embed="rId2" cstate="print"/>
          <a:srcRect l="4044" t="3125" r="2940" b="4166"/>
          <a:stretch>
            <a:fillRect/>
          </a:stretch>
        </p:blipFill>
        <p:spPr>
          <a:xfrm>
            <a:off x="179512" y="0"/>
            <a:ext cx="5040560" cy="6669360"/>
          </a:xfrm>
          <a:prstGeom prst="rect">
            <a:avLst/>
          </a:prstGeom>
        </p:spPr>
      </p:pic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4788024" y="188640"/>
            <a:ext cx="4176464" cy="115212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s-AR" sz="2600" dirty="0" smtClean="0">
                <a:solidFill>
                  <a:schemeClr val="bg1"/>
                </a:solidFill>
                <a:latin typeface="Arial Black" pitchFamily="34" charset="0"/>
              </a:rPr>
              <a:t>PRINCIPALES TERMINALES DE DESTINO </a:t>
            </a:r>
            <a:r>
              <a:rPr lang="es-AR" sz="2600" dirty="0" err="1" smtClean="0">
                <a:solidFill>
                  <a:schemeClr val="bg1"/>
                </a:solidFill>
                <a:latin typeface="Arial Black" pitchFamily="34" charset="0"/>
              </a:rPr>
              <a:t>FEPSA</a:t>
            </a:r>
            <a:endParaRPr lang="es-ES" sz="2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88024" y="1556792"/>
            <a:ext cx="4176464" cy="496855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>
            <a:normAutofit/>
          </a:bodyPr>
          <a:lstStyle/>
          <a:p>
            <a:pPr lvl="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es-AR" b="1" dirty="0" err="1" smtClean="0">
                <a:solidFill>
                  <a:schemeClr val="tx1"/>
                </a:solidFill>
              </a:rPr>
              <a:t>FEPSA</a:t>
            </a:r>
            <a:r>
              <a:rPr lang="es-AR" b="1" dirty="0" smtClean="0">
                <a:solidFill>
                  <a:schemeClr val="tx1"/>
                </a:solidFill>
              </a:rPr>
              <a:t> </a:t>
            </a:r>
            <a:r>
              <a:rPr lang="es-AR" dirty="0" smtClean="0">
                <a:solidFill>
                  <a:schemeClr val="tx1"/>
                </a:solidFill>
              </a:rPr>
              <a:t>posee una red concesionada de </a:t>
            </a:r>
            <a:r>
              <a:rPr lang="es-AR" b="1" dirty="0" smtClean="0">
                <a:solidFill>
                  <a:schemeClr val="tx1"/>
                </a:solidFill>
              </a:rPr>
              <a:t>5094 Km</a:t>
            </a:r>
            <a:r>
              <a:rPr lang="es-AR" dirty="0" smtClean="0">
                <a:solidFill>
                  <a:schemeClr val="tx1"/>
                </a:solidFill>
              </a:rPr>
              <a:t>, el </a:t>
            </a:r>
            <a:r>
              <a:rPr lang="es-AR" b="1" dirty="0" smtClean="0">
                <a:solidFill>
                  <a:schemeClr val="tx1"/>
                </a:solidFill>
              </a:rPr>
              <a:t>18%</a:t>
            </a:r>
            <a:r>
              <a:rPr lang="es-AR" dirty="0" smtClean="0">
                <a:solidFill>
                  <a:schemeClr val="tx1"/>
                </a:solidFill>
              </a:rPr>
              <a:t> de la red de carga ferroviaria del país, recorriendo las provincias de Buenos Aires, La Pampa y Santa Fe. </a:t>
            </a:r>
          </a:p>
          <a:p>
            <a:pPr lvl="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es-AR" dirty="0" smtClean="0">
                <a:solidFill>
                  <a:schemeClr val="tx1"/>
                </a:solidFill>
              </a:rPr>
              <a:t>El </a:t>
            </a:r>
            <a:r>
              <a:rPr lang="es-AR" b="1" dirty="0" smtClean="0">
                <a:solidFill>
                  <a:schemeClr val="tx1"/>
                </a:solidFill>
              </a:rPr>
              <a:t>principal destino</a:t>
            </a:r>
            <a:r>
              <a:rPr lang="es-AR" dirty="0" smtClean="0">
                <a:solidFill>
                  <a:schemeClr val="tx1"/>
                </a:solidFill>
              </a:rPr>
              <a:t> de la carga de </a:t>
            </a:r>
            <a:r>
              <a:rPr lang="es-AR" b="1" dirty="0" err="1" smtClean="0">
                <a:solidFill>
                  <a:schemeClr val="tx1"/>
                </a:solidFill>
              </a:rPr>
              <a:t>FEPSA</a:t>
            </a:r>
            <a:r>
              <a:rPr lang="es-AR" b="1" dirty="0" smtClean="0">
                <a:solidFill>
                  <a:schemeClr val="tx1"/>
                </a:solidFill>
              </a:rPr>
              <a:t> </a:t>
            </a:r>
            <a:r>
              <a:rPr lang="es-AR" dirty="0" smtClean="0">
                <a:solidFill>
                  <a:schemeClr val="tx1"/>
                </a:solidFill>
              </a:rPr>
              <a:t>es la zona de </a:t>
            </a:r>
            <a:r>
              <a:rPr lang="es-AR" b="1" dirty="0" smtClean="0">
                <a:solidFill>
                  <a:schemeClr val="tx1"/>
                </a:solidFill>
              </a:rPr>
              <a:t>Bahía Blanca </a:t>
            </a:r>
            <a:r>
              <a:rPr lang="es-AR" dirty="0" smtClean="0">
                <a:solidFill>
                  <a:schemeClr val="tx1"/>
                </a:solidFill>
              </a:rPr>
              <a:t>a donde arriba cerca del </a:t>
            </a:r>
            <a:r>
              <a:rPr lang="es-AR" b="1" dirty="0" smtClean="0">
                <a:solidFill>
                  <a:schemeClr val="tx1"/>
                </a:solidFill>
              </a:rPr>
              <a:t>65%</a:t>
            </a:r>
            <a:r>
              <a:rPr lang="es-AR" dirty="0" smtClean="0">
                <a:solidFill>
                  <a:schemeClr val="tx1"/>
                </a:solidFill>
              </a:rPr>
              <a:t> de las toneladas transportadas seguida de </a:t>
            </a:r>
            <a:r>
              <a:rPr lang="es-AR" b="1" dirty="0" smtClean="0">
                <a:solidFill>
                  <a:schemeClr val="tx1"/>
                </a:solidFill>
              </a:rPr>
              <a:t>Rosario</a:t>
            </a:r>
            <a:r>
              <a:rPr lang="es-AR" dirty="0" smtClean="0">
                <a:solidFill>
                  <a:schemeClr val="tx1"/>
                </a:solidFill>
              </a:rPr>
              <a:t> con el </a:t>
            </a:r>
            <a:r>
              <a:rPr lang="es-AR" b="1" dirty="0" smtClean="0">
                <a:solidFill>
                  <a:schemeClr val="tx1"/>
                </a:solidFill>
              </a:rPr>
              <a:t>28%. </a:t>
            </a:r>
          </a:p>
          <a:p>
            <a:pPr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es-AR" b="1" dirty="0" err="1" smtClean="0">
                <a:solidFill>
                  <a:schemeClr val="tx1"/>
                </a:solidFill>
              </a:rPr>
              <a:t>FEPSA</a:t>
            </a:r>
            <a:r>
              <a:rPr lang="es-AR" dirty="0" smtClean="0">
                <a:solidFill>
                  <a:schemeClr val="tx1"/>
                </a:solidFill>
              </a:rPr>
              <a:t> transporta principalmente granos, en particular </a:t>
            </a:r>
            <a:r>
              <a:rPr lang="es-AR" b="1" dirty="0" smtClean="0">
                <a:solidFill>
                  <a:schemeClr val="tx1"/>
                </a:solidFill>
              </a:rPr>
              <a:t>Soja (en 2013, 1.508.846 toneladas, 42%),</a:t>
            </a: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b="1" dirty="0" smtClean="0">
                <a:solidFill>
                  <a:schemeClr val="tx1"/>
                </a:solidFill>
              </a:rPr>
              <a:t>Maíz (1.152.722 toneladas, 32%) </a:t>
            </a:r>
            <a:r>
              <a:rPr lang="es-AR" dirty="0" smtClean="0">
                <a:solidFill>
                  <a:schemeClr val="tx1"/>
                </a:solidFill>
              </a:rPr>
              <a:t>y sus subproductos.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14</a:t>
            </a:fld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4 Imagen" descr="ORIG_DEST_FERROSUR 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AR" dirty="0" smtClean="0"/>
              <a:t>Ahorro de Combustible</a:t>
            </a:r>
            <a:endParaRPr lang="es-ES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323528" y="1124744"/>
          <a:ext cx="8496945" cy="1432108"/>
        </p:xfrm>
        <a:graphic>
          <a:graphicData uri="http://schemas.openxmlformats.org/drawingml/2006/table">
            <a:tbl>
              <a:tblPr/>
              <a:tblGrid>
                <a:gridCol w="3457330"/>
                <a:gridCol w="1084140"/>
                <a:gridCol w="1473178"/>
                <a:gridCol w="1188942"/>
                <a:gridCol w="1293355"/>
              </a:tblGrid>
              <a:tr h="29618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07" marR="7507" marT="75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S" sz="23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Camión</a:t>
                      </a:r>
                    </a:p>
                  </a:txBody>
                  <a:tcPr marL="7507" marR="7507" marT="7507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S" sz="23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Tren</a:t>
                      </a:r>
                    </a:p>
                  </a:txBody>
                  <a:tcPr marL="7507" marR="7507" marT="7507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9618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3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Carga</a:t>
                      </a:r>
                    </a:p>
                  </a:txBody>
                  <a:tcPr marL="7507" marR="7507" marT="7507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2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507" marR="108000" marT="75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ton/camión</a:t>
                      </a:r>
                    </a:p>
                  </a:txBody>
                  <a:tcPr marL="7507" marR="7507" marT="7507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2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1.500</a:t>
                      </a:r>
                    </a:p>
                  </a:txBody>
                  <a:tcPr marL="7507" marR="108000" marT="7507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ton/tren</a:t>
                      </a:r>
                    </a:p>
                  </a:txBody>
                  <a:tcPr marL="7507" marR="7507" marT="7507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9618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3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Consumo promedio por km</a:t>
                      </a:r>
                    </a:p>
                  </a:txBody>
                  <a:tcPr marL="7507" marR="7507" marT="7507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2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0,4</a:t>
                      </a:r>
                    </a:p>
                  </a:txBody>
                  <a:tcPr marL="7507" marR="108000" marT="75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3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lts</a:t>
                      </a:r>
                      <a:r>
                        <a:rPr lang="es-ES" sz="2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/km</a:t>
                      </a:r>
                    </a:p>
                  </a:txBody>
                  <a:tcPr marL="7507" marR="7507" marT="7507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2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507" marR="108000" marT="7507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3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lts</a:t>
                      </a:r>
                      <a:r>
                        <a:rPr lang="es-ES" sz="2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/km</a:t>
                      </a:r>
                    </a:p>
                  </a:txBody>
                  <a:tcPr marL="7507" marR="7507" marT="7507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220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3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Consumo por ton*km</a:t>
                      </a:r>
                    </a:p>
                  </a:txBody>
                  <a:tcPr marL="7507" marR="7507" marT="7507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2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0,0133</a:t>
                      </a:r>
                    </a:p>
                  </a:txBody>
                  <a:tcPr marL="7507" marR="108000" marT="75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3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lts</a:t>
                      </a:r>
                      <a:r>
                        <a:rPr lang="es-ES" sz="2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/ton km</a:t>
                      </a:r>
                    </a:p>
                  </a:txBody>
                  <a:tcPr marL="7507" marR="7507" marT="7507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2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0,0033</a:t>
                      </a:r>
                    </a:p>
                  </a:txBody>
                  <a:tcPr marL="7507" marR="108000" marT="7507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3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lts</a:t>
                      </a:r>
                      <a:r>
                        <a:rPr lang="es-ES" sz="2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/ton km</a:t>
                      </a:r>
                    </a:p>
                  </a:txBody>
                  <a:tcPr marL="7507" marR="7507" marT="7507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0" y="2708920"/>
            <a:ext cx="914400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 smtClean="0">
                <a:solidFill>
                  <a:srgbClr val="0070C0"/>
                </a:solidFill>
                <a:latin typeface="Arial Black" pitchFamily="34" charset="0"/>
              </a:rPr>
              <a:t>TRANSPORTAR 1.000.000 DE TONELADAS, 600 KM</a:t>
            </a:r>
            <a:endParaRPr lang="es-ES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23528" y="3501008"/>
            <a:ext cx="252028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000" b="1" dirty="0" smtClean="0">
                <a:solidFill>
                  <a:srgbClr val="0070C0"/>
                </a:solidFill>
                <a:latin typeface="Arial Black" pitchFamily="34" charset="0"/>
              </a:rPr>
              <a:t>CAMIÓN</a:t>
            </a:r>
            <a:endParaRPr lang="es-ES" sz="30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" name="9 Flecha derecha"/>
          <p:cNvSpPr/>
          <p:nvPr/>
        </p:nvSpPr>
        <p:spPr>
          <a:xfrm>
            <a:off x="3059832" y="3501008"/>
            <a:ext cx="1584176" cy="57606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000">
              <a:solidFill>
                <a:srgbClr val="0070C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716016" y="3501008"/>
            <a:ext cx="36358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000" b="1" dirty="0" smtClean="0">
                <a:solidFill>
                  <a:srgbClr val="0070C0"/>
                </a:solidFill>
                <a:latin typeface="Arial Black" pitchFamily="34" charset="0"/>
              </a:rPr>
              <a:t>12.000.000 </a:t>
            </a:r>
            <a:r>
              <a:rPr lang="es-AR" sz="3000" b="1" dirty="0" err="1" smtClean="0">
                <a:solidFill>
                  <a:srgbClr val="0070C0"/>
                </a:solidFill>
                <a:latin typeface="Arial Black" pitchFamily="34" charset="0"/>
              </a:rPr>
              <a:t>lts</a:t>
            </a:r>
            <a:r>
              <a:rPr lang="es-AR" sz="3000" b="1" dirty="0" smtClean="0">
                <a:solidFill>
                  <a:srgbClr val="0070C0"/>
                </a:solidFill>
                <a:latin typeface="Arial Narrow" pitchFamily="34" charset="0"/>
              </a:rPr>
              <a:t>.</a:t>
            </a:r>
            <a:endParaRPr lang="es-ES" sz="3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23528" y="4437112"/>
            <a:ext cx="252028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000" b="1" dirty="0" smtClean="0">
                <a:solidFill>
                  <a:srgbClr val="0070C0"/>
                </a:solidFill>
                <a:latin typeface="Arial Black" pitchFamily="34" charset="0"/>
              </a:rPr>
              <a:t>TREN</a:t>
            </a:r>
            <a:endParaRPr lang="es-ES" sz="30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3" name="12 Flecha derecha"/>
          <p:cNvSpPr/>
          <p:nvPr/>
        </p:nvSpPr>
        <p:spPr>
          <a:xfrm>
            <a:off x="3059832" y="4437112"/>
            <a:ext cx="1584176" cy="57606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000">
              <a:solidFill>
                <a:srgbClr val="0070C0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788024" y="4365104"/>
            <a:ext cx="36358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000" b="1" dirty="0" smtClean="0">
                <a:solidFill>
                  <a:srgbClr val="0070C0"/>
                </a:solidFill>
                <a:latin typeface="Arial Black" pitchFamily="34" charset="0"/>
              </a:rPr>
              <a:t>4.000.000 </a:t>
            </a:r>
            <a:r>
              <a:rPr lang="es-AR" sz="3000" b="1" dirty="0" err="1" smtClean="0">
                <a:solidFill>
                  <a:srgbClr val="0070C0"/>
                </a:solidFill>
                <a:latin typeface="Arial Black" pitchFamily="34" charset="0"/>
              </a:rPr>
              <a:t>lts</a:t>
            </a:r>
            <a:r>
              <a:rPr lang="es-AR" sz="3000" b="1" dirty="0" smtClean="0">
                <a:solidFill>
                  <a:srgbClr val="0070C0"/>
                </a:solidFill>
                <a:latin typeface="Arial Narrow" pitchFamily="34" charset="0"/>
              </a:rPr>
              <a:t>.</a:t>
            </a:r>
            <a:endParaRPr lang="es-ES" sz="3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23528" y="3501008"/>
            <a:ext cx="8496944" cy="2952328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600" dirty="0" smtClean="0">
                <a:solidFill>
                  <a:srgbClr val="7030A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POR CADA 1.000.000 DE TONELADAS TRANSPORTADAS SE AHORRAN 8.000.000 DE LITROS DE COMBUSTIBLE</a:t>
            </a:r>
            <a:endParaRPr lang="es-ES" sz="3600" dirty="0">
              <a:solidFill>
                <a:srgbClr val="7030A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16 Grupo"/>
          <p:cNvGrpSpPr/>
          <p:nvPr/>
        </p:nvGrpSpPr>
        <p:grpSpPr>
          <a:xfrm>
            <a:off x="214282" y="285728"/>
            <a:ext cx="5072098" cy="5986504"/>
            <a:chOff x="214282" y="285728"/>
            <a:chExt cx="5072098" cy="5986504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285728"/>
              <a:ext cx="5072098" cy="5872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5720" y="6143644"/>
              <a:ext cx="2282437" cy="128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16</a:t>
            </a:fld>
            <a:endParaRPr lang="es-ES" dirty="0"/>
          </a:p>
        </p:txBody>
      </p:sp>
      <p:grpSp>
        <p:nvGrpSpPr>
          <p:cNvPr id="7" name="6 Grupo"/>
          <p:cNvGrpSpPr/>
          <p:nvPr/>
        </p:nvGrpSpPr>
        <p:grpSpPr>
          <a:xfrm>
            <a:off x="251520" y="188640"/>
            <a:ext cx="8712968" cy="3597550"/>
            <a:chOff x="-2056526" y="260648"/>
            <a:chExt cx="10732982" cy="6600733"/>
          </a:xfrm>
          <a:solidFill>
            <a:schemeClr val="bg1"/>
          </a:solidFill>
        </p:grpSpPr>
        <p:sp>
          <p:nvSpPr>
            <p:cNvPr id="9" name="8 Rectángulo"/>
            <p:cNvSpPr/>
            <p:nvPr/>
          </p:nvSpPr>
          <p:spPr>
            <a:xfrm>
              <a:off x="5508104" y="6165304"/>
              <a:ext cx="3096344" cy="2160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AR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Fuente: </a:t>
              </a:r>
              <a:r>
                <a:rPr lang="es-AR" sz="1200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CAA</a:t>
              </a:r>
              <a:r>
                <a:rPr lang="es-AR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y </a:t>
              </a:r>
              <a:r>
                <a:rPr lang="es-AR" sz="1200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CNRT</a:t>
              </a:r>
              <a:r>
                <a:rPr lang="es-AR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(2013)</a:t>
              </a:r>
              <a:endParaRPr lang="es-AR" sz="12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aphicFrame>
          <p:nvGraphicFramePr>
            <p:cNvPr id="8" name="2 Gráfico"/>
            <p:cNvGraphicFramePr/>
            <p:nvPr/>
          </p:nvGraphicFramePr>
          <p:xfrm>
            <a:off x="-2056526" y="260648"/>
            <a:ext cx="10732982" cy="6600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15" name="14 Grupo"/>
          <p:cNvGrpSpPr/>
          <p:nvPr/>
        </p:nvGrpSpPr>
        <p:grpSpPr>
          <a:xfrm>
            <a:off x="3500430" y="3861048"/>
            <a:ext cx="5643570" cy="2808312"/>
            <a:chOff x="2917710" y="3861048"/>
            <a:chExt cx="6226291" cy="2808312"/>
          </a:xfrm>
        </p:grpSpPr>
        <p:grpSp>
          <p:nvGrpSpPr>
            <p:cNvPr id="10" name="9 Grupo"/>
            <p:cNvGrpSpPr/>
            <p:nvPr/>
          </p:nvGrpSpPr>
          <p:grpSpPr>
            <a:xfrm>
              <a:off x="2917710" y="3861048"/>
              <a:ext cx="6226291" cy="2808312"/>
              <a:chOff x="497738" y="471345"/>
              <a:chExt cx="8449910" cy="5609366"/>
            </a:xfrm>
          </p:grpSpPr>
          <p:graphicFrame>
            <p:nvGraphicFramePr>
              <p:cNvPr id="11" name="2 Gráfico"/>
              <p:cNvGraphicFramePr/>
              <p:nvPr/>
            </p:nvGraphicFramePr>
            <p:xfrm>
              <a:off x="497738" y="471345"/>
              <a:ext cx="8172866" cy="560936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grpSp>
            <p:nvGrpSpPr>
              <p:cNvPr id="12" name="1 Grupo"/>
              <p:cNvGrpSpPr/>
              <p:nvPr/>
            </p:nvGrpSpPr>
            <p:grpSpPr>
              <a:xfrm>
                <a:off x="6498539" y="759005"/>
                <a:ext cx="2449109" cy="3963546"/>
                <a:chOff x="6361565" y="163564"/>
                <a:chExt cx="2575431" cy="2744879"/>
              </a:xfrm>
            </p:grpSpPr>
            <p:sp>
              <p:nvSpPr>
                <p:cNvPr id="13" name="2 Flecha derecha"/>
                <p:cNvSpPr/>
                <p:nvPr/>
              </p:nvSpPr>
              <p:spPr>
                <a:xfrm rot="16200000">
                  <a:off x="7170853" y="1754174"/>
                  <a:ext cx="2047633" cy="260906"/>
                </a:xfrm>
                <a:prstGeom prst="rightArrow">
                  <a:avLst/>
                </a:prstGeom>
                <a:solidFill>
                  <a:srgbClr val="000099"/>
                </a:solidFill>
                <a:ln w="3175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AR" sz="1800"/>
                </a:p>
              </p:txBody>
            </p:sp>
            <p:sp>
              <p:nvSpPr>
                <p:cNvPr id="14" name="3 Elipse"/>
                <p:cNvSpPr/>
                <p:nvPr/>
              </p:nvSpPr>
              <p:spPr>
                <a:xfrm>
                  <a:off x="6361565" y="163564"/>
                  <a:ext cx="2575431" cy="698939"/>
                </a:xfrm>
                <a:prstGeom prst="ellipse">
                  <a:avLst/>
                </a:prstGeom>
                <a:solidFill>
                  <a:srgbClr val="000099"/>
                </a:solidFill>
                <a:ln w="25400" cap="flat" cmpd="sng" algn="ctr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36000" tIns="36000" rIns="36000" bIns="36000" rtlCol="0" anchor="ctr">
                  <a:noAutofit/>
                </a:bodyPr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s-AR" sz="1600" b="1" cap="none" spc="0" dirty="0" smtClean="0">
                      <a:ln w="12700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bg1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Arial Black" pitchFamily="34" charset="0"/>
                    </a:rPr>
                    <a:t>2.800.000</a:t>
                  </a:r>
                  <a:endParaRPr lang="es-AR" sz="1600" b="1" cap="none" spc="0" dirty="0">
                    <a:ln w="12700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Black" pitchFamily="34" charset="0"/>
                  </a:endParaRPr>
                </a:p>
              </p:txBody>
            </p:sp>
          </p:grpSp>
        </p:grpSp>
        <p:cxnSp>
          <p:nvCxnSpPr>
            <p:cNvPr id="19" name="18 Conector recto de flecha"/>
            <p:cNvCxnSpPr/>
            <p:nvPr/>
          </p:nvCxnSpPr>
          <p:spPr>
            <a:xfrm flipV="1">
              <a:off x="7118762" y="4572008"/>
              <a:ext cx="692137" cy="441168"/>
            </a:xfrm>
            <a:prstGeom prst="straightConnector1">
              <a:avLst/>
            </a:prstGeom>
            <a:ln w="28575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10 Gráfico"/>
          <p:cNvGraphicFramePr/>
          <p:nvPr/>
        </p:nvGraphicFramePr>
        <p:xfrm>
          <a:off x="214282" y="3861048"/>
          <a:ext cx="3214710" cy="278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17</a:t>
            </a:fld>
            <a:endParaRPr lang="es-ES" dirty="0"/>
          </a:p>
        </p:txBody>
      </p:sp>
      <p:pic>
        <p:nvPicPr>
          <p:cNvPr id="5" name="7 Imagen" descr="Tucuman_Produccion agroindustrial e Infra Transporte 2.jpg"/>
          <p:cNvPicPr/>
          <p:nvPr/>
        </p:nvPicPr>
        <p:blipFill>
          <a:blip r:embed="rId3" cstate="print"/>
          <a:srcRect l="3971" t="1533" r="2166" b="2937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4464496" cy="6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17 Grupo"/>
          <p:cNvGrpSpPr/>
          <p:nvPr/>
        </p:nvGrpSpPr>
        <p:grpSpPr>
          <a:xfrm>
            <a:off x="2857488" y="2571744"/>
            <a:ext cx="5763240" cy="4079522"/>
            <a:chOff x="2843808" y="2492897"/>
            <a:chExt cx="5763240" cy="4079522"/>
          </a:xfrm>
        </p:grpSpPr>
        <p:grpSp>
          <p:nvGrpSpPr>
            <p:cNvPr id="14" name="13 Grupo"/>
            <p:cNvGrpSpPr/>
            <p:nvPr/>
          </p:nvGrpSpPr>
          <p:grpSpPr>
            <a:xfrm>
              <a:off x="2843808" y="2492897"/>
              <a:ext cx="5603294" cy="4007368"/>
              <a:chOff x="2843808" y="2564904"/>
              <a:chExt cx="5603294" cy="4007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932040" y="2564904"/>
                <a:ext cx="3515062" cy="4007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16" name="15 Conector curvado"/>
              <p:cNvCxnSpPr/>
              <p:nvPr/>
            </p:nvCxnSpPr>
            <p:spPr>
              <a:xfrm>
                <a:off x="2843808" y="2564904"/>
                <a:ext cx="2376264" cy="2160240"/>
              </a:xfrm>
              <a:prstGeom prst="curvedConnector3">
                <a:avLst>
                  <a:gd name="adj1" fmla="val 3823"/>
                </a:avLst>
              </a:prstGeom>
              <a:ln w="7620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4" descr="http://img519.imageshack.us/img519/5773/201wt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72898" y="5350417"/>
              <a:ext cx="1834150" cy="1222002"/>
            </a:xfrm>
            <a:prstGeom prst="rect">
              <a:avLst/>
            </a:prstGeom>
            <a:noFill/>
          </p:spPr>
        </p:pic>
      </p:grpSp>
      <p:sp>
        <p:nvSpPr>
          <p:cNvPr id="19" name="18 Rectángulo"/>
          <p:cNvSpPr/>
          <p:nvPr/>
        </p:nvSpPr>
        <p:spPr>
          <a:xfrm>
            <a:off x="4857752" y="214290"/>
            <a:ext cx="4071966" cy="21852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s-AR" b="1" dirty="0" smtClean="0"/>
              <a:t> EL PRINCIPAL PROBLEMA ES LA INFRAESTRUCTURA. 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s-AR" b="1" dirty="0" smtClean="0"/>
              <a:t> LA TRASNFERENCIA DE CARGA SE REALIZA EN LA ESTACION MITRE (NCA) DEL AÑO 1891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s-AR" b="1" dirty="0" smtClean="0"/>
              <a:t>ACTUALMENTE EN EL CENTRO DE LA CIUDAD DE S.M. DE TUCUMÁN</a:t>
            </a:r>
            <a:endParaRPr lang="es-A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18</a:t>
            </a:fld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6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37405" y="3292863"/>
            <a:ext cx="2333695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4643438" y="1357298"/>
            <a:ext cx="4286280" cy="286232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Font typeface="Wingdings" pitchFamily="2" charset="2"/>
              <a:buChar char="ü"/>
            </a:pPr>
            <a:r>
              <a:rPr lang="es-AR" sz="2000" b="1" dirty="0" smtClean="0">
                <a:solidFill>
                  <a:srgbClr val="002060"/>
                </a:solidFill>
              </a:rPr>
              <a:t> Constituye una plataforma logística en las afueras de S.M. de Tucumán.</a:t>
            </a:r>
          </a:p>
          <a:p>
            <a:pPr algn="just">
              <a:spcAft>
                <a:spcPts val="1200"/>
              </a:spcAft>
              <a:buFont typeface="Wingdings" pitchFamily="2" charset="2"/>
              <a:buChar char="ü"/>
            </a:pPr>
            <a:r>
              <a:rPr lang="es-AR" sz="2000" b="1" dirty="0" smtClean="0">
                <a:solidFill>
                  <a:srgbClr val="002060"/>
                </a:solidFill>
              </a:rPr>
              <a:t> Facilitará la operatoria logística del transporte de cargas automotor y ferroviario. </a:t>
            </a:r>
          </a:p>
          <a:p>
            <a:pPr algn="just">
              <a:spcAft>
                <a:spcPts val="1200"/>
              </a:spcAft>
              <a:buFont typeface="Wingdings" pitchFamily="2" charset="2"/>
              <a:buChar char="ü"/>
            </a:pPr>
            <a:r>
              <a:rPr lang="es-AR" sz="2000" b="1" dirty="0" smtClean="0">
                <a:solidFill>
                  <a:srgbClr val="002060"/>
                </a:solidFill>
              </a:rPr>
              <a:t>Facilita la conectividad de la región del NOA con el resto del país y el transporte internacional</a:t>
            </a:r>
            <a:endParaRPr lang="es-AR" sz="2000" b="1" dirty="0">
              <a:solidFill>
                <a:srgbClr val="00206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643438" y="214290"/>
            <a:ext cx="4286280" cy="92333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AR" b="1" dirty="0" smtClean="0">
                <a:solidFill>
                  <a:schemeClr val="bg1"/>
                </a:solidFill>
                <a:latin typeface="Arial Black" pitchFamily="34" charset="0"/>
              </a:rPr>
              <a:t>CENTRO DE TRANSFERENCIA DE CARGA MULTIMODAL EN CEVIL POZO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54006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Font typeface="Wingdings" pitchFamily="2" charset="2"/>
              <a:buChar char="Ø"/>
            </a:pPr>
            <a:r>
              <a:rPr lang="es-AR" sz="2800" b="1" dirty="0" smtClean="0"/>
              <a:t>CONCLUSIONES</a:t>
            </a:r>
          </a:p>
          <a:p>
            <a:pPr lvl="1">
              <a:spcBef>
                <a:spcPts val="1800"/>
              </a:spcBef>
            </a:pPr>
            <a:r>
              <a:rPr lang="es-AR" sz="2800" dirty="0" smtClean="0"/>
              <a:t>DAR </a:t>
            </a:r>
            <a:r>
              <a:rPr lang="es-AR" sz="2800" dirty="0" smtClean="0"/>
              <a:t>SOLUCIONES LOGISTICAS A PARTIR DE </a:t>
            </a:r>
            <a:r>
              <a:rPr lang="es-AR" sz="2800" dirty="0" smtClean="0"/>
              <a:t>LA DEMANDA </a:t>
            </a:r>
            <a:r>
              <a:rPr lang="es-AR" sz="2800" dirty="0" smtClean="0"/>
              <a:t>DE CARGA </a:t>
            </a:r>
          </a:p>
          <a:p>
            <a:pPr lvl="1">
              <a:spcBef>
                <a:spcPts val="1800"/>
              </a:spcBef>
            </a:pPr>
            <a:r>
              <a:rPr lang="es-AR" sz="2800" dirty="0" smtClean="0"/>
              <a:t>PLAN DE MEJORAS SELECTIVAS</a:t>
            </a:r>
          </a:p>
          <a:p>
            <a:pPr lvl="2">
              <a:spcBef>
                <a:spcPts val="600"/>
              </a:spcBef>
            </a:pPr>
            <a:r>
              <a:rPr lang="es-AR" sz="2600" dirty="0" smtClean="0"/>
              <a:t> OPERATIVIDAD EN TRANSFERENCIA DE </a:t>
            </a:r>
            <a:r>
              <a:rPr lang="es-AR" sz="2600" dirty="0" smtClean="0"/>
              <a:t>CARGA Y EN </a:t>
            </a:r>
            <a:r>
              <a:rPr lang="es-AR" sz="2600" dirty="0" smtClean="0"/>
              <a:t>TERMINALES  PORTUARIAS</a:t>
            </a:r>
          </a:p>
          <a:p>
            <a:pPr lvl="1">
              <a:spcBef>
                <a:spcPts val="1800"/>
              </a:spcBef>
            </a:pPr>
            <a:r>
              <a:rPr lang="es-AR" sz="2800" dirty="0" smtClean="0"/>
              <a:t>ROL DEL ESTADO COMO ARTICULADOR ENTRE LOS DIFERENTES ACTORES.</a:t>
            </a:r>
          </a:p>
          <a:p>
            <a:pPr lvl="1">
              <a:spcBef>
                <a:spcPts val="1800"/>
              </a:spcBef>
            </a:pPr>
            <a:r>
              <a:rPr lang="es-AR" sz="2800" dirty="0" smtClean="0"/>
              <a:t>MAYOR PARTICIPACION DE ACTORES LOGISTICOS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19</a:t>
            </a:fld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2</a:t>
            </a:fld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15436" cy="1000132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s-AR" sz="30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/>
            </a:r>
            <a:br>
              <a:rPr lang="es-AR" sz="3000" dirty="0" smtClean="0">
                <a:solidFill>
                  <a:schemeClr val="bg1"/>
                </a:solidFill>
                <a:effectLst/>
                <a:latin typeface="Arial Black" pitchFamily="34" charset="0"/>
              </a:rPr>
            </a:br>
            <a:r>
              <a:rPr lang="es-AR" sz="30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/>
            </a:r>
            <a:br>
              <a:rPr lang="es-AR" sz="3000" dirty="0" smtClean="0">
                <a:solidFill>
                  <a:schemeClr val="bg1"/>
                </a:solidFill>
                <a:effectLst/>
                <a:latin typeface="Arial Black" pitchFamily="34" charset="0"/>
              </a:rPr>
            </a:br>
            <a:r>
              <a:rPr lang="es-AR" sz="30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/>
            </a:r>
            <a:br>
              <a:rPr lang="es-AR" sz="3000" dirty="0" smtClean="0">
                <a:solidFill>
                  <a:schemeClr val="bg1"/>
                </a:solidFill>
                <a:effectLst/>
                <a:latin typeface="Arial Black" pitchFamily="34" charset="0"/>
              </a:rPr>
            </a:br>
            <a:r>
              <a:rPr lang="es-AR" sz="30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>HACIA UN SISTEMA DE LOGISTICA INTEGRAL</a:t>
            </a:r>
            <a:br>
              <a:rPr lang="es-AR" sz="3000" dirty="0" smtClean="0">
                <a:solidFill>
                  <a:schemeClr val="bg1"/>
                </a:solidFill>
                <a:effectLst/>
                <a:latin typeface="Arial Black" pitchFamily="34" charset="0"/>
              </a:rPr>
            </a:br>
            <a:r>
              <a:rPr lang="es-AR" sz="30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/>
            </a:r>
            <a:br>
              <a:rPr lang="es-AR" sz="3000" dirty="0" smtClean="0">
                <a:solidFill>
                  <a:schemeClr val="bg1"/>
                </a:solidFill>
                <a:effectLst/>
                <a:latin typeface="Arial Black" pitchFamily="34" charset="0"/>
              </a:rPr>
            </a:br>
            <a:r>
              <a:rPr lang="es-AR" sz="30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/>
            </a:r>
            <a:br>
              <a:rPr lang="es-AR" sz="3000" dirty="0" smtClean="0">
                <a:solidFill>
                  <a:schemeClr val="bg1"/>
                </a:solidFill>
                <a:effectLst/>
                <a:latin typeface="Arial Black" pitchFamily="34" charset="0"/>
              </a:rPr>
            </a:br>
            <a:endParaRPr lang="es-AR" sz="3000" dirty="0">
              <a:solidFill>
                <a:schemeClr val="bg1"/>
              </a:solidFill>
              <a:effectLst/>
              <a:latin typeface="Arial Black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67544" y="1700808"/>
            <a:ext cx="82089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0" indent="-174625" algn="just">
              <a:spcBef>
                <a:spcPts val="1200"/>
              </a:spcBef>
              <a:buClr>
                <a:srgbClr val="0070C0"/>
              </a:buClr>
              <a:buSzPct val="100000"/>
              <a:buFont typeface="Wingdings 3"/>
              <a:buChar char=""/>
              <a:defRPr/>
            </a:pPr>
            <a:r>
              <a:rPr lang="es-AR" sz="2400" b="1" dirty="0" smtClean="0"/>
              <a:t>LA LOGÍSTICA ES UN FACTOR CLAVE EN LA ORGANIZACIÓN DEL TERRITORIO, EL DESARROLLO PRODUCTIVO Y LA COMPETITIVIDAD </a:t>
            </a:r>
          </a:p>
          <a:p>
            <a:pPr marL="174625" lvl="0" indent="-174625" algn="just">
              <a:spcBef>
                <a:spcPts val="1200"/>
              </a:spcBef>
              <a:buClr>
                <a:srgbClr val="0070C0"/>
              </a:buClr>
              <a:buSzPct val="100000"/>
              <a:buFont typeface="Wingdings 3"/>
              <a:buChar char=""/>
              <a:defRPr/>
            </a:pPr>
            <a:r>
              <a:rPr lang="es-AR" sz="2400" b="1" dirty="0" smtClean="0"/>
              <a:t>POR LO CUAL ES NECESARIO IR MÁS ALLÁ DE LA PLANIFICACIÓN DE LA INFRAESTRUCTURA PARA INSERTARSE EN EL MARCO DE LAS DECISIONES DE POLÍTICA PÚBLICA.</a:t>
            </a:r>
          </a:p>
          <a:p>
            <a:pPr marL="174625" lvl="0" indent="-174625" algn="just">
              <a:spcBef>
                <a:spcPts val="1200"/>
              </a:spcBef>
              <a:buClr>
                <a:srgbClr val="0070C0"/>
              </a:buClr>
              <a:buSzPct val="100000"/>
              <a:buFont typeface="Wingdings 3"/>
              <a:buChar char=""/>
              <a:defRPr/>
            </a:pPr>
            <a:r>
              <a:rPr lang="es-AR" sz="2400" b="1" dirty="0" smtClean="0"/>
              <a:t>INVOLUCRA TANTO AL ESTADO COMO AL SECTOR PRIVADO, DONDE LOS OPERADORES Y LOS DADORES DE CARGA PLANIFICAN SUS ACCIONES DE ACUERDO A LAS NECESIDADES DEL NEGOCIO.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2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5786" y="620688"/>
            <a:ext cx="7911358" cy="41656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AR" sz="5000" dirty="0" smtClean="0">
                <a:solidFill>
                  <a:schemeClr val="bg1"/>
                </a:solidFill>
                <a:latin typeface="Arial Black" pitchFamily="34" charset="0"/>
              </a:rPr>
              <a:t>Muchas </a:t>
            </a:r>
            <a:r>
              <a:rPr lang="es-AR" sz="5000" dirty="0" smtClean="0">
                <a:solidFill>
                  <a:schemeClr val="bg1"/>
                </a:solidFill>
                <a:latin typeface="Arial Black" pitchFamily="34" charset="0"/>
              </a:rPr>
              <a:t>gracias</a:t>
            </a:r>
            <a:endParaRPr lang="es-ES" sz="5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20</a:t>
            </a:fld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57158" y="500042"/>
            <a:ext cx="8424936" cy="2857520"/>
          </a:xfrm>
        </p:spPr>
        <p:txBody>
          <a:bodyPr>
            <a:noAutofit/>
          </a:bodyPr>
          <a:lstStyle/>
          <a:p>
            <a:pPr algn="just">
              <a:spcBef>
                <a:spcPts val="1800"/>
              </a:spcBef>
            </a:pPr>
            <a:r>
              <a:rPr lang="es-AR" sz="2800" dirty="0" smtClean="0"/>
              <a:t>La logística cumple un valor estratégico siendo un eslabón fundamental de las </a:t>
            </a:r>
            <a:r>
              <a:rPr lang="es-AR" sz="2800" b="1" dirty="0" smtClean="0"/>
              <a:t>CADENAS DE VALOR </a:t>
            </a:r>
            <a:r>
              <a:rPr lang="es-AR" sz="2800" dirty="0" smtClean="0"/>
              <a:t>(</a:t>
            </a:r>
            <a:r>
              <a:rPr lang="es-AR" sz="2800" i="1" dirty="0" err="1" smtClean="0"/>
              <a:t>value</a:t>
            </a:r>
            <a:r>
              <a:rPr lang="es-AR" sz="2800" i="1" dirty="0" smtClean="0"/>
              <a:t> </a:t>
            </a:r>
            <a:r>
              <a:rPr lang="es-AR" sz="2800" i="1" dirty="0" err="1" smtClean="0"/>
              <a:t>chain</a:t>
            </a:r>
            <a:r>
              <a:rPr lang="es-AR" sz="2800" dirty="0" smtClean="0"/>
              <a:t>) globales y domésticas.</a:t>
            </a:r>
          </a:p>
          <a:p>
            <a:pPr algn="just">
              <a:spcBef>
                <a:spcPts val="1800"/>
              </a:spcBef>
            </a:pPr>
            <a:r>
              <a:rPr lang="es-AR" sz="2800" dirty="0" smtClean="0"/>
              <a:t>Es necesario pensar un sistema logístico que apoye el modelo productivo del país, a partir de la identificación de la </a:t>
            </a:r>
            <a:r>
              <a:rPr lang="es-AR" sz="2800" b="1" dirty="0" smtClean="0"/>
              <a:t>DEMANDA DE CARGA</a:t>
            </a:r>
            <a:r>
              <a:rPr lang="es-AR" sz="2800" dirty="0" smtClean="0"/>
              <a:t>.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3</a:t>
            </a:fld>
            <a:endParaRPr lang="es-ES" dirty="0"/>
          </a:p>
        </p:txBody>
      </p:sp>
      <p:grpSp>
        <p:nvGrpSpPr>
          <p:cNvPr id="20" name="19 Grupo"/>
          <p:cNvGrpSpPr/>
          <p:nvPr/>
        </p:nvGrpSpPr>
        <p:grpSpPr>
          <a:xfrm>
            <a:off x="2339752" y="3573016"/>
            <a:ext cx="6518528" cy="2689317"/>
            <a:chOff x="857224" y="3514394"/>
            <a:chExt cx="7358082" cy="2959869"/>
          </a:xfrm>
        </p:grpSpPr>
        <p:graphicFrame>
          <p:nvGraphicFramePr>
            <p:cNvPr id="6" name="5 Diagrama"/>
            <p:cNvGraphicFramePr/>
            <p:nvPr/>
          </p:nvGraphicFramePr>
          <p:xfrm>
            <a:off x="857224" y="3514394"/>
            <a:ext cx="7358082" cy="169770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1026" name="Group 2"/>
            <p:cNvGrpSpPr>
              <a:grpSpLocks/>
            </p:cNvGrpSpPr>
            <p:nvPr/>
          </p:nvGrpSpPr>
          <p:grpSpPr bwMode="auto">
            <a:xfrm>
              <a:off x="857224" y="4836467"/>
              <a:ext cx="6316589" cy="1637796"/>
              <a:chOff x="1815" y="12340"/>
              <a:chExt cx="7630" cy="2692"/>
            </a:xfrm>
          </p:grpSpPr>
          <p:grpSp>
            <p:nvGrpSpPr>
              <p:cNvPr id="1027" name="Group 3"/>
              <p:cNvGrpSpPr>
                <a:grpSpLocks/>
              </p:cNvGrpSpPr>
              <p:nvPr/>
            </p:nvGrpSpPr>
            <p:grpSpPr bwMode="auto">
              <a:xfrm>
                <a:off x="1815" y="12340"/>
                <a:ext cx="3481" cy="2692"/>
                <a:chOff x="1815" y="12340"/>
                <a:chExt cx="3481" cy="2692"/>
              </a:xfrm>
            </p:grpSpPr>
            <p:sp>
              <p:nvSpPr>
                <p:cNvPr id="1028" name="AutoShape 4"/>
                <p:cNvSpPr>
                  <a:spLocks noChangeArrowheads="1"/>
                </p:cNvSpPr>
                <p:nvPr/>
              </p:nvSpPr>
              <p:spPr bwMode="auto">
                <a:xfrm>
                  <a:off x="2401" y="12340"/>
                  <a:ext cx="2895" cy="615"/>
                </a:xfrm>
                <a:prstGeom prst="homePlate">
                  <a:avLst>
                    <a:gd name="adj" fmla="val 61631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36000" tIns="72000" rIns="36000" bIns="72000" numCol="1" anchor="ctr" anchorCtr="0" compatLnSpc="1">
                  <a:prstTxWarp prst="textNoShape">
                    <a:avLst/>
                  </a:prstTxWarp>
                  <a:normAutofit fontScale="85000" lnSpcReduction="20000"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AR" sz="18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TRANSPORTE</a:t>
                  </a:r>
                  <a:endParaRPr kumimoji="0" lang="es-A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29" name="AutoShape 5"/>
                <p:cNvSpPr>
                  <a:spLocks noChangeArrowheads="1"/>
                </p:cNvSpPr>
                <p:nvPr/>
              </p:nvSpPr>
              <p:spPr bwMode="auto">
                <a:xfrm>
                  <a:off x="2401" y="13030"/>
                  <a:ext cx="2895" cy="615"/>
                </a:xfrm>
                <a:prstGeom prst="homePlate">
                  <a:avLst>
                    <a:gd name="adj" fmla="val 61631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36000" tIns="72000" rIns="36000" bIns="72000" numCol="1" anchor="ctr" anchorCtr="0" compatLnSpc="1">
                  <a:prstTxWarp prst="textNoShape">
                    <a:avLst/>
                  </a:prstTxWarp>
                  <a:normAutofit fontScale="85000" lnSpcReduction="20000"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AR" sz="18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INVENTARIOS</a:t>
                  </a:r>
                  <a:endParaRPr kumimoji="0" lang="es-A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30" name="AutoShape 6"/>
                <p:cNvSpPr>
                  <a:spLocks noChangeArrowheads="1"/>
                </p:cNvSpPr>
                <p:nvPr/>
              </p:nvSpPr>
              <p:spPr bwMode="auto">
                <a:xfrm>
                  <a:off x="2401" y="13720"/>
                  <a:ext cx="2895" cy="615"/>
                </a:xfrm>
                <a:prstGeom prst="homePlate">
                  <a:avLst>
                    <a:gd name="adj" fmla="val 61631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36000" tIns="72000" rIns="36000" bIns="72000" numCol="1" anchor="ctr" anchorCtr="0" compatLnSpc="1">
                  <a:prstTxWarp prst="textNoShape">
                    <a:avLst/>
                  </a:prstTxWarp>
                  <a:normAutofit fontScale="85000" lnSpcReduction="20000"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AR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GESTIÓN COMERCIAL</a:t>
                  </a:r>
                  <a:endParaRPr kumimoji="0" lang="es-AR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31" name="AutoShape 7"/>
                <p:cNvSpPr>
                  <a:spLocks noChangeArrowheads="1"/>
                </p:cNvSpPr>
                <p:nvPr/>
              </p:nvSpPr>
              <p:spPr bwMode="auto">
                <a:xfrm>
                  <a:off x="2401" y="14410"/>
                  <a:ext cx="2895" cy="615"/>
                </a:xfrm>
                <a:prstGeom prst="homePlate">
                  <a:avLst>
                    <a:gd name="adj" fmla="val 61631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36000" tIns="72000" rIns="36000" bIns="72000" numCol="1" anchor="ctr" anchorCtr="0" compatLnSpc="1">
                  <a:prstTxWarp prst="textNoShape">
                    <a:avLst/>
                  </a:prstTxWarp>
                  <a:normAutofit fontScale="85000" lnSpcReduction="20000"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AR" sz="18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Conservación</a:t>
                  </a:r>
                  <a:endParaRPr kumimoji="0" lang="es-A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32" name="Rectangle 8"/>
                <p:cNvSpPr>
                  <a:spLocks noChangeArrowheads="1"/>
                </p:cNvSpPr>
                <p:nvPr/>
              </p:nvSpPr>
              <p:spPr bwMode="auto">
                <a:xfrm rot="16200000">
                  <a:off x="722" y="13440"/>
                  <a:ext cx="2685" cy="5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36000" tIns="10800" rIns="36000" bIns="10800" numCol="1" anchor="ctr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AR" sz="1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PROVEEDORES</a:t>
                  </a:r>
                  <a:endParaRPr kumimoji="0" lang="es-AR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033" name="Group 9"/>
              <p:cNvGrpSpPr>
                <a:grpSpLocks/>
              </p:cNvGrpSpPr>
              <p:nvPr/>
            </p:nvGrpSpPr>
            <p:grpSpPr bwMode="auto">
              <a:xfrm>
                <a:off x="5429" y="12340"/>
                <a:ext cx="4016" cy="2692"/>
                <a:chOff x="5429" y="12340"/>
                <a:chExt cx="4016" cy="2692"/>
              </a:xfrm>
            </p:grpSpPr>
            <p:sp>
              <p:nvSpPr>
                <p:cNvPr id="1034" name="AutoShape 10"/>
                <p:cNvSpPr>
                  <a:spLocks noChangeArrowheads="1"/>
                </p:cNvSpPr>
                <p:nvPr/>
              </p:nvSpPr>
              <p:spPr bwMode="auto">
                <a:xfrm>
                  <a:off x="6015" y="12340"/>
                  <a:ext cx="2895" cy="615"/>
                </a:xfrm>
                <a:prstGeom prst="homePlate">
                  <a:avLst>
                    <a:gd name="adj" fmla="val 61631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36000" tIns="72000" rIns="36000" bIns="72000" numCol="1" anchor="ctr" anchorCtr="0" compatLnSpc="1">
                  <a:prstTxWarp prst="textNoShape">
                    <a:avLst/>
                  </a:prstTxWarp>
                  <a:normAutofit fontScale="85000" lnSpcReduction="20000"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AR" sz="18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TRANSPORTE</a:t>
                  </a:r>
                  <a:endParaRPr kumimoji="0" lang="es-A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35" name="AutoShape 11"/>
                <p:cNvSpPr>
                  <a:spLocks noChangeArrowheads="1"/>
                </p:cNvSpPr>
                <p:nvPr/>
              </p:nvSpPr>
              <p:spPr bwMode="auto">
                <a:xfrm>
                  <a:off x="6015" y="13030"/>
                  <a:ext cx="2895" cy="615"/>
                </a:xfrm>
                <a:prstGeom prst="homePlate">
                  <a:avLst>
                    <a:gd name="adj" fmla="val 61631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36000" tIns="72000" rIns="36000" bIns="72000" numCol="1" anchor="ctr" anchorCtr="0" compatLnSpc="1">
                  <a:prstTxWarp prst="textNoShape">
                    <a:avLst/>
                  </a:prstTxWarp>
                  <a:normAutofit fontScale="85000" lnSpcReduction="20000"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AR" sz="18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INVENTARIOS</a:t>
                  </a:r>
                  <a:endParaRPr kumimoji="0" lang="es-A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36" name="AutoShape 12"/>
                <p:cNvSpPr>
                  <a:spLocks noChangeArrowheads="1"/>
                </p:cNvSpPr>
                <p:nvPr/>
              </p:nvSpPr>
              <p:spPr bwMode="auto">
                <a:xfrm>
                  <a:off x="6015" y="13720"/>
                  <a:ext cx="2895" cy="615"/>
                </a:xfrm>
                <a:prstGeom prst="homePlate">
                  <a:avLst>
                    <a:gd name="adj" fmla="val 61631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36000" tIns="72000" rIns="36000" bIns="72000" numCol="1" anchor="ctr" anchorCtr="0" compatLnSpc="1">
                  <a:prstTxWarp prst="textNoShape">
                    <a:avLst/>
                  </a:prstTxWarp>
                  <a:normAutofit fontScale="85000" lnSpcReduction="20000"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AR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GESTIÓN COMERCIAL</a:t>
                  </a:r>
                  <a:endParaRPr kumimoji="0" lang="es-AR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37" name="AutoShape 13"/>
                <p:cNvSpPr>
                  <a:spLocks noChangeArrowheads="1"/>
                </p:cNvSpPr>
                <p:nvPr/>
              </p:nvSpPr>
              <p:spPr bwMode="auto">
                <a:xfrm>
                  <a:off x="6015" y="14410"/>
                  <a:ext cx="2895" cy="615"/>
                </a:xfrm>
                <a:prstGeom prst="homePlate">
                  <a:avLst>
                    <a:gd name="adj" fmla="val 61631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36000" tIns="72000" rIns="36000" bIns="72000" numCol="1" anchor="ctr" anchorCtr="0" compatLnSpc="1">
                  <a:prstTxWarp prst="textNoShape">
                    <a:avLst/>
                  </a:prstTxWarp>
                  <a:normAutofit fontScale="85000" lnSpcReduction="20000"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AR" sz="18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Conservación</a:t>
                  </a:r>
                  <a:endParaRPr kumimoji="0" lang="es-A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38" name="Rectangle 14"/>
                <p:cNvSpPr>
                  <a:spLocks noChangeArrowheads="1"/>
                </p:cNvSpPr>
                <p:nvPr/>
              </p:nvSpPr>
              <p:spPr bwMode="auto">
                <a:xfrm rot="16200000">
                  <a:off x="4336" y="13440"/>
                  <a:ext cx="2685" cy="5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36000" tIns="10800" rIns="36000" bIns="10800" numCol="1" anchor="ctr" anchorCtr="0" compatLnSpc="1">
                  <a:prstTxWarp prst="textNoShape">
                    <a:avLst/>
                  </a:prstTxWarp>
                  <a:normAutofit fontScale="92500"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AR" sz="18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PRODUCTORES</a:t>
                  </a:r>
                  <a:endParaRPr kumimoji="0" lang="es-AR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39" name="Rectangle 15"/>
                <p:cNvSpPr>
                  <a:spLocks noChangeArrowheads="1"/>
                </p:cNvSpPr>
                <p:nvPr/>
              </p:nvSpPr>
              <p:spPr bwMode="auto">
                <a:xfrm rot="16200000">
                  <a:off x="7852" y="13440"/>
                  <a:ext cx="2685" cy="5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36000" tIns="10800" rIns="36000" bIns="10800" numCol="1" anchor="ctr" anchorCtr="0" compatLnSpc="1">
                  <a:prstTxWarp prst="textNoShape">
                    <a:avLst/>
                  </a:prstTxWarp>
                  <a:normAutofit fontScale="85000" lnSpcReduction="10000"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AR" sz="18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CONSUMIDORES</a:t>
                  </a:r>
                  <a:endParaRPr kumimoji="0" lang="es-AR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sp>
        <p:nvSpPr>
          <p:cNvPr id="21" name="20 Rectángulo"/>
          <p:cNvSpPr/>
          <p:nvPr/>
        </p:nvSpPr>
        <p:spPr>
          <a:xfrm>
            <a:off x="5572132" y="6357958"/>
            <a:ext cx="2928958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AR" sz="1200" i="1" dirty="0" smtClean="0">
                <a:solidFill>
                  <a:schemeClr val="tx1"/>
                </a:solidFill>
              </a:rPr>
              <a:t>Fuente: MECON  (2011)</a:t>
            </a:r>
            <a:endParaRPr lang="es-AR" sz="12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r>
              <a:rPr lang="es-AR" sz="30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>HERRAMIENTAS DE POLÍTICA PÚBLICA</a:t>
            </a:r>
            <a:endParaRPr lang="es-AR" sz="3000" dirty="0">
              <a:solidFill>
                <a:schemeClr val="bg1"/>
              </a:solidFill>
              <a:effectLst/>
              <a:latin typeface="Arial Black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14282" y="1142984"/>
            <a:ext cx="5000660" cy="7143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rgbClr val="0070C0"/>
                </a:solidFill>
              </a:rPr>
              <a:t>SISTEMA DE PRIORIDADES</a:t>
            </a:r>
            <a:endParaRPr lang="es-AR" sz="3200" b="1" dirty="0">
              <a:solidFill>
                <a:srgbClr val="0070C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929058" y="2357430"/>
            <a:ext cx="5000660" cy="92869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rgbClr val="0070C0"/>
                </a:solidFill>
              </a:rPr>
              <a:t>REQUERIMIENTOS DE INFORMACIÓN</a:t>
            </a:r>
            <a:endParaRPr lang="es-AR" sz="3200" b="1" dirty="0">
              <a:solidFill>
                <a:srgbClr val="0070C0"/>
              </a:solidFill>
            </a:endParaRPr>
          </a:p>
        </p:txBody>
      </p:sp>
      <p:cxnSp>
        <p:nvCxnSpPr>
          <p:cNvPr id="13" name="12 Conector curvado"/>
          <p:cNvCxnSpPr>
            <a:stCxn id="7" idx="2"/>
            <a:endCxn id="20" idx="0"/>
          </p:cNvCxnSpPr>
          <p:nvPr/>
        </p:nvCxnSpPr>
        <p:spPr>
          <a:xfrm rot="16200000" flipH="1">
            <a:off x="6375809" y="3339702"/>
            <a:ext cx="1643074" cy="1535917"/>
          </a:xfrm>
          <a:prstGeom prst="curvedConnector3">
            <a:avLst>
              <a:gd name="adj1" fmla="val 50000"/>
            </a:avLst>
          </a:prstGeom>
          <a:ln w="1016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Rectángulo redondeado"/>
          <p:cNvSpPr/>
          <p:nvPr/>
        </p:nvSpPr>
        <p:spPr>
          <a:xfrm>
            <a:off x="7000892" y="4929198"/>
            <a:ext cx="1928826" cy="150019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AR" sz="2800" b="1" dirty="0" smtClean="0">
                <a:solidFill>
                  <a:srgbClr val="0070C0"/>
                </a:solidFill>
              </a:rPr>
              <a:t>MAPA DE DEMANDA</a:t>
            </a:r>
            <a:endParaRPr lang="es-AR" sz="2800" b="1" dirty="0">
              <a:solidFill>
                <a:srgbClr val="0070C0"/>
              </a:solidFill>
            </a:endParaRPr>
          </a:p>
        </p:txBody>
      </p:sp>
      <p:sp>
        <p:nvSpPr>
          <p:cNvPr id="25" name="24 Rectángulo redondeado"/>
          <p:cNvSpPr/>
          <p:nvPr/>
        </p:nvSpPr>
        <p:spPr>
          <a:xfrm>
            <a:off x="2428860" y="4929198"/>
            <a:ext cx="2000264" cy="150019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AR" sz="2800" b="1" dirty="0" smtClean="0">
                <a:solidFill>
                  <a:srgbClr val="0070C0"/>
                </a:solidFill>
              </a:rPr>
              <a:t>MATRIZ DE ORIGEN Y DESTINO</a:t>
            </a:r>
            <a:endParaRPr lang="es-AR" sz="2800" b="1" dirty="0">
              <a:solidFill>
                <a:srgbClr val="0070C0"/>
              </a:solidFill>
            </a:endParaRPr>
          </a:p>
        </p:txBody>
      </p:sp>
      <p:cxnSp>
        <p:nvCxnSpPr>
          <p:cNvPr id="27" name="26 Conector curvado"/>
          <p:cNvCxnSpPr>
            <a:stCxn id="7" idx="2"/>
            <a:endCxn id="25" idx="0"/>
          </p:cNvCxnSpPr>
          <p:nvPr/>
        </p:nvCxnSpPr>
        <p:spPr>
          <a:xfrm rot="5400000">
            <a:off x="4107653" y="2607463"/>
            <a:ext cx="1643074" cy="3000396"/>
          </a:xfrm>
          <a:prstGeom prst="curvedConnector3">
            <a:avLst>
              <a:gd name="adj1" fmla="val 50000"/>
            </a:avLst>
          </a:prstGeom>
          <a:ln w="1016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37 Rectángulo redondeado"/>
          <p:cNvSpPr/>
          <p:nvPr/>
        </p:nvSpPr>
        <p:spPr>
          <a:xfrm>
            <a:off x="4572000" y="4929198"/>
            <a:ext cx="2286016" cy="150019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AR" sz="2800" b="1" dirty="0" smtClean="0">
                <a:solidFill>
                  <a:srgbClr val="0070C0"/>
                </a:solidFill>
              </a:rPr>
              <a:t>DOCUMENTO ELECTRÓNICO DE CARGA</a:t>
            </a:r>
          </a:p>
        </p:txBody>
      </p:sp>
      <p:cxnSp>
        <p:nvCxnSpPr>
          <p:cNvPr id="42" name="41 Conector curvado"/>
          <p:cNvCxnSpPr>
            <a:stCxn id="7" idx="2"/>
            <a:endCxn id="38" idx="0"/>
          </p:cNvCxnSpPr>
          <p:nvPr/>
        </p:nvCxnSpPr>
        <p:spPr>
          <a:xfrm rot="5400000">
            <a:off x="5250661" y="3750471"/>
            <a:ext cx="1643074" cy="714380"/>
          </a:xfrm>
          <a:prstGeom prst="curvedConnector3">
            <a:avLst>
              <a:gd name="adj1" fmla="val 50000"/>
            </a:avLst>
          </a:prstGeom>
          <a:ln w="1016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curvado"/>
          <p:cNvCxnSpPr>
            <a:stCxn id="7" idx="1"/>
            <a:endCxn id="46" idx="0"/>
          </p:cNvCxnSpPr>
          <p:nvPr/>
        </p:nvCxnSpPr>
        <p:spPr>
          <a:xfrm rot="10800000" flipV="1">
            <a:off x="1500166" y="2821776"/>
            <a:ext cx="2428892" cy="607223"/>
          </a:xfrm>
          <a:prstGeom prst="curvedConnector2">
            <a:avLst/>
          </a:prstGeom>
          <a:ln w="101600">
            <a:solidFill>
              <a:srgbClr val="0062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45 Rectángulo redondeado"/>
          <p:cNvSpPr/>
          <p:nvPr/>
        </p:nvSpPr>
        <p:spPr>
          <a:xfrm>
            <a:off x="285720" y="3429000"/>
            <a:ext cx="2428892" cy="1143008"/>
          </a:xfrm>
          <a:prstGeom prst="roundRect">
            <a:avLst/>
          </a:prstGeom>
          <a:solidFill>
            <a:schemeClr val="bg1"/>
          </a:solidFill>
          <a:ln>
            <a:solidFill>
              <a:srgbClr val="0062A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 fontScale="85000" lnSpcReduction="20000"/>
          </a:bodyPr>
          <a:lstStyle/>
          <a:p>
            <a:pPr algn="ctr"/>
            <a:r>
              <a:rPr lang="es-AR" sz="2800" b="1" dirty="0" smtClean="0">
                <a:solidFill>
                  <a:srgbClr val="0062AC"/>
                </a:solidFill>
              </a:rPr>
              <a:t>OBSERVATORIO NACIONAL DEL TRANSPORTE</a:t>
            </a:r>
            <a:endParaRPr lang="es-AR" sz="2800" b="1" dirty="0">
              <a:solidFill>
                <a:srgbClr val="0062AC"/>
              </a:solidFill>
            </a:endParaRPr>
          </a:p>
        </p:txBody>
      </p:sp>
      <p:sp>
        <p:nvSpPr>
          <p:cNvPr id="109" name="108 Flecha doblada"/>
          <p:cNvSpPr/>
          <p:nvPr/>
        </p:nvSpPr>
        <p:spPr>
          <a:xfrm rot="5400000">
            <a:off x="5500694" y="1142984"/>
            <a:ext cx="857256" cy="1428759"/>
          </a:xfrm>
          <a:prstGeom prst="bentArrow">
            <a:avLst>
              <a:gd name="adj1" fmla="val 12200"/>
              <a:gd name="adj2" fmla="val 25000"/>
              <a:gd name="adj3" fmla="val 36228"/>
              <a:gd name="adj4" fmla="val 4375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  <a:solidFill>
            <a:srgbClr val="002060"/>
          </a:solidFill>
        </p:spPr>
        <p:txBody>
          <a:bodyPr lIns="72000" tIns="36000" rIns="72000" bIns="36000">
            <a:normAutofit/>
          </a:bodyPr>
          <a:lstStyle/>
          <a:p>
            <a:pPr algn="ctr"/>
            <a:r>
              <a:rPr lang="es-AR" sz="25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>PARTICIPACION DE CADA MODO DE TRANSPORTE POR EL TOTAL TRASPORTADO</a:t>
            </a:r>
            <a:endParaRPr lang="es-AR" sz="2500" dirty="0">
              <a:solidFill>
                <a:schemeClr val="bg1"/>
              </a:solidFill>
              <a:effectLst/>
              <a:latin typeface="Arial Black" pitchFamily="34" charset="0"/>
            </a:endParaRPr>
          </a:p>
        </p:txBody>
      </p:sp>
      <p:graphicFrame>
        <p:nvGraphicFramePr>
          <p:cNvPr id="6" name="1 Gráfico"/>
          <p:cNvGraphicFramePr/>
          <p:nvPr/>
        </p:nvGraphicFramePr>
        <p:xfrm>
          <a:off x="214282" y="1571612"/>
          <a:ext cx="8501122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6</a:t>
            </a:fld>
            <a:endParaRPr lang="es-ES" dirty="0"/>
          </a:p>
        </p:txBody>
      </p:sp>
      <p:graphicFrame>
        <p:nvGraphicFramePr>
          <p:cNvPr id="6" name="1 Gráfico"/>
          <p:cNvGraphicFramePr>
            <a:graphicFrameLocks noGrp="1"/>
          </p:cNvGraphicFramePr>
          <p:nvPr/>
        </p:nvGraphicFramePr>
        <p:xfrm>
          <a:off x="285720" y="1196752"/>
          <a:ext cx="4500594" cy="3018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/>
        </p:nvGraphicFramePr>
        <p:xfrm>
          <a:off x="285721" y="4500570"/>
          <a:ext cx="4502305" cy="2000265"/>
        </p:xfrm>
        <a:graphic>
          <a:graphicData uri="http://schemas.openxmlformats.org/drawingml/2006/table">
            <a:tbl>
              <a:tblPr/>
              <a:tblGrid>
                <a:gridCol w="1526533"/>
                <a:gridCol w="1545855"/>
                <a:gridCol w="1429917"/>
              </a:tblGrid>
              <a:tr h="400053">
                <a:tc>
                  <a:txBody>
                    <a:bodyPr/>
                    <a:lstStyle/>
                    <a:p>
                      <a:pPr algn="l" fontAlgn="b"/>
                      <a:endParaRPr lang="es-A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AR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2012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400053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COSECHA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A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92.400.000 ton.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400053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FFCC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11.430.000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0053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CAMIÓN</a:t>
                      </a:r>
                      <a:endParaRPr lang="es-AR" sz="20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73.000.000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0053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FLUVIAL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8.000.000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15 CuadroTexto"/>
          <p:cNvSpPr txBox="1"/>
          <p:nvPr/>
        </p:nvSpPr>
        <p:spPr>
          <a:xfrm>
            <a:off x="5004048" y="1268760"/>
            <a:ext cx="3857652" cy="52565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 anchor="ctr" anchorCtr="0">
            <a:normAutofit lnSpcReduction="10000"/>
          </a:bodyPr>
          <a:lstStyle/>
          <a:p>
            <a:pPr>
              <a:spcBef>
                <a:spcPts val="1800"/>
              </a:spcBef>
              <a:buFont typeface="Wingdings" pitchFamily="2" charset="2"/>
              <a:buChar char="Ø"/>
            </a:pPr>
            <a:r>
              <a:rPr lang="es-AR" sz="1900" b="1" dirty="0" smtClean="0"/>
              <a:t>La matriz modal de transporte está concentrada en el automotor, lo cual implica pérdida de competitividad y mayor consumo de energía</a:t>
            </a:r>
          </a:p>
          <a:p>
            <a:pPr>
              <a:spcBef>
                <a:spcPts val="1800"/>
              </a:spcBef>
              <a:buFont typeface="Wingdings" pitchFamily="2" charset="2"/>
              <a:buChar char="Ø"/>
            </a:pPr>
            <a:r>
              <a:rPr lang="es-AR" sz="1900" b="1" dirty="0" smtClean="0"/>
              <a:t>Los granos se presentan, por su volumen y tipo de carga, como un producto que encuentra grandes ventajas en el ferrocarril.</a:t>
            </a:r>
          </a:p>
          <a:p>
            <a:pPr>
              <a:spcBef>
                <a:spcPts val="1800"/>
              </a:spcBef>
              <a:buFont typeface="Wingdings" pitchFamily="2" charset="2"/>
              <a:buChar char="Ø"/>
            </a:pPr>
            <a:r>
              <a:rPr lang="es-AR" sz="1900" b="1" dirty="0" smtClean="0"/>
              <a:t>En la actualidad, de la carga transportada por FFCC, los granos y sus derivados representan más del 50%.</a:t>
            </a:r>
          </a:p>
          <a:p>
            <a:pPr>
              <a:spcBef>
                <a:spcPts val="1800"/>
              </a:spcBef>
              <a:buFont typeface="Wingdings" pitchFamily="2" charset="2"/>
              <a:buChar char="Ø"/>
            </a:pPr>
            <a:r>
              <a:rPr lang="es-AR" sz="1900" b="1" dirty="0" smtClean="0"/>
              <a:t>En 2013, la participación del </a:t>
            </a:r>
            <a:r>
              <a:rPr lang="es-AR" sz="1900" b="1" dirty="0" err="1" smtClean="0"/>
              <a:t>FF.CC.</a:t>
            </a:r>
            <a:r>
              <a:rPr lang="es-AR" sz="1900" b="1" dirty="0" smtClean="0"/>
              <a:t> fue del 10,5% con una producción de 105 millones de toneladas.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95536" y="260648"/>
            <a:ext cx="8424936" cy="76944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defRPr sz="22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s-AR" b="1" dirty="0" smtClean="0">
                <a:solidFill>
                  <a:schemeClr val="bg1"/>
                </a:solidFill>
                <a:latin typeface="Arial Black" pitchFamily="34" charset="0"/>
              </a:rPr>
              <a:t>Granos y derivados 2012 - Distribución  Modal </a:t>
            </a:r>
          </a:p>
          <a:p>
            <a:pPr algn="ctr">
              <a:defRPr sz="22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s-AR" b="1" dirty="0" smtClean="0">
                <a:solidFill>
                  <a:schemeClr val="bg1"/>
                </a:solidFill>
                <a:latin typeface="Arial Black" pitchFamily="34" charset="0"/>
              </a:rPr>
              <a:t>(92,4 Millones de Ton producidas)</a:t>
            </a:r>
            <a:endParaRPr lang="es-AR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7</a:t>
            </a:fld>
            <a:endParaRPr lang="es-ES" dirty="0"/>
          </a:p>
        </p:txBody>
      </p:sp>
      <p:pic>
        <p:nvPicPr>
          <p:cNvPr id="5" name="4 Imagen" descr="20140422_Producción SIIA - Ferocarriles - Acopios -ingenios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9384" y="0"/>
            <a:ext cx="5544616" cy="6694454"/>
          </a:xfrm>
          <a:prstGeom prst="rect">
            <a:avLst/>
          </a:prstGeom>
        </p:spPr>
      </p:pic>
      <p:sp>
        <p:nvSpPr>
          <p:cNvPr id="7" name="3 Título"/>
          <p:cNvSpPr>
            <a:spLocks noGrp="1"/>
          </p:cNvSpPr>
          <p:nvPr>
            <p:ph type="title"/>
          </p:nvPr>
        </p:nvSpPr>
        <p:spPr>
          <a:xfrm>
            <a:off x="179512" y="0"/>
            <a:ext cx="3816424" cy="187220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s-AR" sz="26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>MAPA DE DEMANDA DE CARGA y RED FERROVIARIA DE CARGA</a:t>
            </a:r>
            <a:endParaRPr lang="es-AR" sz="2600" dirty="0">
              <a:solidFill>
                <a:schemeClr val="bg1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8</a:t>
            </a:fld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2813" t="8933" r="33203"/>
          <a:stretch>
            <a:fillRect/>
          </a:stretch>
        </p:blipFill>
        <p:spPr bwMode="auto">
          <a:xfrm>
            <a:off x="179512" y="188640"/>
            <a:ext cx="4499993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2812" t="33318" r="33203" b="13328"/>
          <a:stretch>
            <a:fillRect/>
          </a:stretch>
        </p:blipFill>
        <p:spPr bwMode="auto">
          <a:xfrm>
            <a:off x="4932040" y="1412776"/>
            <a:ext cx="3744416" cy="245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32226" t="22982" r="34375" b="22983"/>
          <a:stretch>
            <a:fillRect/>
          </a:stretch>
        </p:blipFill>
        <p:spPr bwMode="auto">
          <a:xfrm>
            <a:off x="5004048" y="4005064"/>
            <a:ext cx="36004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61250" t="15489" r="33203" b="66715"/>
          <a:stretch>
            <a:fillRect/>
          </a:stretch>
        </p:blipFill>
        <p:spPr bwMode="auto">
          <a:xfrm>
            <a:off x="7956376" y="4869160"/>
            <a:ext cx="780305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3 Título"/>
          <p:cNvSpPr>
            <a:spLocks noGrp="1"/>
          </p:cNvSpPr>
          <p:nvPr>
            <p:ph type="title"/>
          </p:nvPr>
        </p:nvSpPr>
        <p:spPr>
          <a:xfrm>
            <a:off x="4932040" y="260648"/>
            <a:ext cx="3960440" cy="1008112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s-AR" sz="24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>Accesos </a:t>
            </a:r>
            <a:r>
              <a:rPr lang="es-AR" sz="2400" dirty="0" err="1" smtClean="0">
                <a:solidFill>
                  <a:schemeClr val="bg1"/>
                </a:solidFill>
                <a:effectLst/>
                <a:latin typeface="Arial Black" pitchFamily="34" charset="0"/>
              </a:rPr>
              <a:t>FFCC</a:t>
            </a:r>
            <a:r>
              <a:rPr lang="es-AR" sz="24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> a Terminales Portuarias</a:t>
            </a:r>
            <a:endParaRPr lang="es-ES" sz="2400" dirty="0">
              <a:solidFill>
                <a:schemeClr val="bg1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8AAA-CB3C-4195-BF39-7E18C4194F15}" type="slidenum">
              <a:rPr lang="es-ES" smtClean="0"/>
              <a:pPr/>
              <a:t>9</a:t>
            </a:fld>
            <a:endParaRPr lang="es-ES" dirty="0"/>
          </a:p>
        </p:txBody>
      </p:sp>
      <p:pic>
        <p:nvPicPr>
          <p:cNvPr id="4" name="3 Imagen" descr="LAMINA2 (1).jpg"/>
          <p:cNvPicPr>
            <a:picLocks noChangeAspect="1"/>
          </p:cNvPicPr>
          <p:nvPr/>
        </p:nvPicPr>
        <p:blipFill>
          <a:blip r:embed="rId2" cstate="print"/>
          <a:srcRect l="34375" t="29067" r="30643" b="2318"/>
          <a:stretch>
            <a:fillRect/>
          </a:stretch>
        </p:blipFill>
        <p:spPr>
          <a:xfrm>
            <a:off x="0" y="-1"/>
            <a:ext cx="3779912" cy="6788413"/>
          </a:xfrm>
          <a:prstGeom prst="rect">
            <a:avLst/>
          </a:prstGeom>
        </p:spPr>
      </p:pic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3851920" y="332656"/>
          <a:ext cx="5040560" cy="2962090"/>
        </p:xfrm>
        <a:graphic>
          <a:graphicData uri="http://schemas.openxmlformats.org/drawingml/2006/table">
            <a:tbl>
              <a:tblPr/>
              <a:tblGrid>
                <a:gridCol w="1512167"/>
                <a:gridCol w="720080"/>
                <a:gridCol w="792088"/>
                <a:gridCol w="936105"/>
                <a:gridCol w="1080120"/>
              </a:tblGrid>
              <a:tr h="487492"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NCA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FEPSA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FERRO-</a:t>
                      </a:r>
                    </a:p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SUR</a:t>
                      </a:r>
                      <a:endParaRPr lang="es-ES" sz="18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BELGRANO </a:t>
                      </a:r>
                      <a:r>
                        <a:rPr lang="es-ES" sz="1800" b="1" i="0" u="none" strike="noStrike" dirty="0" err="1" smtClean="0">
                          <a:solidFill>
                            <a:srgbClr val="FFFFFF"/>
                          </a:solidFill>
                          <a:latin typeface="Calibri"/>
                        </a:rPr>
                        <a:t>CyL</a:t>
                      </a:r>
                      <a:endParaRPr lang="es-ES" sz="18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</a:tr>
              <a:tr h="41132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latin typeface="Arial Narrow" pitchFamily="34" charset="0"/>
                        </a:rPr>
                        <a:t>Red </a:t>
                      </a:r>
                      <a:r>
                        <a:rPr lang="es-ES" sz="1800" b="1" i="0" u="none" strike="noStrike" dirty="0" smtClean="0">
                          <a:solidFill>
                            <a:srgbClr val="FFFFFF"/>
                          </a:solidFill>
                          <a:latin typeface="Arial Narrow" pitchFamily="34" charset="0"/>
                        </a:rPr>
                        <a:t>Concesión</a:t>
                      </a:r>
                      <a:endParaRPr lang="es-ES" sz="1800" b="1" i="0" u="none" strike="noStrike" dirty="0">
                        <a:solidFill>
                          <a:srgbClr val="FFFFFF"/>
                        </a:solidFill>
                        <a:latin typeface="Arial Narrow" pitchFamily="34" charset="0"/>
                      </a:endParaRP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4.750 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5.094 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3.377 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15.305 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323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latin typeface="Arial Narrow" pitchFamily="34" charset="0"/>
                        </a:rPr>
                        <a:t>Red </a:t>
                      </a:r>
                      <a:r>
                        <a:rPr lang="es-ES" sz="1800" b="1" i="0" u="none" strike="noStrike" dirty="0" smtClean="0">
                          <a:solidFill>
                            <a:srgbClr val="FFFFFF"/>
                          </a:solidFill>
                          <a:latin typeface="Arial Narrow" pitchFamily="34" charset="0"/>
                        </a:rPr>
                        <a:t>Operativa</a:t>
                      </a:r>
                      <a:endParaRPr lang="es-ES" sz="1800" b="1" i="0" u="none" strike="noStrike" dirty="0">
                        <a:solidFill>
                          <a:srgbClr val="FFFFFF"/>
                        </a:solidFill>
                        <a:latin typeface="Arial Narrow" pitchFamily="34" charset="0"/>
                      </a:endParaRP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492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latin typeface="Arial Narrow" pitchFamily="34" charset="0"/>
                        </a:rPr>
                        <a:t>Cantidad </a:t>
                      </a:r>
                      <a:r>
                        <a:rPr lang="es-ES" sz="1800" b="1" i="0" u="none" strike="noStrike" dirty="0" smtClean="0">
                          <a:solidFill>
                            <a:srgbClr val="FFFFFF"/>
                          </a:solidFill>
                          <a:latin typeface="Arial Narrow" pitchFamily="34" charset="0"/>
                        </a:rPr>
                        <a:t>Personal (2012)</a:t>
                      </a:r>
                      <a:endParaRPr lang="es-ES" sz="1800" b="1" i="0" u="none" strike="noStrike" dirty="0">
                        <a:solidFill>
                          <a:srgbClr val="FFFFFF"/>
                        </a:solidFill>
                        <a:latin typeface="Arial Narrow" pitchFamily="34" charset="0"/>
                      </a:endParaRP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1.410 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1.082 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1.046 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3.739 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886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latin typeface="Arial Narrow" pitchFamily="34" charset="0"/>
                        </a:rPr>
                        <a:t>Locomotoras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360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886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latin typeface="Arial Narrow" pitchFamily="34" charset="0"/>
                        </a:rPr>
                        <a:t>Vagones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5.673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1.907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4.634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13.400</a:t>
                      </a: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88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AR" sz="1800" b="1" dirty="0" smtClean="0">
                          <a:solidFill>
                            <a:schemeClr val="tx1"/>
                          </a:solidFill>
                        </a:rPr>
                        <a:t>TOTAL RED OPERATIVA: 18.336 km</a:t>
                      </a:r>
                      <a:endParaRPr lang="es-ES" sz="1800" b="1" i="0" u="none" strike="noStrike" dirty="0">
                        <a:solidFill>
                          <a:srgbClr val="FFFFFF"/>
                        </a:solidFill>
                        <a:latin typeface="Arial Narrow" pitchFamily="34" charset="0"/>
                      </a:endParaRP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179512" y="188640"/>
            <a:ext cx="3456384" cy="2880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50" b="1" dirty="0" smtClean="0">
                <a:solidFill>
                  <a:schemeClr val="tx1"/>
                </a:solidFill>
              </a:rPr>
              <a:t>RED FERROVIARIA NACIONAL DE CARGAS</a:t>
            </a:r>
            <a:endParaRPr lang="es-AR" sz="145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2 Gráfico"/>
          <p:cNvGraphicFramePr/>
          <p:nvPr/>
        </p:nvGraphicFramePr>
        <p:xfrm>
          <a:off x="3923928" y="3429000"/>
          <a:ext cx="496855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3339</TotalTime>
  <Words>1023</Words>
  <Application>Microsoft Office PowerPoint</Application>
  <PresentationFormat>Presentación en pantalla (4:3)</PresentationFormat>
  <Paragraphs>235</Paragraphs>
  <Slides>20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Concurrencia</vt:lpstr>
      <vt:lpstr>EL TRANSPORTE COMO POLITICA PUBLICA PARA EL DESARROLLO </vt:lpstr>
      <vt:lpstr>   HACIA UN SISTEMA DE LOGISTICA INTEGRAL   </vt:lpstr>
      <vt:lpstr>Diapositiva 3</vt:lpstr>
      <vt:lpstr>HERRAMIENTAS DE POLÍTICA PÚBLICA</vt:lpstr>
      <vt:lpstr>PARTICIPACION DE CADA MODO DE TRANSPORTE POR EL TOTAL TRASPORTADO</vt:lpstr>
      <vt:lpstr>Diapositiva 6</vt:lpstr>
      <vt:lpstr>MAPA DE DEMANDA DE CARGA y RED FERROVIARIA DE CARGA</vt:lpstr>
      <vt:lpstr>Accesos FFCC a Terminales Portuarias</vt:lpstr>
      <vt:lpstr>Diapositiva 9</vt:lpstr>
      <vt:lpstr>Diapositiva 10</vt:lpstr>
      <vt:lpstr>CRECIMIENTO PRODUCCIÓN DE GRANOS vs. CRECIMIENTO DE FFCC de CARGA  (1994-2013)</vt:lpstr>
      <vt:lpstr>PRINCIPALES TERMINALES DE DESTINO NCA S.A.</vt:lpstr>
      <vt:lpstr>PRINCIPALES TERMINALES DE DESTINO FEPSA</vt:lpstr>
      <vt:lpstr>Diapositiva 14</vt:lpstr>
      <vt:lpstr>Ahorro de Combustible</vt:lpstr>
      <vt:lpstr>Diapositiva 16</vt:lpstr>
      <vt:lpstr>Diapositiva 17</vt:lpstr>
      <vt:lpstr>Diapositiva 18</vt:lpstr>
      <vt:lpstr>Diapositiva 19</vt:lpstr>
      <vt:lpstr>Muchas gracias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Lenovo User</dc:creator>
  <cp:lastModifiedBy>Lenovo User</cp:lastModifiedBy>
  <cp:revision>310</cp:revision>
  <dcterms:created xsi:type="dcterms:W3CDTF">2014-04-20T22:04:34Z</dcterms:created>
  <dcterms:modified xsi:type="dcterms:W3CDTF">2014-04-28T11:03:29Z</dcterms:modified>
</cp:coreProperties>
</file>