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2" r:id="rId3"/>
  </p:sldMasterIdLst>
  <p:notesMasterIdLst>
    <p:notesMasterId r:id="rId23"/>
  </p:notesMasterIdLst>
  <p:handoutMasterIdLst>
    <p:handoutMasterId r:id="rId24"/>
  </p:handoutMasterIdLst>
  <p:sldIdLst>
    <p:sldId id="592" r:id="rId4"/>
    <p:sldId id="620" r:id="rId5"/>
    <p:sldId id="263" r:id="rId6"/>
    <p:sldId id="257" r:id="rId7"/>
    <p:sldId id="608" r:id="rId8"/>
    <p:sldId id="420" r:id="rId9"/>
    <p:sldId id="615" r:id="rId10"/>
    <p:sldId id="594" r:id="rId11"/>
    <p:sldId id="616" r:id="rId12"/>
    <p:sldId id="624" r:id="rId13"/>
    <p:sldId id="625" r:id="rId14"/>
    <p:sldId id="623" r:id="rId15"/>
    <p:sldId id="589" r:id="rId16"/>
    <p:sldId id="626" r:id="rId17"/>
    <p:sldId id="628" r:id="rId18"/>
    <p:sldId id="629" r:id="rId19"/>
    <p:sldId id="494" r:id="rId20"/>
    <p:sldId id="621" r:id="rId21"/>
    <p:sldId id="630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ED00E"/>
    <a:srgbClr val="E31303"/>
    <a:srgbClr val="FECED5"/>
    <a:srgbClr val="FF33CC"/>
    <a:srgbClr val="FFFF99"/>
    <a:srgbClr val="FFCC99"/>
    <a:srgbClr val="E2F959"/>
    <a:srgbClr val="DA2626"/>
    <a:srgbClr val="F43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58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6B10C-2B94-4C9B-BAA4-79F694371AB3}" type="datetimeFigureOut">
              <a:rPr lang="es-AR" smtClean="0"/>
              <a:pPr/>
              <a:t>26/04/2014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1994F-E71C-4CA0-BEFE-1B2F264BBBF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731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BA12-CC96-4EB1-B833-560C602DE0FD}" type="datetimeFigureOut">
              <a:rPr lang="es-AR" smtClean="0"/>
              <a:pPr/>
              <a:t>26/04/2014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68E1D-230F-49C8-A828-D6502C1ECB18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60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D83A52-21D1-4EA6-BFC2-F013128EA96C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714375"/>
            <a:ext cx="4602162" cy="34528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69405"/>
            <a:ext cx="5033367" cy="4060976"/>
          </a:xfrm>
          <a:noFill/>
        </p:spPr>
        <p:txBody>
          <a:bodyPr lIns="87957" tIns="43979" rIns="87957" bIns="4397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8E1D-230F-49C8-A828-D6502C1ECB18}" type="slidenum">
              <a:rPr lang="es-AR" smtClean="0"/>
              <a:pPr/>
              <a:t>6</a:t>
            </a:fld>
            <a:endParaRPr lang="es-A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8E1D-230F-49C8-A828-D6502C1ECB18}" type="slidenum">
              <a:rPr lang="es-AR" smtClean="0"/>
              <a:pPr/>
              <a:t>7</a:t>
            </a:fld>
            <a:endParaRPr lang="es-A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5334FE-9C91-44A2-943C-D3EF86AA624E}" type="slidenum">
              <a:rPr lang="en-US"/>
              <a:pPr/>
              <a:t>8</a:t>
            </a:fld>
            <a:endParaRPr lang="en-US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s-A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8E1D-230F-49C8-A828-D6502C1ECB18}" type="slidenum">
              <a:rPr lang="es-AR" smtClean="0"/>
              <a:pPr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489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93DA-BA0C-477E-9737-AD5142050BDA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9C9E-5851-4440-B53A-4DCCC61CBF6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A810-222C-4D0C-A337-8CE67436E5F5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F233-D4FB-4134-8D01-B1019541E0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CA2E-5850-405B-A69B-3A5C92D6CA2F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4C51-EE71-4F03-9D7F-FC1E1DBEAC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8849-196E-47EF-A8D5-C2AB3B344BE2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9312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4A164-71AC-4C3B-8071-0B477BB17AE4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7585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68B47-70C2-4EFD-9E92-F2FD26255E81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7587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A989-3A53-4A0F-BFE0-351F542AD7DB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8379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3813-B953-4709-80DD-A612913DEDBF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7180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ABA5-449F-4198-BEFF-5C0BD545991D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30828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31D0B-6D28-4288-9122-3C6668E37A56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12657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74A9-3FEB-49B8-A2A8-14A61DAE63DC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0219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2AE3-FDC4-416B-B95A-9C7752F05710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ABC5-89FA-4940-A681-84BD6C474B0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191F-B6F0-4FCF-9EC4-36E7353BB7C1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333273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EC0F-CA01-4CF2-A3C6-F9F58913AAB5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4471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40D3-D2F6-4CB9-ABD5-6D8213A505A0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03740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D837F-2A73-455B-B1EC-9F584185C999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97314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6425" cy="218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37000"/>
            <a:ext cx="8226425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E2A9-9FBD-42EB-BF54-E9B44752BF69}" type="slidenum">
              <a:rPr lang="es-ES">
                <a:cs typeface="Lucida Sans Unicode"/>
              </a:rPr>
              <a:pPr>
                <a:defRPr/>
              </a:pPr>
              <a:t>‹Nº›</a:t>
            </a:fld>
            <a:endParaRPr lang="es-ES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03876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483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625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80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233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1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C7E22-1B7C-4C91-997D-64A42893EF98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93F4-EF56-4EE0-B168-F10876C8558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155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131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79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570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586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3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EF8D-F8CA-4875-95CB-3FC7C2FEEB54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AC56-AB9A-4C79-AD46-539BCE8BB66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2D11-099F-4D52-A11F-0DE5C1843F24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2A9C-2E38-4B57-8781-D3B21C688E4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CAD2-EC46-4FA9-9CE2-0398B0382CB5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41FD-A8BE-461D-AA73-46E1E98D21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7A4F-4F9B-4E73-A1CF-ED7D6A5043A0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60BC-EEF3-4096-BC56-7DEC6371F3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F9D1-076C-4320-9B5C-295035B2B5C9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33A5-EF60-4F3F-B8E5-78A7CA5BB5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F886-4422-425C-8AFA-D33D61064AC0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6CDF-EF29-4807-8AF6-4FD8D8109EC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B03533-354E-41DA-BDFC-D36410206FCC}" type="datetimeFigureOut">
              <a:rPr lang="es-ES"/>
              <a:pPr>
                <a:defRPr/>
              </a:pPr>
              <a:t>26/04/2014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561F39-FE61-4A46-A1E7-66157F4F29C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04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 defTabSz="449263">
              <a:defRPr/>
            </a:pPr>
            <a:endParaRPr lang="es-E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AR">
              <a:solidFill>
                <a:srgbClr val="FFFFFF"/>
              </a:solidFill>
              <a:ea typeface="MS PGothic" pitchFamily="34" charset="-128"/>
              <a:cs typeface="Lucida Sans Unicode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defRPr sz="1800" smtClean="0">
                <a:solidFill>
                  <a:srgbClr val="000000"/>
                </a:solidFill>
              </a:defRPr>
            </a:lvl1pPr>
          </a:lstStyle>
          <a:p>
            <a:pPr defTabSz="449263">
              <a:defRPr/>
            </a:pPr>
            <a:fld id="{D3525A99-5E3A-428F-BBDE-EF1E9D4D8112}" type="slidenum">
              <a:rPr lang="es-ES">
                <a:ea typeface="MS PGothic" pitchFamily="34" charset="-128"/>
                <a:cs typeface="Lucida Sans Unicode"/>
              </a:rPr>
              <a:pPr defTabSz="449263">
                <a:defRPr/>
              </a:pPr>
              <a:t>‹Nº›</a:t>
            </a:fld>
            <a:endParaRPr lang="es-ES">
              <a:ea typeface="MS PGothic" pitchFamily="34" charset="-128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1731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PGothic" pitchFamily="34" charset="-128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PGothic" pitchFamily="34" charset="-128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PGothic" pitchFamily="34" charset="-128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PGothic" pitchFamily="34" charset="-128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BEE091-9D05-4761-8899-FC90C72F167F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26/04/2014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20ADB0-A0CD-402D-8C8E-EA64DF3DDBF4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 l="6206" r="10422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D:\Datos Usuario\Desktop\congreso ingenieria 2013\logo-EAPSF (ROUNDED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371" y="2085795"/>
            <a:ext cx="1932853" cy="1239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928794" y="5572140"/>
            <a:ext cx="54466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VIII ENCUENTRO ARGENTINO DE TRANSPORTE FLUVIAL</a:t>
            </a:r>
          </a:p>
          <a:p>
            <a:pPr algn="ctr"/>
            <a:r>
              <a:rPr lang="es-ES" sz="1600" i="1" dirty="0" smtClean="0"/>
              <a:t>Rosario 2014</a:t>
            </a:r>
            <a:endParaRPr lang="es-ES" sz="16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28926" y="3443117"/>
            <a:ext cx="3321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 ADMINISTRADOR</a:t>
            </a:r>
          </a:p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PUERTO SANTA FE</a:t>
            </a:r>
          </a:p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 PORTUARIA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11" descr="gama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" y="-24"/>
            <a:ext cx="9144000" cy="307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013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525963"/>
          </a:xfrm>
        </p:spPr>
        <p:txBody>
          <a:bodyPr>
            <a:normAutofit/>
          </a:bodyPr>
          <a:lstStyle/>
          <a:p>
            <a:r>
              <a:rPr lang="es-ES" sz="2600" dirty="0" smtClean="0"/>
              <a:t>Puertos sub utilizados.</a:t>
            </a:r>
          </a:p>
          <a:p>
            <a:r>
              <a:rPr lang="es-ES" sz="2600" dirty="0" smtClean="0"/>
              <a:t>P</a:t>
            </a:r>
            <a:r>
              <a:rPr lang="es-AR" sz="2600" dirty="0" smtClean="0"/>
              <a:t>érdidas para las economías regionales.</a:t>
            </a:r>
          </a:p>
          <a:p>
            <a:r>
              <a:rPr lang="es-ES" sz="2600" dirty="0" smtClean="0"/>
              <a:t>P</a:t>
            </a:r>
            <a:r>
              <a:rPr lang="es-AR" sz="2600" dirty="0" smtClean="0"/>
              <a:t>erdida de competitividad</a:t>
            </a:r>
            <a:r>
              <a:rPr lang="es-AR" sz="2600" dirty="0"/>
              <a:t> </a:t>
            </a:r>
            <a:r>
              <a:rPr lang="es-AR" sz="2600" dirty="0" smtClean="0"/>
              <a:t>para el productor.</a:t>
            </a:r>
          </a:p>
          <a:p>
            <a:pPr marL="0" indent="0">
              <a:buNone/>
            </a:pPr>
            <a:endParaRPr lang="es-AR" sz="2400" dirty="0" smtClean="0"/>
          </a:p>
        </p:txBody>
      </p:sp>
      <p:pic>
        <p:nvPicPr>
          <p:cNvPr id="5" name="Imagen 11" descr="gama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chemeClr val="bg1">
                    <a:lumMod val="50000"/>
                  </a:schemeClr>
                </a:solidFill>
              </a:rPr>
              <a:t>Situación actual San Lorenzo al NORTE</a:t>
            </a:r>
            <a:endParaRPr lang="es-A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 descr="gama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Elipse"/>
          <p:cNvSpPr/>
          <p:nvPr/>
        </p:nvSpPr>
        <p:spPr>
          <a:xfrm>
            <a:off x="2089094" y="1285860"/>
            <a:ext cx="1839964" cy="2286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2089094" y="3929066"/>
            <a:ext cx="1839964" cy="2286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2473291" y="3571876"/>
            <a:ext cx="107157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2571736" y="1000108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Asunción</a:t>
            </a:r>
            <a:endParaRPr lang="es-AR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70568" y="1621025"/>
            <a:ext cx="815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Formosa</a:t>
            </a:r>
            <a:endParaRPr lang="es-AR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047231" y="2285992"/>
            <a:ext cx="109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Barranquera</a:t>
            </a:r>
            <a:endParaRPr lang="es-AR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199003" y="2500306"/>
            <a:ext cx="944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Corrientes</a:t>
            </a:r>
            <a:endParaRPr lang="es-AR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500298" y="6215082"/>
            <a:ext cx="113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Buenos Aires</a:t>
            </a:r>
            <a:endParaRPr lang="es-AR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628837" y="3571876"/>
            <a:ext cx="81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Santa Fe</a:t>
            </a:r>
            <a:endParaRPr lang="es-AR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714744" y="3049785"/>
            <a:ext cx="89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Diamante</a:t>
            </a:r>
            <a:endParaRPr lang="es-AR" sz="1400" dirty="0"/>
          </a:p>
        </p:txBody>
      </p:sp>
      <p:sp>
        <p:nvSpPr>
          <p:cNvPr id="22" name="21 Forma libre"/>
          <p:cNvSpPr/>
          <p:nvPr/>
        </p:nvSpPr>
        <p:spPr>
          <a:xfrm>
            <a:off x="3510314" y="3548272"/>
            <a:ext cx="210334" cy="140886"/>
          </a:xfrm>
          <a:custGeom>
            <a:avLst/>
            <a:gdLst>
              <a:gd name="connsiteX0" fmla="*/ 0 w 138896"/>
              <a:gd name="connsiteY0" fmla="*/ 69448 h 69448"/>
              <a:gd name="connsiteX1" fmla="*/ 138896 w 138896"/>
              <a:gd name="connsiteY1" fmla="*/ 0 h 69448"/>
              <a:gd name="connsiteX2" fmla="*/ 138896 w 138896"/>
              <a:gd name="connsiteY2" fmla="*/ 0 h 6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96" h="69448">
                <a:moveTo>
                  <a:pt x="0" y="69448"/>
                </a:moveTo>
                <a:lnTo>
                  <a:pt x="138896" y="0"/>
                </a:lnTo>
                <a:lnTo>
                  <a:pt x="138896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lt1"/>
              </a:solidFill>
            </a:endParaRPr>
          </a:p>
        </p:txBody>
      </p:sp>
      <p:sp>
        <p:nvSpPr>
          <p:cNvPr id="24" name="23 Forma libre"/>
          <p:cNvSpPr/>
          <p:nvPr/>
        </p:nvSpPr>
        <p:spPr>
          <a:xfrm flipV="1">
            <a:off x="3527629" y="3796958"/>
            <a:ext cx="210334" cy="158946"/>
          </a:xfrm>
          <a:custGeom>
            <a:avLst/>
            <a:gdLst>
              <a:gd name="connsiteX0" fmla="*/ 0 w 138896"/>
              <a:gd name="connsiteY0" fmla="*/ 69448 h 69448"/>
              <a:gd name="connsiteX1" fmla="*/ 138896 w 138896"/>
              <a:gd name="connsiteY1" fmla="*/ 0 h 69448"/>
              <a:gd name="connsiteX2" fmla="*/ 138896 w 138896"/>
              <a:gd name="connsiteY2" fmla="*/ 0 h 6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96" h="69448">
                <a:moveTo>
                  <a:pt x="0" y="69448"/>
                </a:moveTo>
                <a:lnTo>
                  <a:pt x="138896" y="0"/>
                </a:lnTo>
                <a:lnTo>
                  <a:pt x="138896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lt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500826" y="5500702"/>
            <a:ext cx="22761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chemeClr val="bg1">
                    <a:lumMod val="50000"/>
                  </a:schemeClr>
                </a:solidFill>
              </a:rPr>
              <a:t>2da ETAPA</a:t>
            </a: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s-AR" sz="1400" dirty="0" smtClean="0"/>
              <a:t>   Rio Paraná hasta Misiones</a:t>
            </a:r>
          </a:p>
          <a:p>
            <a:pPr>
              <a:buFont typeface="Arial" pitchFamily="34" charset="0"/>
              <a:buChar char="•"/>
            </a:pPr>
            <a:r>
              <a:rPr lang="es-AR" sz="1400" dirty="0" smtClean="0"/>
              <a:t>   Puerto Brasilero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142844" y="785794"/>
            <a:ext cx="12459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chemeClr val="bg1">
                    <a:lumMod val="50000"/>
                  </a:schemeClr>
                </a:solidFill>
              </a:rPr>
              <a:t>1ra ETAPA</a:t>
            </a:r>
            <a:endParaRPr lang="es-A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1"/>
          <p:cNvSpPr txBox="1">
            <a:spLocks noChangeArrowheads="1"/>
          </p:cNvSpPr>
          <p:nvPr/>
        </p:nvSpPr>
        <p:spPr bwMode="auto">
          <a:xfrm>
            <a:off x="1071538" y="571488"/>
            <a:ext cx="77726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AR" sz="2400" b="1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PRINCIPIO DE COMPLEMENTARIEDAD</a:t>
            </a:r>
          </a:p>
          <a:p>
            <a:pPr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es-A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NTRE LOS PUERTOS</a:t>
            </a:r>
          </a:p>
          <a:p>
            <a:pPr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AR" sz="160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ESQUEMA MARIPOSA DE LOG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ÍSTICA</a:t>
            </a:r>
            <a:endParaRPr kumimoji="0" lang="es-AR" sz="16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27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4" grpId="0" animBg="1"/>
      <p:bldP spid="25" grpId="0" animBg="1"/>
      <p:bldP spid="26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/>
          <a:p>
            <a:r>
              <a:rPr lang="es-AR" sz="4200" b="1" dirty="0" smtClean="0"/>
              <a:t>CONVOY MIXTOS </a:t>
            </a:r>
            <a:r>
              <a:rPr lang="es-AR" sz="4200" dirty="0" smtClean="0"/>
              <a:t>SL al N</a:t>
            </a:r>
            <a:endParaRPr lang="es-AR" sz="4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857496"/>
            <a:ext cx="8291264" cy="4525963"/>
          </a:xfrm>
        </p:spPr>
        <p:txBody>
          <a:bodyPr/>
          <a:lstStyle/>
          <a:p>
            <a:r>
              <a:rPr lang="es-AR" sz="2400" dirty="0" smtClean="0"/>
              <a:t>Bandera Paraguaya/Argentina </a:t>
            </a:r>
            <a:r>
              <a:rPr lang="es-ES" sz="2400" dirty="0"/>
              <a:t>-</a:t>
            </a:r>
            <a:r>
              <a:rPr lang="es-AR" sz="2400" dirty="0" smtClean="0"/>
              <a:t> Argentina/Paraguaya.</a:t>
            </a:r>
          </a:p>
          <a:p>
            <a:r>
              <a:rPr lang="es-AR" sz="2400" dirty="0" smtClean="0"/>
              <a:t>No mas reserva de carga.</a:t>
            </a:r>
          </a:p>
          <a:p>
            <a:r>
              <a:rPr lang="es-AR" sz="2400" dirty="0" smtClean="0"/>
              <a:t>Readecuación Sistema de Perdones </a:t>
            </a:r>
            <a:r>
              <a:rPr lang="es-ES" sz="2400" dirty="0"/>
              <a:t>-</a:t>
            </a:r>
            <a:r>
              <a:rPr lang="es-AR" sz="2400" dirty="0" smtClean="0"/>
              <a:t> </a:t>
            </a:r>
            <a:r>
              <a:rPr lang="es-AR" sz="2400" i="1" dirty="0" smtClean="0"/>
              <a:t>“Waivers”.</a:t>
            </a:r>
            <a:endParaRPr lang="es-AR" sz="2400" i="1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85690" y="332656"/>
            <a:ext cx="77726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AR" sz="30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PROPUESTA DE SOLUCION</a:t>
            </a:r>
            <a:endParaRPr kumimoji="0" lang="es-AR" sz="3000" b="1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n 11" descr="gama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14480" y="571480"/>
            <a:ext cx="58254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000" b="1" dirty="0" smtClean="0">
                <a:solidFill>
                  <a:schemeClr val="bg1">
                    <a:lumMod val="50000"/>
                  </a:schemeClr>
                </a:solidFill>
              </a:rPr>
              <a:t>RECUPERAR </a:t>
            </a:r>
            <a:r>
              <a:rPr lang="es-AR" sz="3000" dirty="0" smtClean="0">
                <a:solidFill>
                  <a:schemeClr val="bg1">
                    <a:lumMod val="50000"/>
                  </a:schemeClr>
                </a:solidFill>
              </a:rPr>
              <a:t>Plataforma Multimodal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8110" y="2955193"/>
            <a:ext cx="1531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200" dirty="0" smtClean="0"/>
              <a:t> Ferrocarril </a:t>
            </a:r>
          </a:p>
          <a:p>
            <a:pPr>
              <a:buFont typeface="Arial" pitchFamily="34" charset="0"/>
              <a:buChar char="•"/>
            </a:pPr>
            <a:r>
              <a:rPr lang="es-AR" sz="2200" dirty="0" smtClean="0"/>
              <a:t> Agua</a:t>
            </a:r>
            <a:endParaRPr lang="en-US" sz="2200" dirty="0"/>
          </a:p>
        </p:txBody>
      </p:sp>
      <p:pic>
        <p:nvPicPr>
          <p:cNvPr id="2050" name="Picture 2" descr="\\Ekt-ts10\gerencia de ingeniería y desarrollo\Gráfica y Comunicación\Registro Fotografico\Area Portuaria\Terminal de Contenedores y Cargas Generales\27 - 9 - 2012\DSC_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470042" cy="3000396"/>
          </a:xfrm>
          <a:prstGeom prst="rect">
            <a:avLst/>
          </a:prstGeom>
          <a:noFill/>
        </p:spPr>
      </p:pic>
      <p:pic>
        <p:nvPicPr>
          <p:cNvPr id="8" name="Imagen 11" descr="gama 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39" name="Picture 3" descr="\\Dpto1\gerencia de ingeniería y desarrollo\Gráfica y Comunicación\Registro Fotografico\Fotos Pantalla LCD congreso\DSC02909.JPG"/>
          <p:cNvPicPr>
            <a:picLocks noChangeAspect="1" noChangeArrowheads="1"/>
          </p:cNvPicPr>
          <p:nvPr/>
        </p:nvPicPr>
        <p:blipFill rotWithShape="1">
          <a:blip r:embed="rId4" cstate="print"/>
          <a:stretch/>
        </p:blipFill>
        <p:spPr bwMode="auto">
          <a:xfrm>
            <a:off x="0" y="3923607"/>
            <a:ext cx="3911138" cy="293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38" name="Picture 2" descr="\\Dpto1\gerencia de ingeniería y desarrollo\Gráfica y Comunicación\Registro Fotografico\Fotos Pantalla LCD congreso\DSC0214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57620" y="3929067"/>
            <a:ext cx="3900703" cy="2928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1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udameric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1" b="32380"/>
          <a:stretch/>
        </p:blipFill>
        <p:spPr>
          <a:xfrm>
            <a:off x="-324544" y="0"/>
            <a:ext cx="9442850" cy="6858000"/>
          </a:xfrm>
          <a:prstGeom prst="rect">
            <a:avLst/>
          </a:prstGeom>
        </p:spPr>
      </p:pic>
      <p:sp>
        <p:nvSpPr>
          <p:cNvPr id="22" name="Forma libre 21"/>
          <p:cNvSpPr/>
          <p:nvPr/>
        </p:nvSpPr>
        <p:spPr>
          <a:xfrm>
            <a:off x="3019778" y="2257778"/>
            <a:ext cx="1241778" cy="3019778"/>
          </a:xfrm>
          <a:custGeom>
            <a:avLst/>
            <a:gdLst>
              <a:gd name="connsiteX0" fmla="*/ 1241778 w 1241778"/>
              <a:gd name="connsiteY0" fmla="*/ 141111 h 3019778"/>
              <a:gd name="connsiteX1" fmla="*/ 508000 w 1241778"/>
              <a:gd name="connsiteY1" fmla="*/ 0 h 3019778"/>
              <a:gd name="connsiteX2" fmla="*/ 169333 w 1241778"/>
              <a:gd name="connsiteY2" fmla="*/ 1185333 h 3019778"/>
              <a:gd name="connsiteX3" fmla="*/ 0 w 1241778"/>
              <a:gd name="connsiteY3" fmla="*/ 1411111 h 3019778"/>
              <a:gd name="connsiteX4" fmla="*/ 225778 w 1241778"/>
              <a:gd name="connsiteY4" fmla="*/ 2511778 h 3019778"/>
              <a:gd name="connsiteX5" fmla="*/ 846666 w 1241778"/>
              <a:gd name="connsiteY5" fmla="*/ 3019778 h 301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778" h="3019778">
                <a:moveTo>
                  <a:pt x="1241778" y="141111"/>
                </a:moveTo>
                <a:lnTo>
                  <a:pt x="508000" y="0"/>
                </a:lnTo>
                <a:lnTo>
                  <a:pt x="169333" y="1185333"/>
                </a:lnTo>
                <a:lnTo>
                  <a:pt x="0" y="1411111"/>
                </a:lnTo>
                <a:lnTo>
                  <a:pt x="225778" y="2511778"/>
                </a:lnTo>
                <a:lnTo>
                  <a:pt x="846666" y="3019778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FLUVIOMARITIM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229200"/>
            <a:ext cx="544367" cy="682521"/>
          </a:xfrm>
          <a:prstGeom prst="rect">
            <a:avLst/>
          </a:prstGeom>
        </p:spPr>
      </p:pic>
      <p:pic>
        <p:nvPicPr>
          <p:cNvPr id="8" name="Imagen 7" descr="BARCACER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43" y="1412776"/>
            <a:ext cx="1315229" cy="388511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283968" y="2348880"/>
            <a:ext cx="144016" cy="144016"/>
          </a:xfrm>
          <a:prstGeom prst="ellipse">
            <a:avLst/>
          </a:prstGeom>
          <a:solidFill>
            <a:srgbClr val="E313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3851920" y="5229200"/>
            <a:ext cx="144016" cy="144016"/>
          </a:xfrm>
          <a:prstGeom prst="ellipse">
            <a:avLst/>
          </a:prstGeom>
          <a:solidFill>
            <a:srgbClr val="E313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676253" y="5123278"/>
            <a:ext cx="1146468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1000" dirty="0" smtClean="0"/>
              <a:t>PUERTO SANTA FE</a:t>
            </a:r>
          </a:p>
          <a:p>
            <a:pPr algn="r">
              <a:lnSpc>
                <a:spcPct val="80000"/>
              </a:lnSpc>
            </a:pPr>
            <a:r>
              <a:rPr lang="es-ES" sz="1000" b="1" dirty="0" smtClean="0"/>
              <a:t>KM 584 </a:t>
            </a:r>
            <a:endParaRPr lang="es-ES" sz="1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79172" y="1988840"/>
            <a:ext cx="1120820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1000" dirty="0" smtClean="0"/>
              <a:t>PUERTO AGUIRRE</a:t>
            </a:r>
          </a:p>
          <a:p>
            <a:pPr algn="r">
              <a:lnSpc>
                <a:spcPct val="80000"/>
              </a:lnSpc>
            </a:pPr>
            <a:r>
              <a:rPr lang="es-ES" sz="1000" b="1" dirty="0" smtClean="0"/>
              <a:t>KM 2.783</a:t>
            </a:r>
            <a:endParaRPr lang="es-ES" sz="1000" b="1" dirty="0"/>
          </a:p>
        </p:txBody>
      </p:sp>
      <p:sp>
        <p:nvSpPr>
          <p:cNvPr id="12" name="Flecha curvada hacia la derecha 11"/>
          <p:cNvSpPr/>
          <p:nvPr/>
        </p:nvSpPr>
        <p:spPr>
          <a:xfrm>
            <a:off x="1691680" y="1988840"/>
            <a:ext cx="1690974" cy="3744416"/>
          </a:xfrm>
          <a:prstGeom prst="curvedRightArrow">
            <a:avLst/>
          </a:prstGeom>
          <a:solidFill>
            <a:srgbClr val="DA2626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Flecha curvada hacia la izquierda 12"/>
          <p:cNvSpPr/>
          <p:nvPr/>
        </p:nvSpPr>
        <p:spPr>
          <a:xfrm flipV="1">
            <a:off x="4788024" y="1772816"/>
            <a:ext cx="1645273" cy="3744416"/>
          </a:xfrm>
          <a:prstGeom prst="curvedLeftArrow">
            <a:avLst/>
          </a:prstGeom>
          <a:solidFill>
            <a:srgbClr val="DA2626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619672" y="334397"/>
            <a:ext cx="5400600" cy="553998"/>
          </a:xfrm>
          <a:prstGeom prst="rect">
            <a:avLst/>
          </a:prstGeom>
          <a:solidFill>
            <a:srgbClr val="FFFFFF">
              <a:alpha val="5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marL="381000" lvl="1"/>
            <a:r>
              <a:rPr lang="es-AR" sz="3000" dirty="0" smtClean="0"/>
              <a:t>“Círculo Logístico Virtuoso”</a:t>
            </a:r>
            <a:endParaRPr lang="es-AR" sz="3000" dirty="0" smtClean="0">
              <a:latin typeface="+mj-lt"/>
            </a:endParaRPr>
          </a:p>
        </p:txBody>
      </p:sp>
      <p:pic>
        <p:nvPicPr>
          <p:cNvPr id="16" name="Imagen 5" descr="CRUZ DEL SUR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4970">
            <a:off x="6588308" y="4354066"/>
            <a:ext cx="1901027" cy="1935361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2643174" y="928670"/>
            <a:ext cx="332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RESCATE DE INFRAESTRUCTURA EXISTENTE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28443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1" descr="gama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2" y="1264398"/>
            <a:ext cx="86677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1000" lvl="1" algn="ctr"/>
            <a:r>
              <a:rPr lang="es-AR" sz="4400" dirty="0" smtClean="0"/>
              <a:t>TRASBORDO</a:t>
            </a:r>
            <a:endParaRPr lang="es-AR" sz="4400" b="1" dirty="0" smtClean="0">
              <a:latin typeface="+mj-lt"/>
            </a:endParaRPr>
          </a:p>
          <a:p>
            <a:pPr marL="381000" lvl="1" algn="ctr"/>
            <a:endParaRPr lang="es-AR" sz="2400" dirty="0" smtClean="0">
              <a:latin typeface="+mj-lt"/>
            </a:endParaRPr>
          </a:p>
          <a:p>
            <a:pPr marL="381000" lvl="1" algn="ctr"/>
            <a:r>
              <a:rPr lang="es-AR" sz="2400" dirty="0" smtClean="0">
                <a:latin typeface="+mj-lt"/>
              </a:rPr>
              <a:t>El TRASBORDO de mercaderías Bolivianas y Paraguayas como aporte de la masa crítica indispensables para los puertos </a:t>
            </a:r>
          </a:p>
          <a:p>
            <a:pPr marL="381000" lvl="1" algn="ctr"/>
            <a:r>
              <a:rPr lang="es-AR" sz="2400" dirty="0" smtClean="0">
                <a:latin typeface="+mj-lt"/>
              </a:rPr>
              <a:t>SL al NORTE.</a:t>
            </a:r>
          </a:p>
          <a:p>
            <a:pPr marL="381000" lvl="1" algn="ctr"/>
            <a:endParaRPr lang="es-AR" sz="2400" dirty="0">
              <a:latin typeface="+mj-lt"/>
            </a:endParaRPr>
          </a:p>
          <a:p>
            <a:pPr marL="381000" lvl="1" algn="ctr"/>
            <a:r>
              <a:rPr lang="es-ES" sz="2400" dirty="0" smtClean="0">
                <a:latin typeface="+mj-lt"/>
              </a:rPr>
              <a:t>I</a:t>
            </a:r>
            <a:r>
              <a:rPr lang="es-AR" sz="2400" dirty="0" smtClean="0">
                <a:latin typeface="+mj-lt"/>
              </a:rPr>
              <a:t>ndispensable la incorporación de los puertos de SL al NORTE en las </a:t>
            </a:r>
            <a:r>
              <a:rPr lang="es-AR" sz="2400" dirty="0" smtClean="0">
                <a:latin typeface="+mj-lt"/>
              </a:rPr>
              <a:t>disposiciones </a:t>
            </a:r>
            <a:r>
              <a:rPr lang="es-AR" sz="2400" dirty="0" smtClean="0">
                <a:latin typeface="+mj-lt"/>
              </a:rPr>
              <a:t>Aduaneras que le permitan la operatoria de TRASBORDO bajo las mismas condiciones que a los puertos en jurisdiccion de las Aduanas de Rosario y SL.</a:t>
            </a:r>
          </a:p>
        </p:txBody>
      </p:sp>
    </p:spTree>
    <p:extLst>
      <p:ext uri="{BB962C8B-B14F-4D97-AF65-F5344CB8AC3E}">
        <p14:creationId xmlns:p14="http://schemas.microsoft.com/office/powerpoint/2010/main" val="1783198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1" descr="gama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406" y="1857364"/>
            <a:ext cx="86677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1000" lvl="1" algn="ctr"/>
            <a:r>
              <a:rPr lang="es-AR" sz="3400" dirty="0" smtClean="0">
                <a:latin typeface="+mj-lt"/>
              </a:rPr>
              <a:t>SOLICITAMOS </a:t>
            </a:r>
            <a:r>
              <a:rPr lang="es-ES" sz="3400" dirty="0">
                <a:latin typeface="+mj-lt"/>
              </a:rPr>
              <a:t>-</a:t>
            </a:r>
            <a:r>
              <a:rPr lang="es-AR" sz="3400" dirty="0" smtClean="0">
                <a:latin typeface="+mj-lt"/>
              </a:rPr>
              <a:t> RECLAMAMOS Y EXIGIMOS</a:t>
            </a:r>
          </a:p>
          <a:p>
            <a:pPr marL="381000" lvl="1" algn="ctr"/>
            <a:endParaRPr lang="es-AR" sz="3200" dirty="0" smtClean="0">
              <a:latin typeface="+mj-lt"/>
            </a:endParaRPr>
          </a:p>
          <a:p>
            <a:pPr marL="381000" lvl="1" algn="ctr"/>
            <a:endParaRPr lang="es-AR" sz="2400" dirty="0">
              <a:latin typeface="+mj-lt"/>
            </a:endParaRPr>
          </a:p>
          <a:p>
            <a:pPr marL="381000" lvl="1" algn="ctr"/>
            <a:r>
              <a:rPr lang="es-AR" sz="2400" dirty="0" smtClean="0">
                <a:latin typeface="+mj-lt"/>
              </a:rPr>
              <a:t>Se emitan las disposiciones Aduaneras necesarias que permitan a los puertos SL al N realizar las operatorias de TRASBORDO BAJO LAS MISMAS CONDICIONES QUE LOS PUERTOS UBICADOS EN LAS JURISDICCIONES DE LAS ADUANAS DE ROSARIO Y SL</a:t>
            </a:r>
            <a:endParaRPr lang="es-A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1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marradero rio parana.png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17241"/>
            <a:ext cx="6446751" cy="700510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4716016" y="5733256"/>
            <a:ext cx="288032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4139952" y="2420888"/>
            <a:ext cx="288032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115616" y="548680"/>
            <a:ext cx="133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dirty="0" smtClean="0"/>
              <a:t>PUERTO SANTA FE</a:t>
            </a:r>
          </a:p>
          <a:p>
            <a:pPr algn="r"/>
            <a:r>
              <a:rPr lang="es-ES" sz="1200" b="1" dirty="0" smtClean="0"/>
              <a:t>KM 584 </a:t>
            </a:r>
            <a:endParaRPr lang="es-ES" sz="1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004048" y="5661248"/>
            <a:ext cx="142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PUERTO DIAMANTE</a:t>
            </a:r>
          </a:p>
          <a:p>
            <a:r>
              <a:rPr lang="es-ES" sz="1200" b="1" dirty="0" smtClean="0"/>
              <a:t>KM 530</a:t>
            </a:r>
            <a:endParaRPr lang="es-ES" sz="1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65958" y="2317535"/>
            <a:ext cx="2829978" cy="679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100" b="1" dirty="0" smtClean="0"/>
              <a:t>AMARRADERO FLUVIAL</a:t>
            </a:r>
          </a:p>
          <a:p>
            <a:pPr algn="r">
              <a:lnSpc>
                <a:spcPct val="90000"/>
              </a:lnSpc>
            </a:pPr>
            <a:r>
              <a:rPr lang="es-ES" sz="2100" b="1" dirty="0" smtClean="0"/>
              <a:t>DE BARCAZAS</a:t>
            </a:r>
            <a:endParaRPr lang="es-ES" sz="2100" b="1" dirty="0"/>
          </a:p>
        </p:txBody>
      </p:sp>
      <p:sp>
        <p:nvSpPr>
          <p:cNvPr id="14" name="CuadroTexto 13"/>
          <p:cNvSpPr txBox="1"/>
          <p:nvPr/>
        </p:nvSpPr>
        <p:spPr>
          <a:xfrm rot="20351295">
            <a:off x="8219437" y="30626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HPP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6" name="Imagen 5" descr="CRUZ DEL SUR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4970">
            <a:off x="360124" y="4420944"/>
            <a:ext cx="1901027" cy="1935361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4067944" y="2391580"/>
            <a:ext cx="440432" cy="207640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4" descr="SAM_0120.JPG"/>
          <p:cNvPicPr>
            <a:picLocks noChangeAspect="1"/>
          </p:cNvPicPr>
          <p:nvPr/>
        </p:nvPicPr>
        <p:blipFill>
          <a:blip r:embed="rId5" cstate="print"/>
          <a:srcRect l="9433" t="6081" r="5660" b="33107"/>
          <a:stretch>
            <a:fillRect/>
          </a:stretch>
        </p:blipFill>
        <p:spPr bwMode="auto">
          <a:xfrm>
            <a:off x="4857752" y="2071678"/>
            <a:ext cx="412274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6282270" y="4357694"/>
            <a:ext cx="2718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Remolcador / empuje: BV Recoleta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2519653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n 11" descr="gama n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71438" y="571480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7F7F7F"/>
                </a:solidFill>
              </a:rPr>
              <a:t>LOS LOGROS DE NUESTRA </a:t>
            </a:r>
            <a:r>
              <a:rPr lang="es-ES" sz="2800" b="1" dirty="0" smtClean="0">
                <a:solidFill>
                  <a:srgbClr val="7F7F7F"/>
                </a:solidFill>
              </a:rPr>
              <a:t>ESTRATEGIA</a:t>
            </a:r>
            <a:endParaRPr lang="es-ES" sz="2800" b="1" dirty="0">
              <a:solidFill>
                <a:srgbClr val="7F7F7F"/>
              </a:solidFill>
            </a:endParaRPr>
          </a:p>
        </p:txBody>
      </p:sp>
      <p:pic>
        <p:nvPicPr>
          <p:cNvPr id="12291" name="Imagen 4" descr="SAM_01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469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 descr="DSC_0407.jpg"/>
          <p:cNvPicPr>
            <a:picLocks noChangeAspect="1"/>
          </p:cNvPicPr>
          <p:nvPr/>
        </p:nvPicPr>
        <p:blipFill>
          <a:blip r:embed="rId4" cstate="print"/>
          <a:srcRect l="8141" b="24957"/>
          <a:stretch>
            <a:fillRect/>
          </a:stretch>
        </p:blipFill>
        <p:spPr bwMode="auto">
          <a:xfrm>
            <a:off x="4643438" y="1365250"/>
            <a:ext cx="4537075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293" name="Picture 5" descr="D:\Datos Usuario\Desktop\escritorio\Seleccion de fotos\PUERTO ACTUAL Ingreso FFCC.JPG"/>
          <p:cNvPicPr>
            <a:picLocks noChangeAspect="1" noChangeArrowheads="1"/>
          </p:cNvPicPr>
          <p:nvPr/>
        </p:nvPicPr>
        <p:blipFill>
          <a:blip r:embed="rId5" cstate="print"/>
          <a:srcRect t="20725" r="16866" b="15278"/>
          <a:stretch>
            <a:fillRect/>
          </a:stretch>
        </p:blipFill>
        <p:spPr bwMode="auto">
          <a:xfrm>
            <a:off x="428596" y="1643050"/>
            <a:ext cx="3714776" cy="2144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 l="6206" r="10422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D:\Datos Usuario\Desktop\congreso ingenieria 2013\logo-EAPSF (ROUNDED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371" y="2085795"/>
            <a:ext cx="1932853" cy="1239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928794" y="5572140"/>
            <a:ext cx="54466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VIII ENCUENTRO ARGENTINO DE TRANSPORTE FLUVIAL</a:t>
            </a:r>
          </a:p>
          <a:p>
            <a:pPr algn="ctr"/>
            <a:r>
              <a:rPr lang="es-ES" sz="1600" i="1" dirty="0" smtClean="0"/>
              <a:t>Rosario 2014</a:t>
            </a:r>
            <a:endParaRPr lang="es-ES" sz="16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28926" y="3443117"/>
            <a:ext cx="3321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 ADMINISTRADOR</a:t>
            </a:r>
          </a:p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PUERTO SANTA FE</a:t>
            </a:r>
          </a:p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 PORTUARIA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11" descr="gama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" y="-24"/>
            <a:ext cx="9144000" cy="307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013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2144713" y="1879600"/>
            <a:ext cx="4267200" cy="4419600"/>
          </a:xfrm>
          <a:custGeom>
            <a:avLst/>
            <a:gdLst>
              <a:gd name="T0" fmla="*/ 421504533 w 21600"/>
              <a:gd name="T1" fmla="*/ 0 h 21600"/>
              <a:gd name="T2" fmla="*/ 123446145 w 21600"/>
              <a:gd name="T3" fmla="*/ 132421242 h 21600"/>
              <a:gd name="T4" fmla="*/ 0 w 21600"/>
              <a:gd name="T5" fmla="*/ 452149633 h 21600"/>
              <a:gd name="T6" fmla="*/ 123446145 w 21600"/>
              <a:gd name="T7" fmla="*/ 771878025 h 21600"/>
              <a:gd name="T8" fmla="*/ 421504533 w 21600"/>
              <a:gd name="T9" fmla="*/ 904299267 h 21600"/>
              <a:gd name="T10" fmla="*/ 719562922 w 21600"/>
              <a:gd name="T11" fmla="*/ 771878025 h 21600"/>
              <a:gd name="T12" fmla="*/ 843009067 w 21600"/>
              <a:gd name="T13" fmla="*/ 452149633 h 21600"/>
              <a:gd name="T14" fmla="*/ 719562922 w 21600"/>
              <a:gd name="T15" fmla="*/ 13242124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95" y="10800"/>
                </a:moveTo>
                <a:cubicBezTo>
                  <a:pt x="695" y="16381"/>
                  <a:pt x="5219" y="20905"/>
                  <a:pt x="10800" y="20905"/>
                </a:cubicBezTo>
                <a:cubicBezTo>
                  <a:pt x="16381" y="20905"/>
                  <a:pt x="20905" y="16381"/>
                  <a:pt x="20905" y="10800"/>
                </a:cubicBezTo>
                <a:cubicBezTo>
                  <a:pt x="20905" y="5219"/>
                  <a:pt x="16381" y="695"/>
                  <a:pt x="10800" y="695"/>
                </a:cubicBezTo>
                <a:cubicBezTo>
                  <a:pt x="5219" y="695"/>
                  <a:pt x="695" y="5219"/>
                  <a:pt x="695" y="10800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s-A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4314" y="1510026"/>
            <a:ext cx="8501090" cy="5224305"/>
            <a:chOff x="219" y="1179"/>
            <a:chExt cx="5687" cy="2841"/>
          </a:xfrm>
        </p:grpSpPr>
        <p:sp>
          <p:nvSpPr>
            <p:cNvPr id="39957" name="Freeform 8"/>
            <p:cNvSpPr>
              <a:spLocks/>
            </p:cNvSpPr>
            <p:nvPr/>
          </p:nvSpPr>
          <p:spPr bwMode="auto">
            <a:xfrm>
              <a:off x="5629" y="3702"/>
              <a:ext cx="178" cy="121"/>
            </a:xfrm>
            <a:custGeom>
              <a:avLst/>
              <a:gdLst>
                <a:gd name="T0" fmla="*/ 223 w 142"/>
                <a:gd name="T1" fmla="*/ 9 h 82"/>
                <a:gd name="T2" fmla="*/ 191 w 142"/>
                <a:gd name="T3" fmla="*/ 61 h 82"/>
                <a:gd name="T4" fmla="*/ 175 w 142"/>
                <a:gd name="T5" fmla="*/ 77 h 82"/>
                <a:gd name="T6" fmla="*/ 167 w 142"/>
                <a:gd name="T7" fmla="*/ 81 h 82"/>
                <a:gd name="T8" fmla="*/ 132 w 142"/>
                <a:gd name="T9" fmla="*/ 102 h 82"/>
                <a:gd name="T10" fmla="*/ 104 w 142"/>
                <a:gd name="T11" fmla="*/ 139 h 82"/>
                <a:gd name="T12" fmla="*/ 99 w 142"/>
                <a:gd name="T13" fmla="*/ 155 h 82"/>
                <a:gd name="T14" fmla="*/ 58 w 142"/>
                <a:gd name="T15" fmla="*/ 179 h 82"/>
                <a:gd name="T16" fmla="*/ 19 w 142"/>
                <a:gd name="T17" fmla="*/ 170 h 82"/>
                <a:gd name="T18" fmla="*/ 24 w 142"/>
                <a:gd name="T19" fmla="*/ 139 h 82"/>
                <a:gd name="T20" fmla="*/ 35 w 142"/>
                <a:gd name="T21" fmla="*/ 122 h 82"/>
                <a:gd name="T22" fmla="*/ 51 w 142"/>
                <a:gd name="T23" fmla="*/ 102 h 82"/>
                <a:gd name="T24" fmla="*/ 138 w 142"/>
                <a:gd name="T25" fmla="*/ 65 h 82"/>
                <a:gd name="T26" fmla="*/ 157 w 142"/>
                <a:gd name="T27" fmla="*/ 37 h 82"/>
                <a:gd name="T28" fmla="*/ 169 w 142"/>
                <a:gd name="T29" fmla="*/ 22 h 82"/>
                <a:gd name="T30" fmla="*/ 191 w 142"/>
                <a:gd name="T31" fmla="*/ 0 h 82"/>
                <a:gd name="T32" fmla="*/ 199 w 142"/>
                <a:gd name="T33" fmla="*/ 1 h 82"/>
                <a:gd name="T34" fmla="*/ 206 w 142"/>
                <a:gd name="T35" fmla="*/ 15 h 82"/>
                <a:gd name="T36" fmla="*/ 223 w 142"/>
                <a:gd name="T37" fmla="*/ 9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" h="82">
                  <a:moveTo>
                    <a:pt x="142" y="4"/>
                  </a:moveTo>
                  <a:cubicBezTo>
                    <a:pt x="140" y="5"/>
                    <a:pt x="125" y="24"/>
                    <a:pt x="121" y="28"/>
                  </a:cubicBezTo>
                  <a:cubicBezTo>
                    <a:pt x="118" y="31"/>
                    <a:pt x="115" y="33"/>
                    <a:pt x="112" y="35"/>
                  </a:cubicBezTo>
                  <a:cubicBezTo>
                    <a:pt x="110" y="36"/>
                    <a:pt x="106" y="37"/>
                    <a:pt x="106" y="37"/>
                  </a:cubicBezTo>
                  <a:cubicBezTo>
                    <a:pt x="103" y="45"/>
                    <a:pt x="91" y="46"/>
                    <a:pt x="84" y="47"/>
                  </a:cubicBezTo>
                  <a:cubicBezTo>
                    <a:pt x="76" y="50"/>
                    <a:pt x="73" y="59"/>
                    <a:pt x="66" y="64"/>
                  </a:cubicBezTo>
                  <a:cubicBezTo>
                    <a:pt x="65" y="66"/>
                    <a:pt x="65" y="69"/>
                    <a:pt x="63" y="71"/>
                  </a:cubicBezTo>
                  <a:cubicBezTo>
                    <a:pt x="58" y="77"/>
                    <a:pt x="44" y="77"/>
                    <a:pt x="37" y="82"/>
                  </a:cubicBezTo>
                  <a:cubicBezTo>
                    <a:pt x="29" y="81"/>
                    <a:pt x="20" y="79"/>
                    <a:pt x="12" y="78"/>
                  </a:cubicBezTo>
                  <a:cubicBezTo>
                    <a:pt x="0" y="74"/>
                    <a:pt x="9" y="70"/>
                    <a:pt x="15" y="64"/>
                  </a:cubicBezTo>
                  <a:cubicBezTo>
                    <a:pt x="23" y="54"/>
                    <a:pt x="15" y="61"/>
                    <a:pt x="22" y="56"/>
                  </a:cubicBezTo>
                  <a:cubicBezTo>
                    <a:pt x="24" y="50"/>
                    <a:pt x="27" y="49"/>
                    <a:pt x="33" y="47"/>
                  </a:cubicBezTo>
                  <a:cubicBezTo>
                    <a:pt x="40" y="40"/>
                    <a:pt x="77" y="32"/>
                    <a:pt x="88" y="30"/>
                  </a:cubicBezTo>
                  <a:cubicBezTo>
                    <a:pt x="95" y="26"/>
                    <a:pt x="95" y="22"/>
                    <a:pt x="100" y="17"/>
                  </a:cubicBezTo>
                  <a:cubicBezTo>
                    <a:pt x="101" y="13"/>
                    <a:pt x="104" y="12"/>
                    <a:pt x="108" y="10"/>
                  </a:cubicBezTo>
                  <a:cubicBezTo>
                    <a:pt x="110" y="4"/>
                    <a:pt x="115" y="2"/>
                    <a:pt x="121" y="0"/>
                  </a:cubicBezTo>
                  <a:cubicBezTo>
                    <a:pt x="123" y="0"/>
                    <a:pt x="125" y="0"/>
                    <a:pt x="127" y="1"/>
                  </a:cubicBezTo>
                  <a:cubicBezTo>
                    <a:pt x="129" y="2"/>
                    <a:pt x="131" y="7"/>
                    <a:pt x="131" y="7"/>
                  </a:cubicBezTo>
                  <a:cubicBezTo>
                    <a:pt x="135" y="7"/>
                    <a:pt x="142" y="4"/>
                    <a:pt x="142" y="4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AR"/>
            </a:p>
          </p:txBody>
        </p:sp>
        <p:sp>
          <p:nvSpPr>
            <p:cNvPr id="39958" name="Freeform 9"/>
            <p:cNvSpPr>
              <a:spLocks/>
            </p:cNvSpPr>
            <p:nvPr/>
          </p:nvSpPr>
          <p:spPr bwMode="auto">
            <a:xfrm>
              <a:off x="5816" y="3579"/>
              <a:ext cx="90" cy="138"/>
            </a:xfrm>
            <a:custGeom>
              <a:avLst/>
              <a:gdLst>
                <a:gd name="T0" fmla="*/ 4 w 72"/>
                <a:gd name="T1" fmla="*/ 192 h 95"/>
                <a:gd name="T2" fmla="*/ 18 w 72"/>
                <a:gd name="T3" fmla="*/ 150 h 95"/>
                <a:gd name="T4" fmla="*/ 1 w 72"/>
                <a:gd name="T5" fmla="*/ 134 h 95"/>
                <a:gd name="T6" fmla="*/ 14 w 72"/>
                <a:gd name="T7" fmla="*/ 116 h 95"/>
                <a:gd name="T8" fmla="*/ 24 w 72"/>
                <a:gd name="T9" fmla="*/ 112 h 95"/>
                <a:gd name="T10" fmla="*/ 36 w 72"/>
                <a:gd name="T11" fmla="*/ 87 h 95"/>
                <a:gd name="T12" fmla="*/ 24 w 72"/>
                <a:gd name="T13" fmla="*/ 23 h 95"/>
                <a:gd name="T14" fmla="*/ 19 w 72"/>
                <a:gd name="T15" fmla="*/ 4 h 95"/>
                <a:gd name="T16" fmla="*/ 45 w 72"/>
                <a:gd name="T17" fmla="*/ 4 h 95"/>
                <a:gd name="T18" fmla="*/ 48 w 72"/>
                <a:gd name="T19" fmla="*/ 45 h 95"/>
                <a:gd name="T20" fmla="*/ 60 w 72"/>
                <a:gd name="T21" fmla="*/ 67 h 95"/>
                <a:gd name="T22" fmla="*/ 69 w 72"/>
                <a:gd name="T23" fmla="*/ 57 h 95"/>
                <a:gd name="T24" fmla="*/ 79 w 72"/>
                <a:gd name="T25" fmla="*/ 94 h 95"/>
                <a:gd name="T26" fmla="*/ 108 w 72"/>
                <a:gd name="T27" fmla="*/ 87 h 95"/>
                <a:gd name="T28" fmla="*/ 104 w 72"/>
                <a:gd name="T29" fmla="*/ 118 h 95"/>
                <a:gd name="T30" fmla="*/ 68 w 72"/>
                <a:gd name="T31" fmla="*/ 134 h 95"/>
                <a:gd name="T32" fmla="*/ 14 w 72"/>
                <a:gd name="T33" fmla="*/ 200 h 95"/>
                <a:gd name="T34" fmla="*/ 4 w 72"/>
                <a:gd name="T35" fmla="*/ 192 h 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5">
                  <a:moveTo>
                    <a:pt x="2" y="91"/>
                  </a:moveTo>
                  <a:cubicBezTo>
                    <a:pt x="5" y="84"/>
                    <a:pt x="6" y="76"/>
                    <a:pt x="11" y="71"/>
                  </a:cubicBezTo>
                  <a:cubicBezTo>
                    <a:pt x="2" y="66"/>
                    <a:pt x="4" y="70"/>
                    <a:pt x="1" y="63"/>
                  </a:cubicBezTo>
                  <a:cubicBezTo>
                    <a:pt x="3" y="60"/>
                    <a:pt x="5" y="57"/>
                    <a:pt x="9" y="55"/>
                  </a:cubicBezTo>
                  <a:cubicBezTo>
                    <a:pt x="11" y="54"/>
                    <a:pt x="15" y="53"/>
                    <a:pt x="15" y="53"/>
                  </a:cubicBezTo>
                  <a:cubicBezTo>
                    <a:pt x="19" y="49"/>
                    <a:pt x="20" y="45"/>
                    <a:pt x="23" y="41"/>
                  </a:cubicBezTo>
                  <a:cubicBezTo>
                    <a:pt x="22" y="35"/>
                    <a:pt x="22" y="16"/>
                    <a:pt x="15" y="11"/>
                  </a:cubicBezTo>
                  <a:cubicBezTo>
                    <a:pt x="14" y="8"/>
                    <a:pt x="12" y="2"/>
                    <a:pt x="12" y="2"/>
                  </a:cubicBezTo>
                  <a:cubicBezTo>
                    <a:pt x="18" y="0"/>
                    <a:pt x="23" y="0"/>
                    <a:pt x="29" y="2"/>
                  </a:cubicBezTo>
                  <a:cubicBezTo>
                    <a:pt x="31" y="10"/>
                    <a:pt x="31" y="10"/>
                    <a:pt x="30" y="21"/>
                  </a:cubicBezTo>
                  <a:cubicBezTo>
                    <a:pt x="31" y="31"/>
                    <a:pt x="29" y="34"/>
                    <a:pt x="38" y="32"/>
                  </a:cubicBezTo>
                  <a:cubicBezTo>
                    <a:pt x="39" y="28"/>
                    <a:pt x="39" y="24"/>
                    <a:pt x="44" y="27"/>
                  </a:cubicBezTo>
                  <a:cubicBezTo>
                    <a:pt x="45" y="33"/>
                    <a:pt x="44" y="41"/>
                    <a:pt x="50" y="45"/>
                  </a:cubicBezTo>
                  <a:cubicBezTo>
                    <a:pt x="57" y="44"/>
                    <a:pt x="62" y="43"/>
                    <a:pt x="69" y="41"/>
                  </a:cubicBezTo>
                  <a:cubicBezTo>
                    <a:pt x="72" y="45"/>
                    <a:pt x="70" y="53"/>
                    <a:pt x="66" y="56"/>
                  </a:cubicBezTo>
                  <a:cubicBezTo>
                    <a:pt x="60" y="60"/>
                    <a:pt x="49" y="61"/>
                    <a:pt x="43" y="63"/>
                  </a:cubicBezTo>
                  <a:cubicBezTo>
                    <a:pt x="32" y="80"/>
                    <a:pt x="25" y="84"/>
                    <a:pt x="9" y="95"/>
                  </a:cubicBezTo>
                  <a:cubicBezTo>
                    <a:pt x="0" y="93"/>
                    <a:pt x="0" y="95"/>
                    <a:pt x="2" y="9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AR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90" y="1450"/>
              <a:ext cx="456" cy="506"/>
              <a:chOff x="1916" y="1640"/>
              <a:chExt cx="320" cy="360"/>
            </a:xfrm>
          </p:grpSpPr>
          <p:sp>
            <p:nvSpPr>
              <p:cNvPr id="40298" name="Freeform 11"/>
              <p:cNvSpPr>
                <a:spLocks/>
              </p:cNvSpPr>
              <p:nvPr/>
            </p:nvSpPr>
            <p:spPr bwMode="auto">
              <a:xfrm>
                <a:off x="1916" y="1640"/>
                <a:ext cx="80" cy="24"/>
              </a:xfrm>
              <a:custGeom>
                <a:avLst/>
                <a:gdLst>
                  <a:gd name="T0" fmla="*/ 0 w 80"/>
                  <a:gd name="T1" fmla="*/ 8 h 24"/>
                  <a:gd name="T2" fmla="*/ 32 w 80"/>
                  <a:gd name="T3" fmla="*/ 8 h 24"/>
                  <a:gd name="T4" fmla="*/ 40 w 80"/>
                  <a:gd name="T5" fmla="*/ 16 h 24"/>
                  <a:gd name="T6" fmla="*/ 0 w 80"/>
                  <a:gd name="T7" fmla="*/ 24 h 24"/>
                  <a:gd name="T8" fmla="*/ 16 w 80"/>
                  <a:gd name="T9" fmla="*/ 24 h 24"/>
                  <a:gd name="T10" fmla="*/ 40 w 80"/>
                  <a:gd name="T11" fmla="*/ 16 h 24"/>
                  <a:gd name="T12" fmla="*/ 24 w 80"/>
                  <a:gd name="T13" fmla="*/ 24 h 24"/>
                  <a:gd name="T14" fmla="*/ 48 w 80"/>
                  <a:gd name="T15" fmla="*/ 24 h 24"/>
                  <a:gd name="T16" fmla="*/ 48 w 80"/>
                  <a:gd name="T17" fmla="*/ 16 h 24"/>
                  <a:gd name="T18" fmla="*/ 64 w 80"/>
                  <a:gd name="T19" fmla="*/ 16 h 24"/>
                  <a:gd name="T20" fmla="*/ 80 w 80"/>
                  <a:gd name="T21" fmla="*/ 8 h 24"/>
                  <a:gd name="T22" fmla="*/ 48 w 80"/>
                  <a:gd name="T23" fmla="*/ 8 h 24"/>
                  <a:gd name="T24" fmla="*/ 72 w 80"/>
                  <a:gd name="T25" fmla="*/ 0 h 24"/>
                  <a:gd name="T26" fmla="*/ 64 w 80"/>
                  <a:gd name="T27" fmla="*/ 0 h 24"/>
                  <a:gd name="T28" fmla="*/ 0 w 80"/>
                  <a:gd name="T29" fmla="*/ 8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0" y="8"/>
                    </a:moveTo>
                    <a:lnTo>
                      <a:pt x="32" y="8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80" y="8"/>
                    </a:lnTo>
                    <a:lnTo>
                      <a:pt x="48" y="8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99" name="Freeform 12"/>
              <p:cNvSpPr>
                <a:spLocks/>
              </p:cNvSpPr>
              <p:nvPr/>
            </p:nvSpPr>
            <p:spPr bwMode="auto">
              <a:xfrm>
                <a:off x="1932" y="1696"/>
                <a:ext cx="88" cy="24"/>
              </a:xfrm>
              <a:custGeom>
                <a:avLst/>
                <a:gdLst>
                  <a:gd name="T0" fmla="*/ 88 w 88"/>
                  <a:gd name="T1" fmla="*/ 0 h 24"/>
                  <a:gd name="T2" fmla="*/ 48 w 88"/>
                  <a:gd name="T3" fmla="*/ 8 h 24"/>
                  <a:gd name="T4" fmla="*/ 32 w 88"/>
                  <a:gd name="T5" fmla="*/ 8 h 24"/>
                  <a:gd name="T6" fmla="*/ 32 w 88"/>
                  <a:gd name="T7" fmla="*/ 16 h 24"/>
                  <a:gd name="T8" fmla="*/ 8 w 88"/>
                  <a:gd name="T9" fmla="*/ 24 h 24"/>
                  <a:gd name="T10" fmla="*/ 0 w 88"/>
                  <a:gd name="T11" fmla="*/ 24 h 24"/>
                  <a:gd name="T12" fmla="*/ 8 w 88"/>
                  <a:gd name="T13" fmla="*/ 24 h 24"/>
                  <a:gd name="T14" fmla="*/ 32 w 88"/>
                  <a:gd name="T15" fmla="*/ 24 h 24"/>
                  <a:gd name="T16" fmla="*/ 64 w 88"/>
                  <a:gd name="T17" fmla="*/ 8 h 24"/>
                  <a:gd name="T18" fmla="*/ 88 w 88"/>
                  <a:gd name="T19" fmla="*/ 8 h 24"/>
                  <a:gd name="T20" fmla="*/ 88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24">
                    <a:moveTo>
                      <a:pt x="88" y="0"/>
                    </a:moveTo>
                    <a:lnTo>
                      <a:pt x="48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32" y="24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88" y="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300" name="Freeform 13"/>
              <p:cNvSpPr>
                <a:spLocks/>
              </p:cNvSpPr>
              <p:nvPr/>
            </p:nvSpPr>
            <p:spPr bwMode="auto">
              <a:xfrm>
                <a:off x="1964" y="1736"/>
                <a:ext cx="48" cy="16"/>
              </a:xfrm>
              <a:custGeom>
                <a:avLst/>
                <a:gdLst>
                  <a:gd name="T0" fmla="*/ 0 w 48"/>
                  <a:gd name="T1" fmla="*/ 16 h 16"/>
                  <a:gd name="T2" fmla="*/ 48 w 48"/>
                  <a:gd name="T3" fmla="*/ 8 h 16"/>
                  <a:gd name="T4" fmla="*/ 24 w 48"/>
                  <a:gd name="T5" fmla="*/ 0 h 16"/>
                  <a:gd name="T6" fmla="*/ 0 w 48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16">
                    <a:moveTo>
                      <a:pt x="0" y="16"/>
                    </a:moveTo>
                    <a:lnTo>
                      <a:pt x="48" y="8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301" name="Freeform 14"/>
              <p:cNvSpPr>
                <a:spLocks/>
              </p:cNvSpPr>
              <p:nvPr/>
            </p:nvSpPr>
            <p:spPr bwMode="auto">
              <a:xfrm>
                <a:off x="2020" y="1760"/>
                <a:ext cx="32" cy="24"/>
              </a:xfrm>
              <a:custGeom>
                <a:avLst/>
                <a:gdLst>
                  <a:gd name="T0" fmla="*/ 0 w 32"/>
                  <a:gd name="T1" fmla="*/ 24 h 24"/>
                  <a:gd name="T2" fmla="*/ 16 w 32"/>
                  <a:gd name="T3" fmla="*/ 24 h 24"/>
                  <a:gd name="T4" fmla="*/ 24 w 32"/>
                  <a:gd name="T5" fmla="*/ 8 h 24"/>
                  <a:gd name="T6" fmla="*/ 32 w 32"/>
                  <a:gd name="T7" fmla="*/ 8 h 24"/>
                  <a:gd name="T8" fmla="*/ 32 w 32"/>
                  <a:gd name="T9" fmla="*/ 0 h 24"/>
                  <a:gd name="T10" fmla="*/ 0 w 32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302" name="Freeform 15"/>
              <p:cNvSpPr>
                <a:spLocks/>
              </p:cNvSpPr>
              <p:nvPr/>
            </p:nvSpPr>
            <p:spPr bwMode="auto">
              <a:xfrm>
                <a:off x="2036" y="1824"/>
                <a:ext cx="16" cy="48"/>
              </a:xfrm>
              <a:custGeom>
                <a:avLst/>
                <a:gdLst>
                  <a:gd name="T0" fmla="*/ 0 w 16"/>
                  <a:gd name="T1" fmla="*/ 8 h 48"/>
                  <a:gd name="T2" fmla="*/ 0 w 16"/>
                  <a:gd name="T3" fmla="*/ 24 h 48"/>
                  <a:gd name="T4" fmla="*/ 8 w 16"/>
                  <a:gd name="T5" fmla="*/ 24 h 48"/>
                  <a:gd name="T6" fmla="*/ 0 w 16"/>
                  <a:gd name="T7" fmla="*/ 32 h 48"/>
                  <a:gd name="T8" fmla="*/ 8 w 16"/>
                  <a:gd name="T9" fmla="*/ 32 h 48"/>
                  <a:gd name="T10" fmla="*/ 0 w 16"/>
                  <a:gd name="T11" fmla="*/ 48 h 48"/>
                  <a:gd name="T12" fmla="*/ 16 w 16"/>
                  <a:gd name="T13" fmla="*/ 32 h 48"/>
                  <a:gd name="T14" fmla="*/ 16 w 16"/>
                  <a:gd name="T15" fmla="*/ 0 h 48"/>
                  <a:gd name="T16" fmla="*/ 8 w 16"/>
                  <a:gd name="T17" fmla="*/ 0 h 48"/>
                  <a:gd name="T18" fmla="*/ 0 w 16"/>
                  <a:gd name="T19" fmla="*/ 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4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2060" y="1888"/>
                <a:ext cx="176" cy="112"/>
                <a:chOff x="2060" y="1888"/>
                <a:chExt cx="176" cy="112"/>
              </a:xfrm>
            </p:grpSpPr>
            <p:sp>
              <p:nvSpPr>
                <p:cNvPr id="40305" name="Freeform 17"/>
                <p:cNvSpPr>
                  <a:spLocks/>
                </p:cNvSpPr>
                <p:nvPr/>
              </p:nvSpPr>
              <p:spPr bwMode="auto">
                <a:xfrm>
                  <a:off x="2180" y="1962"/>
                  <a:ext cx="56" cy="16"/>
                </a:xfrm>
                <a:custGeom>
                  <a:avLst/>
                  <a:gdLst>
                    <a:gd name="T0" fmla="*/ 8 w 56"/>
                    <a:gd name="T1" fmla="*/ 16 h 16"/>
                    <a:gd name="T2" fmla="*/ 48 w 56"/>
                    <a:gd name="T3" fmla="*/ 16 h 16"/>
                    <a:gd name="T4" fmla="*/ 56 w 56"/>
                    <a:gd name="T5" fmla="*/ 0 h 16"/>
                    <a:gd name="T6" fmla="*/ 40 w 56"/>
                    <a:gd name="T7" fmla="*/ 8 h 16"/>
                    <a:gd name="T8" fmla="*/ 8 w 56"/>
                    <a:gd name="T9" fmla="*/ 8 h 16"/>
                    <a:gd name="T10" fmla="*/ 0 w 56"/>
                    <a:gd name="T11" fmla="*/ 16 h 16"/>
                    <a:gd name="T12" fmla="*/ 8 w 56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6" h="16">
                      <a:moveTo>
                        <a:pt x="8" y="16"/>
                      </a:moveTo>
                      <a:lnTo>
                        <a:pt x="48" y="16"/>
                      </a:lnTo>
                      <a:lnTo>
                        <a:pt x="56" y="0"/>
                      </a:lnTo>
                      <a:lnTo>
                        <a:pt x="40" y="8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noFill/>
                <a:ln w="12700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40306" name="Freeform 18"/>
                <p:cNvSpPr>
                  <a:spLocks/>
                </p:cNvSpPr>
                <p:nvPr/>
              </p:nvSpPr>
              <p:spPr bwMode="auto">
                <a:xfrm>
                  <a:off x="2132" y="1984"/>
                  <a:ext cx="64" cy="16"/>
                </a:xfrm>
                <a:custGeom>
                  <a:avLst/>
                  <a:gdLst>
                    <a:gd name="T0" fmla="*/ 0 w 64"/>
                    <a:gd name="T1" fmla="*/ 16 h 16"/>
                    <a:gd name="T2" fmla="*/ 16 w 64"/>
                    <a:gd name="T3" fmla="*/ 16 h 16"/>
                    <a:gd name="T4" fmla="*/ 64 w 64"/>
                    <a:gd name="T5" fmla="*/ 0 h 16"/>
                    <a:gd name="T6" fmla="*/ 24 w 64"/>
                    <a:gd name="T7" fmla="*/ 0 h 16"/>
                    <a:gd name="T8" fmla="*/ 0 w 64"/>
                    <a:gd name="T9" fmla="*/ 16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16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64" y="0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12700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40307" name="Freeform 19"/>
                <p:cNvSpPr>
                  <a:spLocks/>
                </p:cNvSpPr>
                <p:nvPr/>
              </p:nvSpPr>
              <p:spPr bwMode="auto">
                <a:xfrm>
                  <a:off x="2076" y="1928"/>
                  <a:ext cx="120" cy="72"/>
                </a:xfrm>
                <a:custGeom>
                  <a:avLst/>
                  <a:gdLst>
                    <a:gd name="T0" fmla="*/ 72 w 120"/>
                    <a:gd name="T1" fmla="*/ 0 h 72"/>
                    <a:gd name="T2" fmla="*/ 72 w 120"/>
                    <a:gd name="T3" fmla="*/ 8 h 72"/>
                    <a:gd name="T4" fmla="*/ 40 w 120"/>
                    <a:gd name="T5" fmla="*/ 8 h 72"/>
                    <a:gd name="T6" fmla="*/ 16 w 120"/>
                    <a:gd name="T7" fmla="*/ 32 h 72"/>
                    <a:gd name="T8" fmla="*/ 32 w 120"/>
                    <a:gd name="T9" fmla="*/ 24 h 72"/>
                    <a:gd name="T10" fmla="*/ 8 w 120"/>
                    <a:gd name="T11" fmla="*/ 48 h 72"/>
                    <a:gd name="T12" fmla="*/ 0 w 120"/>
                    <a:gd name="T13" fmla="*/ 64 h 72"/>
                    <a:gd name="T14" fmla="*/ 0 w 120"/>
                    <a:gd name="T15" fmla="*/ 72 h 72"/>
                    <a:gd name="T16" fmla="*/ 8 w 120"/>
                    <a:gd name="T17" fmla="*/ 72 h 72"/>
                    <a:gd name="T18" fmla="*/ 16 w 120"/>
                    <a:gd name="T19" fmla="*/ 64 h 72"/>
                    <a:gd name="T20" fmla="*/ 32 w 120"/>
                    <a:gd name="T21" fmla="*/ 40 h 72"/>
                    <a:gd name="T22" fmla="*/ 40 w 120"/>
                    <a:gd name="T23" fmla="*/ 24 h 72"/>
                    <a:gd name="T24" fmla="*/ 64 w 120"/>
                    <a:gd name="T25" fmla="*/ 16 h 72"/>
                    <a:gd name="T26" fmla="*/ 72 w 120"/>
                    <a:gd name="T27" fmla="*/ 16 h 72"/>
                    <a:gd name="T28" fmla="*/ 72 w 120"/>
                    <a:gd name="T29" fmla="*/ 32 h 72"/>
                    <a:gd name="T30" fmla="*/ 64 w 120"/>
                    <a:gd name="T31" fmla="*/ 40 h 72"/>
                    <a:gd name="T32" fmla="*/ 72 w 120"/>
                    <a:gd name="T33" fmla="*/ 40 h 72"/>
                    <a:gd name="T34" fmla="*/ 72 w 120"/>
                    <a:gd name="T35" fmla="*/ 48 h 72"/>
                    <a:gd name="T36" fmla="*/ 80 w 120"/>
                    <a:gd name="T37" fmla="*/ 48 h 72"/>
                    <a:gd name="T38" fmla="*/ 96 w 120"/>
                    <a:gd name="T39" fmla="*/ 16 h 72"/>
                    <a:gd name="T40" fmla="*/ 112 w 120"/>
                    <a:gd name="T41" fmla="*/ 32 h 72"/>
                    <a:gd name="T42" fmla="*/ 120 w 120"/>
                    <a:gd name="T43" fmla="*/ 24 h 72"/>
                    <a:gd name="T44" fmla="*/ 112 w 120"/>
                    <a:gd name="T45" fmla="*/ 8 h 72"/>
                    <a:gd name="T46" fmla="*/ 72 w 120"/>
                    <a:gd name="T47" fmla="*/ 0 h 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0" h="72">
                      <a:moveTo>
                        <a:pt x="72" y="0"/>
                      </a:moveTo>
                      <a:lnTo>
                        <a:pt x="72" y="8"/>
                      </a:lnTo>
                      <a:lnTo>
                        <a:pt x="40" y="8"/>
                      </a:lnTo>
                      <a:lnTo>
                        <a:pt x="16" y="32"/>
                      </a:lnTo>
                      <a:lnTo>
                        <a:pt x="32" y="24"/>
                      </a:lnTo>
                      <a:lnTo>
                        <a:pt x="8" y="4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8" y="72"/>
                      </a:lnTo>
                      <a:lnTo>
                        <a:pt x="16" y="64"/>
                      </a:lnTo>
                      <a:lnTo>
                        <a:pt x="32" y="40"/>
                      </a:lnTo>
                      <a:lnTo>
                        <a:pt x="40" y="24"/>
                      </a:lnTo>
                      <a:lnTo>
                        <a:pt x="64" y="16"/>
                      </a:lnTo>
                      <a:lnTo>
                        <a:pt x="72" y="16"/>
                      </a:lnTo>
                      <a:lnTo>
                        <a:pt x="72" y="32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72" y="48"/>
                      </a:lnTo>
                      <a:lnTo>
                        <a:pt x="80" y="48"/>
                      </a:lnTo>
                      <a:lnTo>
                        <a:pt x="96" y="16"/>
                      </a:lnTo>
                      <a:lnTo>
                        <a:pt x="112" y="32"/>
                      </a:lnTo>
                      <a:lnTo>
                        <a:pt x="120" y="24"/>
                      </a:lnTo>
                      <a:lnTo>
                        <a:pt x="112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noFill/>
                <a:ln w="12700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40308" name="Freeform 20"/>
                <p:cNvSpPr>
                  <a:spLocks/>
                </p:cNvSpPr>
                <p:nvPr/>
              </p:nvSpPr>
              <p:spPr bwMode="auto">
                <a:xfrm>
                  <a:off x="2060" y="1888"/>
                  <a:ext cx="96" cy="40"/>
                </a:xfrm>
                <a:custGeom>
                  <a:avLst/>
                  <a:gdLst>
                    <a:gd name="T0" fmla="*/ 88 w 96"/>
                    <a:gd name="T1" fmla="*/ 40 h 40"/>
                    <a:gd name="T2" fmla="*/ 96 w 96"/>
                    <a:gd name="T3" fmla="*/ 16 h 40"/>
                    <a:gd name="T4" fmla="*/ 80 w 96"/>
                    <a:gd name="T5" fmla="*/ 16 h 40"/>
                    <a:gd name="T6" fmla="*/ 80 w 96"/>
                    <a:gd name="T7" fmla="*/ 8 h 40"/>
                    <a:gd name="T8" fmla="*/ 64 w 96"/>
                    <a:gd name="T9" fmla="*/ 0 h 40"/>
                    <a:gd name="T10" fmla="*/ 32 w 96"/>
                    <a:gd name="T11" fmla="*/ 16 h 40"/>
                    <a:gd name="T12" fmla="*/ 40 w 96"/>
                    <a:gd name="T13" fmla="*/ 16 h 40"/>
                    <a:gd name="T14" fmla="*/ 32 w 96"/>
                    <a:gd name="T15" fmla="*/ 16 h 40"/>
                    <a:gd name="T16" fmla="*/ 0 w 96"/>
                    <a:gd name="T17" fmla="*/ 40 h 40"/>
                    <a:gd name="T18" fmla="*/ 16 w 96"/>
                    <a:gd name="T19" fmla="*/ 32 h 40"/>
                    <a:gd name="T20" fmla="*/ 16 w 96"/>
                    <a:gd name="T21" fmla="*/ 40 h 40"/>
                    <a:gd name="T22" fmla="*/ 56 w 96"/>
                    <a:gd name="T23" fmla="*/ 24 h 40"/>
                    <a:gd name="T24" fmla="*/ 40 w 96"/>
                    <a:gd name="T25" fmla="*/ 40 h 40"/>
                    <a:gd name="T26" fmla="*/ 56 w 96"/>
                    <a:gd name="T27" fmla="*/ 32 h 40"/>
                    <a:gd name="T28" fmla="*/ 56 w 96"/>
                    <a:gd name="T29" fmla="*/ 40 h 40"/>
                    <a:gd name="T30" fmla="*/ 88 w 96"/>
                    <a:gd name="T31" fmla="*/ 40 h 40"/>
                    <a:gd name="T32" fmla="*/ 80 w 96"/>
                    <a:gd name="T33" fmla="*/ 40 h 40"/>
                    <a:gd name="T34" fmla="*/ 88 w 96"/>
                    <a:gd name="T35" fmla="*/ 4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6" h="40">
                      <a:moveTo>
                        <a:pt x="88" y="40"/>
                      </a:moveTo>
                      <a:lnTo>
                        <a:pt x="96" y="16"/>
                      </a:lnTo>
                      <a:lnTo>
                        <a:pt x="80" y="16"/>
                      </a:lnTo>
                      <a:lnTo>
                        <a:pt x="80" y="8"/>
                      </a:lnTo>
                      <a:lnTo>
                        <a:pt x="64" y="0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32" y="16"/>
                      </a:ln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56" y="24"/>
                      </a:lnTo>
                      <a:lnTo>
                        <a:pt x="40" y="40"/>
                      </a:lnTo>
                      <a:lnTo>
                        <a:pt x="56" y="32"/>
                      </a:lnTo>
                      <a:lnTo>
                        <a:pt x="56" y="40"/>
                      </a:lnTo>
                      <a:lnTo>
                        <a:pt x="88" y="40"/>
                      </a:lnTo>
                      <a:lnTo>
                        <a:pt x="80" y="4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noFill/>
                <a:ln w="12700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sp>
            <p:nvSpPr>
              <p:cNvPr id="40304" name="Freeform 21"/>
              <p:cNvSpPr>
                <a:spLocks/>
              </p:cNvSpPr>
              <p:nvPr/>
            </p:nvSpPr>
            <p:spPr bwMode="auto">
              <a:xfrm>
                <a:off x="2012" y="1832"/>
                <a:ext cx="16" cy="40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8 h 40"/>
                  <a:gd name="T4" fmla="*/ 8 w 16"/>
                  <a:gd name="T5" fmla="*/ 0 h 40"/>
                  <a:gd name="T6" fmla="*/ 8 w 16"/>
                  <a:gd name="T7" fmla="*/ 8 h 40"/>
                  <a:gd name="T8" fmla="*/ 0 w 16"/>
                  <a:gd name="T9" fmla="*/ 16 h 40"/>
                  <a:gd name="T10" fmla="*/ 8 w 16"/>
                  <a:gd name="T11" fmla="*/ 24 h 40"/>
                  <a:gd name="T12" fmla="*/ 0 w 16"/>
                  <a:gd name="T13" fmla="*/ 40 h 40"/>
                  <a:gd name="T14" fmla="*/ 8 w 16"/>
                  <a:gd name="T15" fmla="*/ 40 h 40"/>
                  <a:gd name="T16" fmla="*/ 8 w 16"/>
                  <a:gd name="T17" fmla="*/ 24 h 40"/>
                  <a:gd name="T18" fmla="*/ 16 w 16"/>
                  <a:gd name="T19" fmla="*/ 24 h 40"/>
                  <a:gd name="T20" fmla="*/ 0 w 16"/>
                  <a:gd name="T21" fmla="*/ 24 h 40"/>
                  <a:gd name="T22" fmla="*/ 16 w 16"/>
                  <a:gd name="T23" fmla="*/ 8 h 40"/>
                  <a:gd name="T24" fmla="*/ 8 w 16"/>
                  <a:gd name="T25" fmla="*/ 0 h 40"/>
                  <a:gd name="T26" fmla="*/ 0 w 16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429" y="1533"/>
              <a:ext cx="1289" cy="381"/>
              <a:chOff x="3484" y="1696"/>
              <a:chExt cx="904" cy="270"/>
            </a:xfrm>
          </p:grpSpPr>
          <p:sp>
            <p:nvSpPr>
              <p:cNvPr id="40293" name="Freeform 23"/>
              <p:cNvSpPr>
                <a:spLocks/>
              </p:cNvSpPr>
              <p:nvPr/>
            </p:nvSpPr>
            <p:spPr bwMode="auto">
              <a:xfrm>
                <a:off x="3852" y="1926"/>
                <a:ext cx="40" cy="40"/>
              </a:xfrm>
              <a:custGeom>
                <a:avLst/>
                <a:gdLst>
                  <a:gd name="T0" fmla="*/ 0 w 40"/>
                  <a:gd name="T1" fmla="*/ 24 h 40"/>
                  <a:gd name="T2" fmla="*/ 0 w 40"/>
                  <a:gd name="T3" fmla="*/ 40 h 40"/>
                  <a:gd name="T4" fmla="*/ 32 w 40"/>
                  <a:gd name="T5" fmla="*/ 40 h 40"/>
                  <a:gd name="T6" fmla="*/ 32 w 40"/>
                  <a:gd name="T7" fmla="*/ 32 h 40"/>
                  <a:gd name="T8" fmla="*/ 32 w 40"/>
                  <a:gd name="T9" fmla="*/ 24 h 40"/>
                  <a:gd name="T10" fmla="*/ 40 w 40"/>
                  <a:gd name="T11" fmla="*/ 24 h 40"/>
                  <a:gd name="T12" fmla="*/ 24 w 40"/>
                  <a:gd name="T13" fmla="*/ 8 h 40"/>
                  <a:gd name="T14" fmla="*/ 32 w 40"/>
                  <a:gd name="T15" fmla="*/ 0 h 40"/>
                  <a:gd name="T16" fmla="*/ 16 w 40"/>
                  <a:gd name="T17" fmla="*/ 0 h 40"/>
                  <a:gd name="T18" fmla="*/ 16 w 40"/>
                  <a:gd name="T19" fmla="*/ 8 h 40"/>
                  <a:gd name="T20" fmla="*/ 8 w 40"/>
                  <a:gd name="T21" fmla="*/ 0 h 40"/>
                  <a:gd name="T22" fmla="*/ 8 w 40"/>
                  <a:gd name="T23" fmla="*/ 8 h 40"/>
                  <a:gd name="T24" fmla="*/ 0 w 40"/>
                  <a:gd name="T25" fmla="*/ 8 h 40"/>
                  <a:gd name="T26" fmla="*/ 0 w 40"/>
                  <a:gd name="T27" fmla="*/ 24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94" name="Freeform 24"/>
              <p:cNvSpPr>
                <a:spLocks/>
              </p:cNvSpPr>
              <p:nvPr/>
            </p:nvSpPr>
            <p:spPr bwMode="auto">
              <a:xfrm>
                <a:off x="4028" y="1926"/>
                <a:ext cx="64" cy="24"/>
              </a:xfrm>
              <a:custGeom>
                <a:avLst/>
                <a:gdLst>
                  <a:gd name="T0" fmla="*/ 0 w 64"/>
                  <a:gd name="T1" fmla="*/ 16 h 24"/>
                  <a:gd name="T2" fmla="*/ 8 w 64"/>
                  <a:gd name="T3" fmla="*/ 24 h 24"/>
                  <a:gd name="T4" fmla="*/ 8 w 64"/>
                  <a:gd name="T5" fmla="*/ 8 h 24"/>
                  <a:gd name="T6" fmla="*/ 16 w 64"/>
                  <a:gd name="T7" fmla="*/ 0 h 24"/>
                  <a:gd name="T8" fmla="*/ 40 w 64"/>
                  <a:gd name="T9" fmla="*/ 0 h 24"/>
                  <a:gd name="T10" fmla="*/ 48 w 64"/>
                  <a:gd name="T11" fmla="*/ 0 h 24"/>
                  <a:gd name="T12" fmla="*/ 64 w 64"/>
                  <a:gd name="T13" fmla="*/ 0 h 24"/>
                  <a:gd name="T14" fmla="*/ 8 w 64"/>
                  <a:gd name="T15" fmla="*/ 0 h 24"/>
                  <a:gd name="T16" fmla="*/ 0 w 64"/>
                  <a:gd name="T17" fmla="*/ 8 h 24"/>
                  <a:gd name="T18" fmla="*/ 0 w 64"/>
                  <a:gd name="T19" fmla="*/ 1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95" name="Freeform 25"/>
              <p:cNvSpPr>
                <a:spLocks/>
              </p:cNvSpPr>
              <p:nvPr/>
            </p:nvSpPr>
            <p:spPr bwMode="auto">
              <a:xfrm>
                <a:off x="4348" y="1790"/>
                <a:ext cx="40" cy="64"/>
              </a:xfrm>
              <a:custGeom>
                <a:avLst/>
                <a:gdLst>
                  <a:gd name="T0" fmla="*/ 0 w 40"/>
                  <a:gd name="T1" fmla="*/ 64 h 64"/>
                  <a:gd name="T2" fmla="*/ 8 w 40"/>
                  <a:gd name="T3" fmla="*/ 64 h 64"/>
                  <a:gd name="T4" fmla="*/ 24 w 40"/>
                  <a:gd name="T5" fmla="*/ 64 h 64"/>
                  <a:gd name="T6" fmla="*/ 24 w 40"/>
                  <a:gd name="T7" fmla="*/ 56 h 64"/>
                  <a:gd name="T8" fmla="*/ 40 w 40"/>
                  <a:gd name="T9" fmla="*/ 48 h 64"/>
                  <a:gd name="T10" fmla="*/ 40 w 40"/>
                  <a:gd name="T11" fmla="*/ 24 h 64"/>
                  <a:gd name="T12" fmla="*/ 32 w 40"/>
                  <a:gd name="T13" fmla="*/ 0 h 64"/>
                  <a:gd name="T14" fmla="*/ 24 w 40"/>
                  <a:gd name="T15" fmla="*/ 0 h 64"/>
                  <a:gd name="T16" fmla="*/ 32 w 40"/>
                  <a:gd name="T17" fmla="*/ 24 h 64"/>
                  <a:gd name="T18" fmla="*/ 16 w 40"/>
                  <a:gd name="T19" fmla="*/ 56 h 64"/>
                  <a:gd name="T20" fmla="*/ 0 w 40"/>
                  <a:gd name="T21" fmla="*/ 64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96" name="Freeform 26"/>
              <p:cNvSpPr>
                <a:spLocks/>
              </p:cNvSpPr>
              <p:nvPr/>
            </p:nvSpPr>
            <p:spPr bwMode="auto">
              <a:xfrm>
                <a:off x="3484" y="1711"/>
                <a:ext cx="32" cy="24"/>
              </a:xfrm>
              <a:custGeom>
                <a:avLst/>
                <a:gdLst>
                  <a:gd name="T0" fmla="*/ 0 w 32"/>
                  <a:gd name="T1" fmla="*/ 8 h 24"/>
                  <a:gd name="T2" fmla="*/ 16 w 32"/>
                  <a:gd name="T3" fmla="*/ 24 h 24"/>
                  <a:gd name="T4" fmla="*/ 32 w 32"/>
                  <a:gd name="T5" fmla="*/ 16 h 24"/>
                  <a:gd name="T6" fmla="*/ 24 w 32"/>
                  <a:gd name="T7" fmla="*/ 8 h 24"/>
                  <a:gd name="T8" fmla="*/ 16 w 32"/>
                  <a:gd name="T9" fmla="*/ 0 h 24"/>
                  <a:gd name="T10" fmla="*/ 8 w 32"/>
                  <a:gd name="T11" fmla="*/ 0 h 24"/>
                  <a:gd name="T12" fmla="*/ 0 w 32"/>
                  <a:gd name="T13" fmla="*/ 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97" name="Freeform 27"/>
              <p:cNvSpPr>
                <a:spLocks/>
              </p:cNvSpPr>
              <p:nvPr/>
            </p:nvSpPr>
            <p:spPr bwMode="auto">
              <a:xfrm>
                <a:off x="3524" y="1696"/>
                <a:ext cx="24" cy="24"/>
              </a:xfrm>
              <a:custGeom>
                <a:avLst/>
                <a:gdLst>
                  <a:gd name="T0" fmla="*/ 8 w 24"/>
                  <a:gd name="T1" fmla="*/ 16 h 24"/>
                  <a:gd name="T2" fmla="*/ 16 w 24"/>
                  <a:gd name="T3" fmla="*/ 16 h 24"/>
                  <a:gd name="T4" fmla="*/ 16 w 24"/>
                  <a:gd name="T5" fmla="*/ 24 h 24"/>
                  <a:gd name="T6" fmla="*/ 24 w 24"/>
                  <a:gd name="T7" fmla="*/ 24 h 24"/>
                  <a:gd name="T8" fmla="*/ 16 w 24"/>
                  <a:gd name="T9" fmla="*/ 8 h 24"/>
                  <a:gd name="T10" fmla="*/ 8 w 24"/>
                  <a:gd name="T11" fmla="*/ 0 h 24"/>
                  <a:gd name="T12" fmla="*/ 0 w 24"/>
                  <a:gd name="T13" fmla="*/ 0 h 24"/>
                  <a:gd name="T14" fmla="*/ 16 w 24"/>
                  <a:gd name="T15" fmla="*/ 8 h 24"/>
                  <a:gd name="T16" fmla="*/ 8 w 24"/>
                  <a:gd name="T17" fmla="*/ 8 h 24"/>
                  <a:gd name="T18" fmla="*/ 8 w 24"/>
                  <a:gd name="T19" fmla="*/ 1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176" y="2545"/>
              <a:ext cx="423" cy="605"/>
              <a:chOff x="3308" y="2419"/>
              <a:chExt cx="296" cy="431"/>
            </a:xfrm>
          </p:grpSpPr>
          <p:sp>
            <p:nvSpPr>
              <p:cNvPr id="40289" name="Freeform 29"/>
              <p:cNvSpPr>
                <a:spLocks/>
              </p:cNvSpPr>
              <p:nvPr/>
            </p:nvSpPr>
            <p:spPr bwMode="auto">
              <a:xfrm>
                <a:off x="3308" y="2419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16 w 32"/>
                  <a:gd name="T3" fmla="*/ 24 h 24"/>
                  <a:gd name="T4" fmla="*/ 32 w 32"/>
                  <a:gd name="T5" fmla="*/ 16 h 24"/>
                  <a:gd name="T6" fmla="*/ 32 w 32"/>
                  <a:gd name="T7" fmla="*/ 8 h 24"/>
                  <a:gd name="T8" fmla="*/ 16 w 32"/>
                  <a:gd name="T9" fmla="*/ 8 h 24"/>
                  <a:gd name="T10" fmla="*/ 16 w 32"/>
                  <a:gd name="T11" fmla="*/ 0 h 24"/>
                  <a:gd name="T12" fmla="*/ 0 w 32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90" name="Freeform 30"/>
              <p:cNvSpPr>
                <a:spLocks/>
              </p:cNvSpPr>
              <p:nvPr/>
            </p:nvSpPr>
            <p:spPr bwMode="auto">
              <a:xfrm>
                <a:off x="3556" y="2627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8 w 40"/>
                  <a:gd name="T3" fmla="*/ 48 h 48"/>
                  <a:gd name="T4" fmla="*/ 8 w 40"/>
                  <a:gd name="T5" fmla="*/ 40 h 48"/>
                  <a:gd name="T6" fmla="*/ 24 w 40"/>
                  <a:gd name="T7" fmla="*/ 48 h 48"/>
                  <a:gd name="T8" fmla="*/ 32 w 40"/>
                  <a:gd name="T9" fmla="*/ 40 h 48"/>
                  <a:gd name="T10" fmla="*/ 24 w 40"/>
                  <a:gd name="T11" fmla="*/ 40 h 48"/>
                  <a:gd name="T12" fmla="*/ 40 w 40"/>
                  <a:gd name="T13" fmla="*/ 16 h 48"/>
                  <a:gd name="T14" fmla="*/ 32 w 40"/>
                  <a:gd name="T15" fmla="*/ 8 h 48"/>
                  <a:gd name="T16" fmla="*/ 24 w 40"/>
                  <a:gd name="T17" fmla="*/ 0 h 48"/>
                  <a:gd name="T18" fmla="*/ 8 w 40"/>
                  <a:gd name="T19" fmla="*/ 8 h 48"/>
                  <a:gd name="T20" fmla="*/ 0 w 40"/>
                  <a:gd name="T21" fmla="*/ 4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91" name="Freeform 31"/>
              <p:cNvSpPr>
                <a:spLocks/>
              </p:cNvSpPr>
              <p:nvPr/>
            </p:nvSpPr>
            <p:spPr bwMode="auto">
              <a:xfrm>
                <a:off x="3524" y="2683"/>
                <a:ext cx="24" cy="80"/>
              </a:xfrm>
              <a:custGeom>
                <a:avLst/>
                <a:gdLst>
                  <a:gd name="T0" fmla="*/ 0 w 24"/>
                  <a:gd name="T1" fmla="*/ 40 h 80"/>
                  <a:gd name="T2" fmla="*/ 16 w 24"/>
                  <a:gd name="T3" fmla="*/ 64 h 80"/>
                  <a:gd name="T4" fmla="*/ 16 w 24"/>
                  <a:gd name="T5" fmla="*/ 80 h 80"/>
                  <a:gd name="T6" fmla="*/ 24 w 24"/>
                  <a:gd name="T7" fmla="*/ 80 h 80"/>
                  <a:gd name="T8" fmla="*/ 24 w 24"/>
                  <a:gd name="T9" fmla="*/ 56 h 80"/>
                  <a:gd name="T10" fmla="*/ 8 w 24"/>
                  <a:gd name="T11" fmla="*/ 48 h 80"/>
                  <a:gd name="T12" fmla="*/ 16 w 24"/>
                  <a:gd name="T13" fmla="*/ 40 h 80"/>
                  <a:gd name="T14" fmla="*/ 0 w 24"/>
                  <a:gd name="T15" fmla="*/ 0 h 80"/>
                  <a:gd name="T16" fmla="*/ 0 w 24"/>
                  <a:gd name="T17" fmla="*/ 8 h 80"/>
                  <a:gd name="T18" fmla="*/ 0 w 24"/>
                  <a:gd name="T19" fmla="*/ 4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92" name="Freeform 32"/>
              <p:cNvSpPr>
                <a:spLocks/>
              </p:cNvSpPr>
              <p:nvPr/>
            </p:nvSpPr>
            <p:spPr bwMode="auto">
              <a:xfrm>
                <a:off x="3588" y="2778"/>
                <a:ext cx="16" cy="72"/>
              </a:xfrm>
              <a:custGeom>
                <a:avLst/>
                <a:gdLst>
                  <a:gd name="T0" fmla="*/ 0 w 16"/>
                  <a:gd name="T1" fmla="*/ 40 h 72"/>
                  <a:gd name="T2" fmla="*/ 8 w 16"/>
                  <a:gd name="T3" fmla="*/ 56 h 72"/>
                  <a:gd name="T4" fmla="*/ 16 w 16"/>
                  <a:gd name="T5" fmla="*/ 72 h 72"/>
                  <a:gd name="T6" fmla="*/ 8 w 16"/>
                  <a:gd name="T7" fmla="*/ 48 h 72"/>
                  <a:gd name="T8" fmla="*/ 16 w 16"/>
                  <a:gd name="T9" fmla="*/ 32 h 72"/>
                  <a:gd name="T10" fmla="*/ 8 w 16"/>
                  <a:gd name="T11" fmla="*/ 8 h 72"/>
                  <a:gd name="T12" fmla="*/ 0 w 16"/>
                  <a:gd name="T13" fmla="*/ 0 h 72"/>
                  <a:gd name="T14" fmla="*/ 8 w 16"/>
                  <a:gd name="T15" fmla="*/ 32 h 72"/>
                  <a:gd name="T16" fmla="*/ 0 w 16"/>
                  <a:gd name="T17" fmla="*/ 4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39962" name="Freeform 33"/>
            <p:cNvSpPr>
              <a:spLocks/>
            </p:cNvSpPr>
            <p:nvPr/>
          </p:nvSpPr>
          <p:spPr bwMode="auto">
            <a:xfrm>
              <a:off x="2651" y="2577"/>
              <a:ext cx="138" cy="113"/>
            </a:xfrm>
            <a:custGeom>
              <a:avLst/>
              <a:gdLst>
                <a:gd name="T0" fmla="*/ 165 w 96"/>
                <a:gd name="T1" fmla="*/ 160 h 80"/>
                <a:gd name="T2" fmla="*/ 183 w 96"/>
                <a:gd name="T3" fmla="*/ 144 h 80"/>
                <a:gd name="T4" fmla="*/ 183 w 96"/>
                <a:gd name="T5" fmla="*/ 127 h 80"/>
                <a:gd name="T6" fmla="*/ 198 w 96"/>
                <a:gd name="T7" fmla="*/ 127 h 80"/>
                <a:gd name="T8" fmla="*/ 183 w 96"/>
                <a:gd name="T9" fmla="*/ 96 h 80"/>
                <a:gd name="T10" fmla="*/ 183 w 96"/>
                <a:gd name="T11" fmla="*/ 64 h 80"/>
                <a:gd name="T12" fmla="*/ 150 w 96"/>
                <a:gd name="T13" fmla="*/ 0 h 80"/>
                <a:gd name="T14" fmla="*/ 116 w 96"/>
                <a:gd name="T15" fmla="*/ 16 h 80"/>
                <a:gd name="T16" fmla="*/ 99 w 96"/>
                <a:gd name="T17" fmla="*/ 0 h 80"/>
                <a:gd name="T18" fmla="*/ 33 w 96"/>
                <a:gd name="T19" fmla="*/ 0 h 80"/>
                <a:gd name="T20" fmla="*/ 33 w 96"/>
                <a:gd name="T21" fmla="*/ 32 h 80"/>
                <a:gd name="T22" fmla="*/ 0 w 96"/>
                <a:gd name="T23" fmla="*/ 32 h 80"/>
                <a:gd name="T24" fmla="*/ 0 w 96"/>
                <a:gd name="T25" fmla="*/ 48 h 80"/>
                <a:gd name="T26" fmla="*/ 33 w 96"/>
                <a:gd name="T27" fmla="*/ 96 h 80"/>
                <a:gd name="T28" fmla="*/ 66 w 96"/>
                <a:gd name="T29" fmla="*/ 81 h 80"/>
                <a:gd name="T30" fmla="*/ 99 w 96"/>
                <a:gd name="T31" fmla="*/ 81 h 80"/>
                <a:gd name="T32" fmla="*/ 116 w 96"/>
                <a:gd name="T33" fmla="*/ 112 h 80"/>
                <a:gd name="T34" fmla="*/ 116 w 96"/>
                <a:gd name="T35" fmla="*/ 127 h 80"/>
                <a:gd name="T36" fmla="*/ 132 w 96"/>
                <a:gd name="T37" fmla="*/ 127 h 80"/>
                <a:gd name="T38" fmla="*/ 150 w 96"/>
                <a:gd name="T39" fmla="*/ 160 h 80"/>
                <a:gd name="T40" fmla="*/ 165 w 96"/>
                <a:gd name="T41" fmla="*/ 16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63" name="Freeform 34"/>
            <p:cNvSpPr>
              <a:spLocks/>
            </p:cNvSpPr>
            <p:nvPr/>
          </p:nvSpPr>
          <p:spPr bwMode="auto">
            <a:xfrm>
              <a:off x="3165" y="2735"/>
              <a:ext cx="366" cy="395"/>
            </a:xfrm>
            <a:custGeom>
              <a:avLst/>
              <a:gdLst>
                <a:gd name="T0" fmla="*/ 295 w 256"/>
                <a:gd name="T1" fmla="*/ 16 h 280"/>
                <a:gd name="T2" fmla="*/ 277 w 256"/>
                <a:gd name="T3" fmla="*/ 32 h 280"/>
                <a:gd name="T4" fmla="*/ 229 w 256"/>
                <a:gd name="T5" fmla="*/ 16 h 280"/>
                <a:gd name="T6" fmla="*/ 213 w 256"/>
                <a:gd name="T7" fmla="*/ 0 h 280"/>
                <a:gd name="T8" fmla="*/ 196 w 256"/>
                <a:gd name="T9" fmla="*/ 0 h 280"/>
                <a:gd name="T10" fmla="*/ 180 w 256"/>
                <a:gd name="T11" fmla="*/ 48 h 280"/>
                <a:gd name="T12" fmla="*/ 163 w 256"/>
                <a:gd name="T13" fmla="*/ 96 h 280"/>
                <a:gd name="T14" fmla="*/ 147 w 256"/>
                <a:gd name="T15" fmla="*/ 175 h 280"/>
                <a:gd name="T16" fmla="*/ 114 w 256"/>
                <a:gd name="T17" fmla="*/ 223 h 280"/>
                <a:gd name="T18" fmla="*/ 99 w 256"/>
                <a:gd name="T19" fmla="*/ 271 h 280"/>
                <a:gd name="T20" fmla="*/ 66 w 256"/>
                <a:gd name="T21" fmla="*/ 302 h 280"/>
                <a:gd name="T22" fmla="*/ 49 w 256"/>
                <a:gd name="T23" fmla="*/ 286 h 280"/>
                <a:gd name="T24" fmla="*/ 33 w 256"/>
                <a:gd name="T25" fmla="*/ 302 h 280"/>
                <a:gd name="T26" fmla="*/ 16 w 256"/>
                <a:gd name="T27" fmla="*/ 302 h 280"/>
                <a:gd name="T28" fmla="*/ 0 w 256"/>
                <a:gd name="T29" fmla="*/ 302 h 280"/>
                <a:gd name="T30" fmla="*/ 0 w 256"/>
                <a:gd name="T31" fmla="*/ 334 h 280"/>
                <a:gd name="T32" fmla="*/ 0 w 256"/>
                <a:gd name="T33" fmla="*/ 350 h 280"/>
                <a:gd name="T34" fmla="*/ 33 w 256"/>
                <a:gd name="T35" fmla="*/ 334 h 280"/>
                <a:gd name="T36" fmla="*/ 99 w 256"/>
                <a:gd name="T37" fmla="*/ 334 h 280"/>
                <a:gd name="T38" fmla="*/ 114 w 256"/>
                <a:gd name="T39" fmla="*/ 334 h 280"/>
                <a:gd name="T40" fmla="*/ 132 w 256"/>
                <a:gd name="T41" fmla="*/ 382 h 280"/>
                <a:gd name="T42" fmla="*/ 147 w 256"/>
                <a:gd name="T43" fmla="*/ 398 h 280"/>
                <a:gd name="T44" fmla="*/ 196 w 256"/>
                <a:gd name="T45" fmla="*/ 398 h 280"/>
                <a:gd name="T46" fmla="*/ 196 w 256"/>
                <a:gd name="T47" fmla="*/ 367 h 280"/>
                <a:gd name="T48" fmla="*/ 229 w 256"/>
                <a:gd name="T49" fmla="*/ 367 h 280"/>
                <a:gd name="T50" fmla="*/ 262 w 256"/>
                <a:gd name="T51" fmla="*/ 382 h 280"/>
                <a:gd name="T52" fmla="*/ 262 w 256"/>
                <a:gd name="T53" fmla="*/ 446 h 280"/>
                <a:gd name="T54" fmla="*/ 277 w 256"/>
                <a:gd name="T55" fmla="*/ 478 h 280"/>
                <a:gd name="T56" fmla="*/ 262 w 256"/>
                <a:gd name="T57" fmla="*/ 494 h 280"/>
                <a:gd name="T58" fmla="*/ 327 w 256"/>
                <a:gd name="T59" fmla="*/ 478 h 280"/>
                <a:gd name="T60" fmla="*/ 376 w 256"/>
                <a:gd name="T61" fmla="*/ 509 h 280"/>
                <a:gd name="T62" fmla="*/ 393 w 256"/>
                <a:gd name="T63" fmla="*/ 509 h 280"/>
                <a:gd name="T64" fmla="*/ 442 w 256"/>
                <a:gd name="T65" fmla="*/ 542 h 280"/>
                <a:gd name="T66" fmla="*/ 475 w 256"/>
                <a:gd name="T67" fmla="*/ 557 h 280"/>
                <a:gd name="T68" fmla="*/ 475 w 256"/>
                <a:gd name="T69" fmla="*/ 525 h 280"/>
                <a:gd name="T70" fmla="*/ 458 w 256"/>
                <a:gd name="T71" fmla="*/ 525 h 280"/>
                <a:gd name="T72" fmla="*/ 442 w 256"/>
                <a:gd name="T73" fmla="*/ 509 h 280"/>
                <a:gd name="T74" fmla="*/ 458 w 256"/>
                <a:gd name="T75" fmla="*/ 430 h 280"/>
                <a:gd name="T76" fmla="*/ 458 w 256"/>
                <a:gd name="T77" fmla="*/ 413 h 280"/>
                <a:gd name="T78" fmla="*/ 490 w 256"/>
                <a:gd name="T79" fmla="*/ 398 h 280"/>
                <a:gd name="T80" fmla="*/ 508 w 256"/>
                <a:gd name="T81" fmla="*/ 398 h 280"/>
                <a:gd name="T82" fmla="*/ 475 w 256"/>
                <a:gd name="T83" fmla="*/ 350 h 280"/>
                <a:gd name="T84" fmla="*/ 475 w 256"/>
                <a:gd name="T85" fmla="*/ 286 h 280"/>
                <a:gd name="T86" fmla="*/ 475 w 256"/>
                <a:gd name="T87" fmla="*/ 255 h 280"/>
                <a:gd name="T88" fmla="*/ 458 w 256"/>
                <a:gd name="T89" fmla="*/ 238 h 280"/>
                <a:gd name="T90" fmla="*/ 458 w 256"/>
                <a:gd name="T91" fmla="*/ 223 h 280"/>
                <a:gd name="T92" fmla="*/ 475 w 256"/>
                <a:gd name="T93" fmla="*/ 190 h 280"/>
                <a:gd name="T94" fmla="*/ 490 w 256"/>
                <a:gd name="T95" fmla="*/ 144 h 280"/>
                <a:gd name="T96" fmla="*/ 508 w 256"/>
                <a:gd name="T97" fmla="*/ 111 h 280"/>
                <a:gd name="T98" fmla="*/ 523 w 256"/>
                <a:gd name="T99" fmla="*/ 96 h 280"/>
                <a:gd name="T100" fmla="*/ 508 w 256"/>
                <a:gd name="T101" fmla="*/ 79 h 280"/>
                <a:gd name="T102" fmla="*/ 508 w 256"/>
                <a:gd name="T103" fmla="*/ 48 h 280"/>
                <a:gd name="T104" fmla="*/ 475 w 256"/>
                <a:gd name="T105" fmla="*/ 16 h 280"/>
                <a:gd name="T106" fmla="*/ 442 w 256"/>
                <a:gd name="T107" fmla="*/ 16 h 280"/>
                <a:gd name="T108" fmla="*/ 425 w 256"/>
                <a:gd name="T109" fmla="*/ 0 h 280"/>
                <a:gd name="T110" fmla="*/ 295 w 256"/>
                <a:gd name="T111" fmla="*/ 16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64" name="Freeform 35"/>
            <p:cNvSpPr>
              <a:spLocks/>
            </p:cNvSpPr>
            <p:nvPr/>
          </p:nvSpPr>
          <p:spPr bwMode="auto">
            <a:xfrm>
              <a:off x="3211" y="2610"/>
              <a:ext cx="251" cy="170"/>
            </a:xfrm>
            <a:custGeom>
              <a:avLst/>
              <a:gdLst>
                <a:gd name="T0" fmla="*/ 0 w 176"/>
                <a:gd name="T1" fmla="*/ 193 h 120"/>
                <a:gd name="T2" fmla="*/ 0 w 176"/>
                <a:gd name="T3" fmla="*/ 160 h 120"/>
                <a:gd name="T4" fmla="*/ 16 w 176"/>
                <a:gd name="T5" fmla="*/ 112 h 120"/>
                <a:gd name="T6" fmla="*/ 97 w 176"/>
                <a:gd name="T7" fmla="*/ 96 h 120"/>
                <a:gd name="T8" fmla="*/ 114 w 176"/>
                <a:gd name="T9" fmla="*/ 81 h 120"/>
                <a:gd name="T10" fmla="*/ 114 w 176"/>
                <a:gd name="T11" fmla="*/ 64 h 120"/>
                <a:gd name="T12" fmla="*/ 163 w 176"/>
                <a:gd name="T13" fmla="*/ 48 h 120"/>
                <a:gd name="T14" fmla="*/ 195 w 176"/>
                <a:gd name="T15" fmla="*/ 16 h 120"/>
                <a:gd name="T16" fmla="*/ 211 w 176"/>
                <a:gd name="T17" fmla="*/ 0 h 120"/>
                <a:gd name="T18" fmla="*/ 244 w 176"/>
                <a:gd name="T19" fmla="*/ 33 h 120"/>
                <a:gd name="T20" fmla="*/ 244 w 176"/>
                <a:gd name="T21" fmla="*/ 64 h 120"/>
                <a:gd name="T22" fmla="*/ 277 w 176"/>
                <a:gd name="T23" fmla="*/ 81 h 120"/>
                <a:gd name="T24" fmla="*/ 358 w 176"/>
                <a:gd name="T25" fmla="*/ 177 h 120"/>
                <a:gd name="T26" fmla="*/ 228 w 176"/>
                <a:gd name="T27" fmla="*/ 193 h 120"/>
                <a:gd name="T28" fmla="*/ 211 w 176"/>
                <a:gd name="T29" fmla="*/ 208 h 120"/>
                <a:gd name="T30" fmla="*/ 163 w 176"/>
                <a:gd name="T31" fmla="*/ 193 h 120"/>
                <a:gd name="T32" fmla="*/ 147 w 176"/>
                <a:gd name="T33" fmla="*/ 177 h 120"/>
                <a:gd name="T34" fmla="*/ 130 w 176"/>
                <a:gd name="T35" fmla="*/ 177 h 120"/>
                <a:gd name="T36" fmla="*/ 114 w 176"/>
                <a:gd name="T37" fmla="*/ 225 h 120"/>
                <a:gd name="T38" fmla="*/ 81 w 176"/>
                <a:gd name="T39" fmla="*/ 225 h 120"/>
                <a:gd name="T40" fmla="*/ 66 w 176"/>
                <a:gd name="T41" fmla="*/ 225 h 120"/>
                <a:gd name="T42" fmla="*/ 48 w 176"/>
                <a:gd name="T43" fmla="*/ 225 h 120"/>
                <a:gd name="T44" fmla="*/ 33 w 176"/>
                <a:gd name="T45" fmla="*/ 241 h 120"/>
                <a:gd name="T46" fmla="*/ 0 w 176"/>
                <a:gd name="T47" fmla="*/ 193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65" name="Freeform 36"/>
            <p:cNvSpPr>
              <a:spLocks/>
            </p:cNvSpPr>
            <p:nvPr/>
          </p:nvSpPr>
          <p:spPr bwMode="auto">
            <a:xfrm>
              <a:off x="3564" y="2532"/>
              <a:ext cx="276" cy="236"/>
            </a:xfrm>
            <a:custGeom>
              <a:avLst/>
              <a:gdLst>
                <a:gd name="T0" fmla="*/ 249 w 192"/>
                <a:gd name="T1" fmla="*/ 79 h 168"/>
                <a:gd name="T2" fmla="*/ 231 w 192"/>
                <a:gd name="T3" fmla="*/ 111 h 168"/>
                <a:gd name="T4" fmla="*/ 265 w 192"/>
                <a:gd name="T5" fmla="*/ 111 h 168"/>
                <a:gd name="T6" fmla="*/ 265 w 192"/>
                <a:gd name="T7" fmla="*/ 126 h 168"/>
                <a:gd name="T8" fmla="*/ 298 w 192"/>
                <a:gd name="T9" fmla="*/ 174 h 168"/>
                <a:gd name="T10" fmla="*/ 381 w 192"/>
                <a:gd name="T11" fmla="*/ 205 h 168"/>
                <a:gd name="T12" fmla="*/ 397 w 192"/>
                <a:gd name="T13" fmla="*/ 205 h 168"/>
                <a:gd name="T14" fmla="*/ 331 w 192"/>
                <a:gd name="T15" fmla="*/ 284 h 168"/>
                <a:gd name="T16" fmla="*/ 282 w 192"/>
                <a:gd name="T17" fmla="*/ 301 h 168"/>
                <a:gd name="T18" fmla="*/ 231 w 192"/>
                <a:gd name="T19" fmla="*/ 316 h 168"/>
                <a:gd name="T20" fmla="*/ 216 w 192"/>
                <a:gd name="T21" fmla="*/ 316 h 168"/>
                <a:gd name="T22" fmla="*/ 165 w 192"/>
                <a:gd name="T23" fmla="*/ 332 h 168"/>
                <a:gd name="T24" fmla="*/ 132 w 192"/>
                <a:gd name="T25" fmla="*/ 332 h 168"/>
                <a:gd name="T26" fmla="*/ 99 w 192"/>
                <a:gd name="T27" fmla="*/ 301 h 168"/>
                <a:gd name="T28" fmla="*/ 66 w 192"/>
                <a:gd name="T29" fmla="*/ 301 h 168"/>
                <a:gd name="T30" fmla="*/ 66 w 192"/>
                <a:gd name="T31" fmla="*/ 284 h 168"/>
                <a:gd name="T32" fmla="*/ 50 w 192"/>
                <a:gd name="T33" fmla="*/ 268 h 168"/>
                <a:gd name="T34" fmla="*/ 17 w 192"/>
                <a:gd name="T35" fmla="*/ 221 h 168"/>
                <a:gd name="T36" fmla="*/ 0 w 192"/>
                <a:gd name="T37" fmla="*/ 205 h 168"/>
                <a:gd name="T38" fmla="*/ 0 w 192"/>
                <a:gd name="T39" fmla="*/ 190 h 168"/>
                <a:gd name="T40" fmla="*/ 17 w 192"/>
                <a:gd name="T41" fmla="*/ 190 h 168"/>
                <a:gd name="T42" fmla="*/ 33 w 192"/>
                <a:gd name="T43" fmla="*/ 126 h 168"/>
                <a:gd name="T44" fmla="*/ 83 w 192"/>
                <a:gd name="T45" fmla="*/ 48 h 168"/>
                <a:gd name="T46" fmla="*/ 83 w 192"/>
                <a:gd name="T47" fmla="*/ 15 h 168"/>
                <a:gd name="T48" fmla="*/ 99 w 192"/>
                <a:gd name="T49" fmla="*/ 15 h 168"/>
                <a:gd name="T50" fmla="*/ 116 w 192"/>
                <a:gd name="T51" fmla="*/ 15 h 168"/>
                <a:gd name="T52" fmla="*/ 116 w 192"/>
                <a:gd name="T53" fmla="*/ 0 h 168"/>
                <a:gd name="T54" fmla="*/ 132 w 192"/>
                <a:gd name="T55" fmla="*/ 15 h 168"/>
                <a:gd name="T56" fmla="*/ 150 w 192"/>
                <a:gd name="T57" fmla="*/ 0 h 168"/>
                <a:gd name="T58" fmla="*/ 183 w 192"/>
                <a:gd name="T59" fmla="*/ 15 h 168"/>
                <a:gd name="T60" fmla="*/ 249 w 192"/>
                <a:gd name="T61" fmla="*/ 79 h 1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66" name="Freeform 37"/>
            <p:cNvSpPr>
              <a:spLocks/>
            </p:cNvSpPr>
            <p:nvPr/>
          </p:nvSpPr>
          <p:spPr bwMode="auto">
            <a:xfrm>
              <a:off x="3622" y="2464"/>
              <a:ext cx="125" cy="125"/>
            </a:xfrm>
            <a:custGeom>
              <a:avLst/>
              <a:gdLst>
                <a:gd name="T0" fmla="*/ 162 w 88"/>
                <a:gd name="T1" fmla="*/ 178 h 88"/>
                <a:gd name="T2" fmla="*/ 178 w 88"/>
                <a:gd name="T3" fmla="*/ 162 h 88"/>
                <a:gd name="T4" fmla="*/ 129 w 88"/>
                <a:gd name="T5" fmla="*/ 97 h 88"/>
                <a:gd name="T6" fmla="*/ 81 w 88"/>
                <a:gd name="T7" fmla="*/ 64 h 88"/>
                <a:gd name="T8" fmla="*/ 48 w 88"/>
                <a:gd name="T9" fmla="*/ 0 h 88"/>
                <a:gd name="T10" fmla="*/ 48 w 88"/>
                <a:gd name="T11" fmla="*/ 16 h 88"/>
                <a:gd name="T12" fmla="*/ 16 w 88"/>
                <a:gd name="T13" fmla="*/ 33 h 88"/>
                <a:gd name="T14" fmla="*/ 0 w 88"/>
                <a:gd name="T15" fmla="*/ 114 h 88"/>
                <a:gd name="T16" fmla="*/ 16 w 88"/>
                <a:gd name="T17" fmla="*/ 114 h 88"/>
                <a:gd name="T18" fmla="*/ 33 w 88"/>
                <a:gd name="T19" fmla="*/ 114 h 88"/>
                <a:gd name="T20" fmla="*/ 33 w 88"/>
                <a:gd name="T21" fmla="*/ 97 h 88"/>
                <a:gd name="T22" fmla="*/ 48 w 88"/>
                <a:gd name="T23" fmla="*/ 114 h 88"/>
                <a:gd name="T24" fmla="*/ 64 w 88"/>
                <a:gd name="T25" fmla="*/ 97 h 88"/>
                <a:gd name="T26" fmla="*/ 97 w 88"/>
                <a:gd name="T27" fmla="*/ 114 h 88"/>
                <a:gd name="T28" fmla="*/ 162 w 88"/>
                <a:gd name="T29" fmla="*/ 178 h 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67" name="Freeform 38"/>
            <p:cNvSpPr>
              <a:spLocks/>
            </p:cNvSpPr>
            <p:nvPr/>
          </p:nvSpPr>
          <p:spPr bwMode="auto">
            <a:xfrm>
              <a:off x="3348" y="2352"/>
              <a:ext cx="308" cy="416"/>
            </a:xfrm>
            <a:custGeom>
              <a:avLst/>
              <a:gdLst>
                <a:gd name="T0" fmla="*/ 391 w 216"/>
                <a:gd name="T1" fmla="*/ 268 h 296"/>
                <a:gd name="T2" fmla="*/ 406 w 216"/>
                <a:gd name="T3" fmla="*/ 190 h 296"/>
                <a:gd name="T4" fmla="*/ 439 w 216"/>
                <a:gd name="T5" fmla="*/ 174 h 296"/>
                <a:gd name="T6" fmla="*/ 439 w 216"/>
                <a:gd name="T7" fmla="*/ 157 h 296"/>
                <a:gd name="T8" fmla="*/ 423 w 216"/>
                <a:gd name="T9" fmla="*/ 142 h 296"/>
                <a:gd name="T10" fmla="*/ 391 w 216"/>
                <a:gd name="T11" fmla="*/ 31 h 296"/>
                <a:gd name="T12" fmla="*/ 358 w 216"/>
                <a:gd name="T13" fmla="*/ 15 h 296"/>
                <a:gd name="T14" fmla="*/ 358 w 216"/>
                <a:gd name="T15" fmla="*/ 0 h 296"/>
                <a:gd name="T16" fmla="*/ 325 w 216"/>
                <a:gd name="T17" fmla="*/ 31 h 296"/>
                <a:gd name="T18" fmla="*/ 292 w 216"/>
                <a:gd name="T19" fmla="*/ 31 h 296"/>
                <a:gd name="T20" fmla="*/ 81 w 216"/>
                <a:gd name="T21" fmla="*/ 31 h 296"/>
                <a:gd name="T22" fmla="*/ 81 w 216"/>
                <a:gd name="T23" fmla="*/ 94 h 296"/>
                <a:gd name="T24" fmla="*/ 48 w 216"/>
                <a:gd name="T25" fmla="*/ 94 h 296"/>
                <a:gd name="T26" fmla="*/ 48 w 216"/>
                <a:gd name="T27" fmla="*/ 111 h 296"/>
                <a:gd name="T28" fmla="*/ 48 w 216"/>
                <a:gd name="T29" fmla="*/ 205 h 296"/>
                <a:gd name="T30" fmla="*/ 48 w 216"/>
                <a:gd name="T31" fmla="*/ 221 h 296"/>
                <a:gd name="T32" fmla="*/ 33 w 216"/>
                <a:gd name="T33" fmla="*/ 221 h 296"/>
                <a:gd name="T34" fmla="*/ 0 w 216"/>
                <a:gd name="T35" fmla="*/ 301 h 296"/>
                <a:gd name="T36" fmla="*/ 33 w 216"/>
                <a:gd name="T37" fmla="*/ 347 h 296"/>
                <a:gd name="T38" fmla="*/ 16 w 216"/>
                <a:gd name="T39" fmla="*/ 364 h 296"/>
                <a:gd name="T40" fmla="*/ 48 w 216"/>
                <a:gd name="T41" fmla="*/ 395 h 296"/>
                <a:gd name="T42" fmla="*/ 48 w 216"/>
                <a:gd name="T43" fmla="*/ 427 h 296"/>
                <a:gd name="T44" fmla="*/ 81 w 216"/>
                <a:gd name="T45" fmla="*/ 443 h 296"/>
                <a:gd name="T46" fmla="*/ 163 w 216"/>
                <a:gd name="T47" fmla="*/ 537 h 296"/>
                <a:gd name="T48" fmla="*/ 178 w 216"/>
                <a:gd name="T49" fmla="*/ 554 h 296"/>
                <a:gd name="T50" fmla="*/ 211 w 216"/>
                <a:gd name="T51" fmla="*/ 554 h 296"/>
                <a:gd name="T52" fmla="*/ 244 w 216"/>
                <a:gd name="T53" fmla="*/ 585 h 296"/>
                <a:gd name="T54" fmla="*/ 277 w 216"/>
                <a:gd name="T55" fmla="*/ 585 h 296"/>
                <a:gd name="T56" fmla="*/ 325 w 216"/>
                <a:gd name="T57" fmla="*/ 569 h 296"/>
                <a:gd name="T58" fmla="*/ 342 w 216"/>
                <a:gd name="T59" fmla="*/ 554 h 296"/>
                <a:gd name="T60" fmla="*/ 374 w 216"/>
                <a:gd name="T61" fmla="*/ 554 h 296"/>
                <a:gd name="T62" fmla="*/ 374 w 216"/>
                <a:gd name="T63" fmla="*/ 537 h 296"/>
                <a:gd name="T64" fmla="*/ 358 w 216"/>
                <a:gd name="T65" fmla="*/ 521 h 296"/>
                <a:gd name="T66" fmla="*/ 325 w 216"/>
                <a:gd name="T67" fmla="*/ 474 h 296"/>
                <a:gd name="T68" fmla="*/ 309 w 216"/>
                <a:gd name="T69" fmla="*/ 458 h 296"/>
                <a:gd name="T70" fmla="*/ 309 w 216"/>
                <a:gd name="T71" fmla="*/ 443 h 296"/>
                <a:gd name="T72" fmla="*/ 325 w 216"/>
                <a:gd name="T73" fmla="*/ 443 h 296"/>
                <a:gd name="T74" fmla="*/ 342 w 216"/>
                <a:gd name="T75" fmla="*/ 379 h 296"/>
                <a:gd name="T76" fmla="*/ 391 w 216"/>
                <a:gd name="T77" fmla="*/ 301 h 296"/>
                <a:gd name="T78" fmla="*/ 391 w 216"/>
                <a:gd name="T79" fmla="*/ 268 h 2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68" name="Freeform 39"/>
            <p:cNvSpPr>
              <a:spLocks/>
            </p:cNvSpPr>
            <p:nvPr/>
          </p:nvSpPr>
          <p:spPr bwMode="auto">
            <a:xfrm>
              <a:off x="2834" y="2521"/>
              <a:ext cx="149" cy="124"/>
            </a:xfrm>
            <a:custGeom>
              <a:avLst/>
              <a:gdLst>
                <a:gd name="T0" fmla="*/ 198 w 104"/>
                <a:gd name="T1" fmla="*/ 79 h 88"/>
                <a:gd name="T2" fmla="*/ 181 w 104"/>
                <a:gd name="T3" fmla="*/ 79 h 88"/>
                <a:gd name="T4" fmla="*/ 148 w 104"/>
                <a:gd name="T5" fmla="*/ 32 h 88"/>
                <a:gd name="T6" fmla="*/ 148 w 104"/>
                <a:gd name="T7" fmla="*/ 0 h 88"/>
                <a:gd name="T8" fmla="*/ 115 w 104"/>
                <a:gd name="T9" fmla="*/ 16 h 88"/>
                <a:gd name="T10" fmla="*/ 66 w 104"/>
                <a:gd name="T11" fmla="*/ 48 h 88"/>
                <a:gd name="T12" fmla="*/ 33 w 104"/>
                <a:gd name="T13" fmla="*/ 63 h 88"/>
                <a:gd name="T14" fmla="*/ 0 w 104"/>
                <a:gd name="T15" fmla="*/ 111 h 88"/>
                <a:gd name="T16" fmla="*/ 0 w 104"/>
                <a:gd name="T17" fmla="*/ 142 h 88"/>
                <a:gd name="T18" fmla="*/ 16 w 104"/>
                <a:gd name="T19" fmla="*/ 159 h 88"/>
                <a:gd name="T20" fmla="*/ 49 w 104"/>
                <a:gd name="T21" fmla="*/ 159 h 88"/>
                <a:gd name="T22" fmla="*/ 66 w 104"/>
                <a:gd name="T23" fmla="*/ 175 h 88"/>
                <a:gd name="T24" fmla="*/ 66 w 104"/>
                <a:gd name="T25" fmla="*/ 127 h 88"/>
                <a:gd name="T26" fmla="*/ 132 w 104"/>
                <a:gd name="T27" fmla="*/ 127 h 88"/>
                <a:gd name="T28" fmla="*/ 165 w 104"/>
                <a:gd name="T29" fmla="*/ 127 h 88"/>
                <a:gd name="T30" fmla="*/ 181 w 104"/>
                <a:gd name="T31" fmla="*/ 111 h 88"/>
                <a:gd name="T32" fmla="*/ 198 w 104"/>
                <a:gd name="T33" fmla="*/ 111 h 88"/>
                <a:gd name="T34" fmla="*/ 213 w 104"/>
                <a:gd name="T35" fmla="*/ 96 h 88"/>
                <a:gd name="T36" fmla="*/ 198 w 104"/>
                <a:gd name="T37" fmla="*/ 79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69" name="Freeform 40"/>
            <p:cNvSpPr>
              <a:spLocks/>
            </p:cNvSpPr>
            <p:nvPr/>
          </p:nvSpPr>
          <p:spPr bwMode="auto">
            <a:xfrm>
              <a:off x="2937" y="2340"/>
              <a:ext cx="296" cy="260"/>
            </a:xfrm>
            <a:custGeom>
              <a:avLst/>
              <a:gdLst>
                <a:gd name="T0" fmla="*/ 356 w 208"/>
                <a:gd name="T1" fmla="*/ 304 h 184"/>
                <a:gd name="T2" fmla="*/ 356 w 208"/>
                <a:gd name="T3" fmla="*/ 287 h 184"/>
                <a:gd name="T4" fmla="*/ 406 w 208"/>
                <a:gd name="T5" fmla="*/ 192 h 184"/>
                <a:gd name="T6" fmla="*/ 421 w 208"/>
                <a:gd name="T7" fmla="*/ 96 h 184"/>
                <a:gd name="T8" fmla="*/ 406 w 208"/>
                <a:gd name="T9" fmla="*/ 96 h 184"/>
                <a:gd name="T10" fmla="*/ 389 w 208"/>
                <a:gd name="T11" fmla="*/ 64 h 184"/>
                <a:gd name="T12" fmla="*/ 389 w 208"/>
                <a:gd name="T13" fmla="*/ 16 h 184"/>
                <a:gd name="T14" fmla="*/ 373 w 208"/>
                <a:gd name="T15" fmla="*/ 0 h 184"/>
                <a:gd name="T16" fmla="*/ 307 w 208"/>
                <a:gd name="T17" fmla="*/ 0 h 184"/>
                <a:gd name="T18" fmla="*/ 145 w 208"/>
                <a:gd name="T19" fmla="*/ 127 h 184"/>
                <a:gd name="T20" fmla="*/ 114 w 208"/>
                <a:gd name="T21" fmla="*/ 144 h 184"/>
                <a:gd name="T22" fmla="*/ 114 w 208"/>
                <a:gd name="T23" fmla="*/ 223 h 184"/>
                <a:gd name="T24" fmla="*/ 97 w 208"/>
                <a:gd name="T25" fmla="*/ 240 h 184"/>
                <a:gd name="T26" fmla="*/ 0 w 208"/>
                <a:gd name="T27" fmla="*/ 256 h 184"/>
                <a:gd name="T28" fmla="*/ 0 w 208"/>
                <a:gd name="T29" fmla="*/ 287 h 184"/>
                <a:gd name="T30" fmla="*/ 33 w 208"/>
                <a:gd name="T31" fmla="*/ 335 h 184"/>
                <a:gd name="T32" fmla="*/ 48 w 208"/>
                <a:gd name="T33" fmla="*/ 335 h 184"/>
                <a:gd name="T34" fmla="*/ 65 w 208"/>
                <a:gd name="T35" fmla="*/ 352 h 184"/>
                <a:gd name="T36" fmla="*/ 81 w 208"/>
                <a:gd name="T37" fmla="*/ 335 h 184"/>
                <a:gd name="T38" fmla="*/ 97 w 208"/>
                <a:gd name="T39" fmla="*/ 367 h 184"/>
                <a:gd name="T40" fmla="*/ 97 w 208"/>
                <a:gd name="T41" fmla="*/ 335 h 184"/>
                <a:gd name="T42" fmla="*/ 114 w 208"/>
                <a:gd name="T43" fmla="*/ 304 h 184"/>
                <a:gd name="T44" fmla="*/ 145 w 208"/>
                <a:gd name="T45" fmla="*/ 304 h 184"/>
                <a:gd name="T46" fmla="*/ 178 w 208"/>
                <a:gd name="T47" fmla="*/ 319 h 184"/>
                <a:gd name="T48" fmla="*/ 211 w 208"/>
                <a:gd name="T49" fmla="*/ 319 h 184"/>
                <a:gd name="T50" fmla="*/ 243 w 208"/>
                <a:gd name="T51" fmla="*/ 335 h 184"/>
                <a:gd name="T52" fmla="*/ 276 w 208"/>
                <a:gd name="T53" fmla="*/ 319 h 184"/>
                <a:gd name="T54" fmla="*/ 324 w 208"/>
                <a:gd name="T55" fmla="*/ 319 h 184"/>
                <a:gd name="T56" fmla="*/ 340 w 208"/>
                <a:gd name="T57" fmla="*/ 304 h 184"/>
                <a:gd name="T58" fmla="*/ 356 w 208"/>
                <a:gd name="T59" fmla="*/ 304 h 1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0" name="Freeform 41"/>
            <p:cNvSpPr>
              <a:spLocks/>
            </p:cNvSpPr>
            <p:nvPr/>
          </p:nvSpPr>
          <p:spPr bwMode="auto">
            <a:xfrm>
              <a:off x="2708" y="2306"/>
              <a:ext cx="309" cy="316"/>
            </a:xfrm>
            <a:custGeom>
              <a:avLst/>
              <a:gdLst>
                <a:gd name="T0" fmla="*/ 328 w 216"/>
                <a:gd name="T1" fmla="*/ 302 h 224"/>
                <a:gd name="T2" fmla="*/ 426 w 216"/>
                <a:gd name="T3" fmla="*/ 286 h 224"/>
                <a:gd name="T4" fmla="*/ 442 w 216"/>
                <a:gd name="T5" fmla="*/ 271 h 224"/>
                <a:gd name="T6" fmla="*/ 442 w 216"/>
                <a:gd name="T7" fmla="*/ 190 h 224"/>
                <a:gd name="T8" fmla="*/ 409 w 216"/>
                <a:gd name="T9" fmla="*/ 190 h 224"/>
                <a:gd name="T10" fmla="*/ 409 w 216"/>
                <a:gd name="T11" fmla="*/ 159 h 224"/>
                <a:gd name="T12" fmla="*/ 376 w 216"/>
                <a:gd name="T13" fmla="*/ 144 h 224"/>
                <a:gd name="T14" fmla="*/ 343 w 216"/>
                <a:gd name="T15" fmla="*/ 127 h 224"/>
                <a:gd name="T16" fmla="*/ 196 w 216"/>
                <a:gd name="T17" fmla="*/ 0 h 224"/>
                <a:gd name="T18" fmla="*/ 147 w 216"/>
                <a:gd name="T19" fmla="*/ 0 h 224"/>
                <a:gd name="T20" fmla="*/ 180 w 216"/>
                <a:gd name="T21" fmla="*/ 286 h 224"/>
                <a:gd name="T22" fmla="*/ 49 w 216"/>
                <a:gd name="T23" fmla="*/ 286 h 224"/>
                <a:gd name="T24" fmla="*/ 33 w 216"/>
                <a:gd name="T25" fmla="*/ 302 h 224"/>
                <a:gd name="T26" fmla="*/ 16 w 216"/>
                <a:gd name="T27" fmla="*/ 286 h 224"/>
                <a:gd name="T28" fmla="*/ 0 w 216"/>
                <a:gd name="T29" fmla="*/ 319 h 224"/>
                <a:gd name="T30" fmla="*/ 16 w 216"/>
                <a:gd name="T31" fmla="*/ 382 h 224"/>
                <a:gd name="T32" fmla="*/ 33 w 216"/>
                <a:gd name="T33" fmla="*/ 398 h 224"/>
                <a:gd name="T34" fmla="*/ 66 w 216"/>
                <a:gd name="T35" fmla="*/ 382 h 224"/>
                <a:gd name="T36" fmla="*/ 99 w 216"/>
                <a:gd name="T37" fmla="*/ 446 h 224"/>
                <a:gd name="T38" fmla="*/ 114 w 216"/>
                <a:gd name="T39" fmla="*/ 446 h 224"/>
                <a:gd name="T40" fmla="*/ 132 w 216"/>
                <a:gd name="T41" fmla="*/ 446 h 224"/>
                <a:gd name="T42" fmla="*/ 147 w 216"/>
                <a:gd name="T43" fmla="*/ 446 h 224"/>
                <a:gd name="T44" fmla="*/ 163 w 216"/>
                <a:gd name="T45" fmla="*/ 446 h 224"/>
                <a:gd name="T46" fmla="*/ 180 w 216"/>
                <a:gd name="T47" fmla="*/ 446 h 224"/>
                <a:gd name="T48" fmla="*/ 180 w 216"/>
                <a:gd name="T49" fmla="*/ 413 h 224"/>
                <a:gd name="T50" fmla="*/ 213 w 216"/>
                <a:gd name="T51" fmla="*/ 367 h 224"/>
                <a:gd name="T52" fmla="*/ 246 w 216"/>
                <a:gd name="T53" fmla="*/ 350 h 224"/>
                <a:gd name="T54" fmla="*/ 295 w 216"/>
                <a:gd name="T55" fmla="*/ 319 h 224"/>
                <a:gd name="T56" fmla="*/ 328 w 216"/>
                <a:gd name="T57" fmla="*/ 302 h 2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1" name="Freeform 42"/>
            <p:cNvSpPr>
              <a:spLocks/>
            </p:cNvSpPr>
            <p:nvPr/>
          </p:nvSpPr>
          <p:spPr bwMode="auto">
            <a:xfrm>
              <a:off x="3108" y="2137"/>
              <a:ext cx="298" cy="294"/>
            </a:xfrm>
            <a:custGeom>
              <a:avLst/>
              <a:gdLst>
                <a:gd name="T0" fmla="*/ 427 w 208"/>
                <a:gd name="T1" fmla="*/ 335 h 208"/>
                <a:gd name="T2" fmla="*/ 411 w 208"/>
                <a:gd name="T3" fmla="*/ 144 h 208"/>
                <a:gd name="T4" fmla="*/ 411 w 208"/>
                <a:gd name="T5" fmla="*/ 96 h 208"/>
                <a:gd name="T6" fmla="*/ 411 w 208"/>
                <a:gd name="T7" fmla="*/ 48 h 208"/>
                <a:gd name="T8" fmla="*/ 361 w 208"/>
                <a:gd name="T9" fmla="*/ 33 h 208"/>
                <a:gd name="T10" fmla="*/ 361 w 208"/>
                <a:gd name="T11" fmla="*/ 16 h 208"/>
                <a:gd name="T12" fmla="*/ 328 w 208"/>
                <a:gd name="T13" fmla="*/ 16 h 208"/>
                <a:gd name="T14" fmla="*/ 279 w 208"/>
                <a:gd name="T15" fmla="*/ 33 h 208"/>
                <a:gd name="T16" fmla="*/ 279 w 208"/>
                <a:gd name="T17" fmla="*/ 81 h 208"/>
                <a:gd name="T18" fmla="*/ 262 w 208"/>
                <a:gd name="T19" fmla="*/ 96 h 208"/>
                <a:gd name="T20" fmla="*/ 246 w 208"/>
                <a:gd name="T21" fmla="*/ 81 h 208"/>
                <a:gd name="T22" fmla="*/ 213 w 208"/>
                <a:gd name="T23" fmla="*/ 64 h 208"/>
                <a:gd name="T24" fmla="*/ 165 w 208"/>
                <a:gd name="T25" fmla="*/ 48 h 208"/>
                <a:gd name="T26" fmla="*/ 165 w 208"/>
                <a:gd name="T27" fmla="*/ 33 h 208"/>
                <a:gd name="T28" fmla="*/ 132 w 208"/>
                <a:gd name="T29" fmla="*/ 16 h 208"/>
                <a:gd name="T30" fmla="*/ 82 w 208"/>
                <a:gd name="T31" fmla="*/ 16 h 208"/>
                <a:gd name="T32" fmla="*/ 49 w 208"/>
                <a:gd name="T33" fmla="*/ 0 h 208"/>
                <a:gd name="T34" fmla="*/ 49 w 208"/>
                <a:gd name="T35" fmla="*/ 33 h 208"/>
                <a:gd name="T36" fmla="*/ 16 w 208"/>
                <a:gd name="T37" fmla="*/ 48 h 208"/>
                <a:gd name="T38" fmla="*/ 16 w 208"/>
                <a:gd name="T39" fmla="*/ 81 h 208"/>
                <a:gd name="T40" fmla="*/ 0 w 208"/>
                <a:gd name="T41" fmla="*/ 81 h 208"/>
                <a:gd name="T42" fmla="*/ 0 w 208"/>
                <a:gd name="T43" fmla="*/ 96 h 208"/>
                <a:gd name="T44" fmla="*/ 16 w 208"/>
                <a:gd name="T45" fmla="*/ 112 h 208"/>
                <a:gd name="T46" fmla="*/ 16 w 208"/>
                <a:gd name="T47" fmla="*/ 160 h 208"/>
                <a:gd name="T48" fmla="*/ 16 w 208"/>
                <a:gd name="T49" fmla="*/ 192 h 208"/>
                <a:gd name="T50" fmla="*/ 0 w 208"/>
                <a:gd name="T51" fmla="*/ 208 h 208"/>
                <a:gd name="T52" fmla="*/ 33 w 208"/>
                <a:gd name="T53" fmla="*/ 256 h 208"/>
                <a:gd name="T54" fmla="*/ 49 w 208"/>
                <a:gd name="T55" fmla="*/ 256 h 208"/>
                <a:gd name="T56" fmla="*/ 66 w 208"/>
                <a:gd name="T57" fmla="*/ 288 h 208"/>
                <a:gd name="T58" fmla="*/ 132 w 208"/>
                <a:gd name="T59" fmla="*/ 288 h 208"/>
                <a:gd name="T60" fmla="*/ 148 w 208"/>
                <a:gd name="T61" fmla="*/ 304 h 208"/>
                <a:gd name="T62" fmla="*/ 198 w 208"/>
                <a:gd name="T63" fmla="*/ 304 h 208"/>
                <a:gd name="T64" fmla="*/ 394 w 208"/>
                <a:gd name="T65" fmla="*/ 416 h 208"/>
                <a:gd name="T66" fmla="*/ 394 w 208"/>
                <a:gd name="T67" fmla="*/ 400 h 208"/>
                <a:gd name="T68" fmla="*/ 427 w 208"/>
                <a:gd name="T69" fmla="*/ 400 h 208"/>
                <a:gd name="T70" fmla="*/ 427 w 208"/>
                <a:gd name="T71" fmla="*/ 335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2" name="Freeform 43"/>
            <p:cNvSpPr>
              <a:spLocks/>
            </p:cNvSpPr>
            <p:nvPr/>
          </p:nvSpPr>
          <p:spPr bwMode="auto">
            <a:xfrm>
              <a:off x="2777" y="2059"/>
              <a:ext cx="376" cy="382"/>
            </a:xfrm>
            <a:custGeom>
              <a:avLst/>
              <a:gdLst>
                <a:gd name="T0" fmla="*/ 439 w 264"/>
                <a:gd name="T1" fmla="*/ 0 h 272"/>
                <a:gd name="T2" fmla="*/ 389 w 264"/>
                <a:gd name="T3" fmla="*/ 0 h 272"/>
                <a:gd name="T4" fmla="*/ 373 w 264"/>
                <a:gd name="T5" fmla="*/ 0 h 272"/>
                <a:gd name="T6" fmla="*/ 340 w 264"/>
                <a:gd name="T7" fmla="*/ 0 h 272"/>
                <a:gd name="T8" fmla="*/ 259 w 264"/>
                <a:gd name="T9" fmla="*/ 15 h 272"/>
                <a:gd name="T10" fmla="*/ 178 w 264"/>
                <a:gd name="T11" fmla="*/ 48 h 272"/>
                <a:gd name="T12" fmla="*/ 195 w 264"/>
                <a:gd name="T13" fmla="*/ 63 h 272"/>
                <a:gd name="T14" fmla="*/ 195 w 264"/>
                <a:gd name="T15" fmla="*/ 142 h 272"/>
                <a:gd name="T16" fmla="*/ 130 w 264"/>
                <a:gd name="T17" fmla="*/ 157 h 272"/>
                <a:gd name="T18" fmla="*/ 130 w 264"/>
                <a:gd name="T19" fmla="*/ 174 h 272"/>
                <a:gd name="T20" fmla="*/ 97 w 264"/>
                <a:gd name="T21" fmla="*/ 205 h 272"/>
                <a:gd name="T22" fmla="*/ 16 w 264"/>
                <a:gd name="T23" fmla="*/ 220 h 272"/>
                <a:gd name="T24" fmla="*/ 0 w 264"/>
                <a:gd name="T25" fmla="*/ 237 h 272"/>
                <a:gd name="T26" fmla="*/ 0 w 264"/>
                <a:gd name="T27" fmla="*/ 268 h 272"/>
                <a:gd name="T28" fmla="*/ 0 w 264"/>
                <a:gd name="T29" fmla="*/ 284 h 272"/>
                <a:gd name="T30" fmla="*/ 97 w 264"/>
                <a:gd name="T31" fmla="*/ 347 h 272"/>
                <a:gd name="T32" fmla="*/ 244 w 264"/>
                <a:gd name="T33" fmla="*/ 473 h 272"/>
                <a:gd name="T34" fmla="*/ 276 w 264"/>
                <a:gd name="T35" fmla="*/ 489 h 272"/>
                <a:gd name="T36" fmla="*/ 308 w 264"/>
                <a:gd name="T37" fmla="*/ 506 h 272"/>
                <a:gd name="T38" fmla="*/ 308 w 264"/>
                <a:gd name="T39" fmla="*/ 536 h 272"/>
                <a:gd name="T40" fmla="*/ 340 w 264"/>
                <a:gd name="T41" fmla="*/ 536 h 272"/>
                <a:gd name="T42" fmla="*/ 373 w 264"/>
                <a:gd name="T43" fmla="*/ 521 h 272"/>
                <a:gd name="T44" fmla="*/ 536 w 264"/>
                <a:gd name="T45" fmla="*/ 395 h 272"/>
                <a:gd name="T46" fmla="*/ 520 w 264"/>
                <a:gd name="T47" fmla="*/ 362 h 272"/>
                <a:gd name="T48" fmla="*/ 503 w 264"/>
                <a:gd name="T49" fmla="*/ 362 h 272"/>
                <a:gd name="T50" fmla="*/ 470 w 264"/>
                <a:gd name="T51" fmla="*/ 316 h 272"/>
                <a:gd name="T52" fmla="*/ 487 w 264"/>
                <a:gd name="T53" fmla="*/ 299 h 272"/>
                <a:gd name="T54" fmla="*/ 487 w 264"/>
                <a:gd name="T55" fmla="*/ 268 h 272"/>
                <a:gd name="T56" fmla="*/ 487 w 264"/>
                <a:gd name="T57" fmla="*/ 220 h 272"/>
                <a:gd name="T58" fmla="*/ 470 w 264"/>
                <a:gd name="T59" fmla="*/ 205 h 272"/>
                <a:gd name="T60" fmla="*/ 470 w 264"/>
                <a:gd name="T61" fmla="*/ 190 h 272"/>
                <a:gd name="T62" fmla="*/ 470 w 264"/>
                <a:gd name="T63" fmla="*/ 142 h 272"/>
                <a:gd name="T64" fmla="*/ 439 w 264"/>
                <a:gd name="T65" fmla="*/ 126 h 272"/>
                <a:gd name="T66" fmla="*/ 422 w 264"/>
                <a:gd name="T67" fmla="*/ 94 h 272"/>
                <a:gd name="T68" fmla="*/ 454 w 264"/>
                <a:gd name="T69" fmla="*/ 63 h 272"/>
                <a:gd name="T70" fmla="*/ 454 w 264"/>
                <a:gd name="T71" fmla="*/ 15 h 272"/>
                <a:gd name="T72" fmla="*/ 454 w 264"/>
                <a:gd name="T73" fmla="*/ 0 h 272"/>
                <a:gd name="T74" fmla="*/ 439 w 264"/>
                <a:gd name="T75" fmla="*/ 0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3" name="Freeform 44"/>
            <p:cNvSpPr>
              <a:spLocks/>
            </p:cNvSpPr>
            <p:nvPr/>
          </p:nvSpPr>
          <p:spPr bwMode="auto">
            <a:xfrm>
              <a:off x="3188" y="2352"/>
              <a:ext cx="195" cy="338"/>
            </a:xfrm>
            <a:custGeom>
              <a:avLst/>
              <a:gdLst>
                <a:gd name="T0" fmla="*/ 33 w 136"/>
                <a:gd name="T1" fmla="*/ 48 h 240"/>
                <a:gd name="T2" fmla="*/ 49 w 136"/>
                <a:gd name="T3" fmla="*/ 79 h 240"/>
                <a:gd name="T4" fmla="*/ 66 w 136"/>
                <a:gd name="T5" fmla="*/ 79 h 240"/>
                <a:gd name="T6" fmla="*/ 49 w 136"/>
                <a:gd name="T7" fmla="*/ 175 h 240"/>
                <a:gd name="T8" fmla="*/ 0 w 136"/>
                <a:gd name="T9" fmla="*/ 270 h 240"/>
                <a:gd name="T10" fmla="*/ 0 w 136"/>
                <a:gd name="T11" fmla="*/ 286 h 240"/>
                <a:gd name="T12" fmla="*/ 16 w 136"/>
                <a:gd name="T13" fmla="*/ 301 h 240"/>
                <a:gd name="T14" fmla="*/ 33 w 136"/>
                <a:gd name="T15" fmla="*/ 317 h 240"/>
                <a:gd name="T16" fmla="*/ 33 w 136"/>
                <a:gd name="T17" fmla="*/ 365 h 240"/>
                <a:gd name="T18" fmla="*/ 49 w 136"/>
                <a:gd name="T19" fmla="*/ 397 h 240"/>
                <a:gd name="T20" fmla="*/ 16 w 136"/>
                <a:gd name="T21" fmla="*/ 397 h 240"/>
                <a:gd name="T22" fmla="*/ 16 w 136"/>
                <a:gd name="T23" fmla="*/ 413 h 240"/>
                <a:gd name="T24" fmla="*/ 33 w 136"/>
                <a:gd name="T25" fmla="*/ 428 h 240"/>
                <a:gd name="T26" fmla="*/ 49 w 136"/>
                <a:gd name="T27" fmla="*/ 476 h 240"/>
                <a:gd name="T28" fmla="*/ 132 w 136"/>
                <a:gd name="T29" fmla="*/ 461 h 240"/>
                <a:gd name="T30" fmla="*/ 148 w 136"/>
                <a:gd name="T31" fmla="*/ 444 h 240"/>
                <a:gd name="T32" fmla="*/ 148 w 136"/>
                <a:gd name="T33" fmla="*/ 428 h 240"/>
                <a:gd name="T34" fmla="*/ 198 w 136"/>
                <a:gd name="T35" fmla="*/ 413 h 240"/>
                <a:gd name="T36" fmla="*/ 231 w 136"/>
                <a:gd name="T37" fmla="*/ 380 h 240"/>
                <a:gd name="T38" fmla="*/ 247 w 136"/>
                <a:gd name="T39" fmla="*/ 365 h 240"/>
                <a:gd name="T40" fmla="*/ 264 w 136"/>
                <a:gd name="T41" fmla="*/ 349 h 240"/>
                <a:gd name="T42" fmla="*/ 231 w 136"/>
                <a:gd name="T43" fmla="*/ 301 h 240"/>
                <a:gd name="T44" fmla="*/ 264 w 136"/>
                <a:gd name="T45" fmla="*/ 223 h 240"/>
                <a:gd name="T46" fmla="*/ 280 w 136"/>
                <a:gd name="T47" fmla="*/ 223 h 240"/>
                <a:gd name="T48" fmla="*/ 280 w 136"/>
                <a:gd name="T49" fmla="*/ 206 h 240"/>
                <a:gd name="T50" fmla="*/ 280 w 136"/>
                <a:gd name="T51" fmla="*/ 111 h 240"/>
                <a:gd name="T52" fmla="*/ 82 w 136"/>
                <a:gd name="T53" fmla="*/ 0 h 240"/>
                <a:gd name="T54" fmla="*/ 33 w 136"/>
                <a:gd name="T55" fmla="*/ 0 h 240"/>
                <a:gd name="T56" fmla="*/ 33 w 136"/>
                <a:gd name="T57" fmla="*/ 48 h 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4" name="Freeform 45"/>
            <p:cNvSpPr>
              <a:spLocks/>
            </p:cNvSpPr>
            <p:nvPr/>
          </p:nvSpPr>
          <p:spPr bwMode="auto">
            <a:xfrm>
              <a:off x="3737" y="2464"/>
              <a:ext cx="193" cy="113"/>
            </a:xfrm>
            <a:custGeom>
              <a:avLst/>
              <a:gdLst>
                <a:gd name="T0" fmla="*/ 0 w 136"/>
                <a:gd name="T1" fmla="*/ 48 h 80"/>
                <a:gd name="T2" fmla="*/ 33 w 136"/>
                <a:gd name="T3" fmla="*/ 32 h 80"/>
                <a:gd name="T4" fmla="*/ 81 w 136"/>
                <a:gd name="T5" fmla="*/ 96 h 80"/>
                <a:gd name="T6" fmla="*/ 177 w 136"/>
                <a:gd name="T7" fmla="*/ 16 h 80"/>
                <a:gd name="T8" fmla="*/ 258 w 136"/>
                <a:gd name="T9" fmla="*/ 0 h 80"/>
                <a:gd name="T10" fmla="*/ 274 w 136"/>
                <a:gd name="T11" fmla="*/ 32 h 80"/>
                <a:gd name="T12" fmla="*/ 274 w 136"/>
                <a:gd name="T13" fmla="*/ 48 h 80"/>
                <a:gd name="T14" fmla="*/ 258 w 136"/>
                <a:gd name="T15" fmla="*/ 48 h 80"/>
                <a:gd name="T16" fmla="*/ 258 w 136"/>
                <a:gd name="T17" fmla="*/ 64 h 80"/>
                <a:gd name="T18" fmla="*/ 193 w 136"/>
                <a:gd name="T19" fmla="*/ 96 h 80"/>
                <a:gd name="T20" fmla="*/ 129 w 136"/>
                <a:gd name="T21" fmla="*/ 144 h 80"/>
                <a:gd name="T22" fmla="*/ 81 w 136"/>
                <a:gd name="T23" fmla="*/ 144 h 80"/>
                <a:gd name="T24" fmla="*/ 64 w 136"/>
                <a:gd name="T25" fmla="*/ 160 h 80"/>
                <a:gd name="T26" fmla="*/ 33 w 136"/>
                <a:gd name="T27" fmla="*/ 160 h 80"/>
                <a:gd name="T28" fmla="*/ 0 w 136"/>
                <a:gd name="T29" fmla="*/ 48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5" name="Freeform 46"/>
            <p:cNvSpPr>
              <a:spLocks/>
            </p:cNvSpPr>
            <p:nvPr/>
          </p:nvSpPr>
          <p:spPr bwMode="auto">
            <a:xfrm>
              <a:off x="3920" y="2318"/>
              <a:ext cx="136" cy="169"/>
            </a:xfrm>
            <a:custGeom>
              <a:avLst/>
              <a:gdLst>
                <a:gd name="T0" fmla="*/ 48 w 96"/>
                <a:gd name="T1" fmla="*/ 238 h 120"/>
                <a:gd name="T2" fmla="*/ 64 w 96"/>
                <a:gd name="T3" fmla="*/ 238 h 120"/>
                <a:gd name="T4" fmla="*/ 81 w 96"/>
                <a:gd name="T5" fmla="*/ 206 h 120"/>
                <a:gd name="T6" fmla="*/ 112 w 96"/>
                <a:gd name="T7" fmla="*/ 206 h 120"/>
                <a:gd name="T8" fmla="*/ 129 w 96"/>
                <a:gd name="T9" fmla="*/ 175 h 120"/>
                <a:gd name="T10" fmla="*/ 145 w 96"/>
                <a:gd name="T11" fmla="*/ 175 h 120"/>
                <a:gd name="T12" fmla="*/ 145 w 96"/>
                <a:gd name="T13" fmla="*/ 142 h 120"/>
                <a:gd name="T14" fmla="*/ 177 w 96"/>
                <a:gd name="T15" fmla="*/ 96 h 120"/>
                <a:gd name="T16" fmla="*/ 193 w 96"/>
                <a:gd name="T17" fmla="*/ 63 h 120"/>
                <a:gd name="T18" fmla="*/ 160 w 96"/>
                <a:gd name="T19" fmla="*/ 32 h 120"/>
                <a:gd name="T20" fmla="*/ 112 w 96"/>
                <a:gd name="T21" fmla="*/ 15 h 120"/>
                <a:gd name="T22" fmla="*/ 96 w 96"/>
                <a:gd name="T23" fmla="*/ 0 h 120"/>
                <a:gd name="T24" fmla="*/ 81 w 96"/>
                <a:gd name="T25" fmla="*/ 15 h 120"/>
                <a:gd name="T26" fmla="*/ 81 w 96"/>
                <a:gd name="T27" fmla="*/ 32 h 120"/>
                <a:gd name="T28" fmla="*/ 64 w 96"/>
                <a:gd name="T29" fmla="*/ 32 h 120"/>
                <a:gd name="T30" fmla="*/ 81 w 96"/>
                <a:gd name="T31" fmla="*/ 48 h 120"/>
                <a:gd name="T32" fmla="*/ 96 w 96"/>
                <a:gd name="T33" fmla="*/ 63 h 120"/>
                <a:gd name="T34" fmla="*/ 96 w 96"/>
                <a:gd name="T35" fmla="*/ 96 h 120"/>
                <a:gd name="T36" fmla="*/ 64 w 96"/>
                <a:gd name="T37" fmla="*/ 159 h 120"/>
                <a:gd name="T38" fmla="*/ 0 w 96"/>
                <a:gd name="T39" fmla="*/ 206 h 120"/>
                <a:gd name="T40" fmla="*/ 16 w 96"/>
                <a:gd name="T41" fmla="*/ 238 h 120"/>
                <a:gd name="T42" fmla="*/ 48 w 96"/>
                <a:gd name="T43" fmla="*/ 238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6" name="Freeform 47"/>
            <p:cNvSpPr>
              <a:spLocks/>
            </p:cNvSpPr>
            <p:nvPr/>
          </p:nvSpPr>
          <p:spPr bwMode="auto">
            <a:xfrm>
              <a:off x="3576" y="2160"/>
              <a:ext cx="411" cy="372"/>
            </a:xfrm>
            <a:custGeom>
              <a:avLst/>
              <a:gdLst>
                <a:gd name="T0" fmla="*/ 261 w 288"/>
                <a:gd name="T1" fmla="*/ 96 h 264"/>
                <a:gd name="T2" fmla="*/ 277 w 288"/>
                <a:gd name="T3" fmla="*/ 96 h 264"/>
                <a:gd name="T4" fmla="*/ 310 w 288"/>
                <a:gd name="T5" fmla="*/ 96 h 264"/>
                <a:gd name="T6" fmla="*/ 358 w 288"/>
                <a:gd name="T7" fmla="*/ 111 h 264"/>
                <a:gd name="T8" fmla="*/ 407 w 288"/>
                <a:gd name="T9" fmla="*/ 159 h 264"/>
                <a:gd name="T10" fmla="*/ 424 w 288"/>
                <a:gd name="T11" fmla="*/ 207 h 264"/>
                <a:gd name="T12" fmla="*/ 440 w 288"/>
                <a:gd name="T13" fmla="*/ 238 h 264"/>
                <a:gd name="T14" fmla="*/ 440 w 288"/>
                <a:gd name="T15" fmla="*/ 254 h 264"/>
                <a:gd name="T16" fmla="*/ 440 w 288"/>
                <a:gd name="T17" fmla="*/ 271 h 264"/>
                <a:gd name="T18" fmla="*/ 457 w 288"/>
                <a:gd name="T19" fmla="*/ 271 h 264"/>
                <a:gd name="T20" fmla="*/ 472 w 288"/>
                <a:gd name="T21" fmla="*/ 271 h 264"/>
                <a:gd name="T22" fmla="*/ 489 w 288"/>
                <a:gd name="T23" fmla="*/ 271 h 264"/>
                <a:gd name="T24" fmla="*/ 505 w 288"/>
                <a:gd name="T25" fmla="*/ 271 h 264"/>
                <a:gd name="T26" fmla="*/ 521 w 288"/>
                <a:gd name="T27" fmla="*/ 271 h 264"/>
                <a:gd name="T28" fmla="*/ 538 w 288"/>
                <a:gd name="T29" fmla="*/ 271 h 264"/>
                <a:gd name="T30" fmla="*/ 538 w 288"/>
                <a:gd name="T31" fmla="*/ 254 h 264"/>
                <a:gd name="T32" fmla="*/ 554 w 288"/>
                <a:gd name="T33" fmla="*/ 254 h 264"/>
                <a:gd name="T34" fmla="*/ 571 w 288"/>
                <a:gd name="T35" fmla="*/ 271 h 264"/>
                <a:gd name="T36" fmla="*/ 587 w 288"/>
                <a:gd name="T37" fmla="*/ 286 h 264"/>
                <a:gd name="T38" fmla="*/ 587 w 288"/>
                <a:gd name="T39" fmla="*/ 317 h 264"/>
                <a:gd name="T40" fmla="*/ 554 w 288"/>
                <a:gd name="T41" fmla="*/ 382 h 264"/>
                <a:gd name="T42" fmla="*/ 489 w 288"/>
                <a:gd name="T43" fmla="*/ 428 h 264"/>
                <a:gd name="T44" fmla="*/ 407 w 288"/>
                <a:gd name="T45" fmla="*/ 445 h 264"/>
                <a:gd name="T46" fmla="*/ 310 w 288"/>
                <a:gd name="T47" fmla="*/ 524 h 264"/>
                <a:gd name="T48" fmla="*/ 261 w 288"/>
                <a:gd name="T49" fmla="*/ 461 h 264"/>
                <a:gd name="T50" fmla="*/ 228 w 288"/>
                <a:gd name="T51" fmla="*/ 476 h 264"/>
                <a:gd name="T52" fmla="*/ 228 w 288"/>
                <a:gd name="T53" fmla="*/ 461 h 264"/>
                <a:gd name="T54" fmla="*/ 180 w 288"/>
                <a:gd name="T55" fmla="*/ 382 h 264"/>
                <a:gd name="T56" fmla="*/ 147 w 288"/>
                <a:gd name="T57" fmla="*/ 365 h 264"/>
                <a:gd name="T58" fmla="*/ 130 w 288"/>
                <a:gd name="T59" fmla="*/ 334 h 264"/>
                <a:gd name="T60" fmla="*/ 130 w 288"/>
                <a:gd name="T61" fmla="*/ 286 h 264"/>
                <a:gd name="T62" fmla="*/ 114 w 288"/>
                <a:gd name="T63" fmla="*/ 254 h 264"/>
                <a:gd name="T64" fmla="*/ 81 w 288"/>
                <a:gd name="T65" fmla="*/ 238 h 264"/>
                <a:gd name="T66" fmla="*/ 16 w 288"/>
                <a:gd name="T67" fmla="*/ 127 h 264"/>
                <a:gd name="T68" fmla="*/ 0 w 288"/>
                <a:gd name="T69" fmla="*/ 127 h 264"/>
                <a:gd name="T70" fmla="*/ 0 w 288"/>
                <a:gd name="T71" fmla="*/ 79 h 264"/>
                <a:gd name="T72" fmla="*/ 33 w 288"/>
                <a:gd name="T73" fmla="*/ 79 h 264"/>
                <a:gd name="T74" fmla="*/ 49 w 288"/>
                <a:gd name="T75" fmla="*/ 63 h 264"/>
                <a:gd name="T76" fmla="*/ 66 w 288"/>
                <a:gd name="T77" fmla="*/ 63 h 264"/>
                <a:gd name="T78" fmla="*/ 81 w 288"/>
                <a:gd name="T79" fmla="*/ 48 h 264"/>
                <a:gd name="T80" fmla="*/ 49 w 288"/>
                <a:gd name="T81" fmla="*/ 16 h 264"/>
                <a:gd name="T82" fmla="*/ 114 w 288"/>
                <a:gd name="T83" fmla="*/ 0 h 264"/>
                <a:gd name="T84" fmla="*/ 147 w 288"/>
                <a:gd name="T85" fmla="*/ 16 h 264"/>
                <a:gd name="T86" fmla="*/ 211 w 288"/>
                <a:gd name="T87" fmla="*/ 48 h 264"/>
                <a:gd name="T88" fmla="*/ 228 w 288"/>
                <a:gd name="T89" fmla="*/ 48 h 264"/>
                <a:gd name="T90" fmla="*/ 228 w 288"/>
                <a:gd name="T91" fmla="*/ 79 h 264"/>
                <a:gd name="T92" fmla="*/ 261 w 288"/>
                <a:gd name="T93" fmla="*/ 96 h 2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7" name="Freeform 48"/>
            <p:cNvSpPr>
              <a:spLocks/>
            </p:cNvSpPr>
            <p:nvPr/>
          </p:nvSpPr>
          <p:spPr bwMode="auto">
            <a:xfrm>
              <a:off x="3873" y="2295"/>
              <a:ext cx="24" cy="33"/>
            </a:xfrm>
            <a:custGeom>
              <a:avLst/>
              <a:gdLst>
                <a:gd name="T0" fmla="*/ 0 w 16"/>
                <a:gd name="T1" fmla="*/ 15 h 24"/>
                <a:gd name="T2" fmla="*/ 18 w 16"/>
                <a:gd name="T3" fmla="*/ 0 h 24"/>
                <a:gd name="T4" fmla="*/ 36 w 16"/>
                <a:gd name="T5" fmla="*/ 0 h 24"/>
                <a:gd name="T6" fmla="*/ 36 w 16"/>
                <a:gd name="T7" fmla="*/ 30 h 24"/>
                <a:gd name="T8" fmla="*/ 18 w 16"/>
                <a:gd name="T9" fmla="*/ 45 h 24"/>
                <a:gd name="T10" fmla="*/ 0 w 16"/>
                <a:gd name="T11" fmla="*/ 1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8" name="Freeform 49"/>
            <p:cNvSpPr>
              <a:spLocks/>
            </p:cNvSpPr>
            <p:nvPr/>
          </p:nvSpPr>
          <p:spPr bwMode="auto">
            <a:xfrm>
              <a:off x="3885" y="2295"/>
              <a:ext cx="102" cy="57"/>
            </a:xfrm>
            <a:custGeom>
              <a:avLst/>
              <a:gdLst>
                <a:gd name="T0" fmla="*/ 145 w 72"/>
                <a:gd name="T1" fmla="*/ 16 h 40"/>
                <a:gd name="T2" fmla="*/ 145 w 72"/>
                <a:gd name="T3" fmla="*/ 33 h 40"/>
                <a:gd name="T4" fmla="*/ 129 w 72"/>
                <a:gd name="T5" fmla="*/ 48 h 40"/>
                <a:gd name="T6" fmla="*/ 129 w 72"/>
                <a:gd name="T7" fmla="*/ 66 h 40"/>
                <a:gd name="T8" fmla="*/ 112 w 72"/>
                <a:gd name="T9" fmla="*/ 66 h 40"/>
                <a:gd name="T10" fmla="*/ 96 w 72"/>
                <a:gd name="T11" fmla="*/ 66 h 40"/>
                <a:gd name="T12" fmla="*/ 96 w 72"/>
                <a:gd name="T13" fmla="*/ 81 h 40"/>
                <a:gd name="T14" fmla="*/ 81 w 72"/>
                <a:gd name="T15" fmla="*/ 81 h 40"/>
                <a:gd name="T16" fmla="*/ 64 w 72"/>
                <a:gd name="T17" fmla="*/ 81 h 40"/>
                <a:gd name="T18" fmla="*/ 48 w 72"/>
                <a:gd name="T19" fmla="*/ 81 h 40"/>
                <a:gd name="T20" fmla="*/ 33 w 72"/>
                <a:gd name="T21" fmla="*/ 81 h 40"/>
                <a:gd name="T22" fmla="*/ 16 w 72"/>
                <a:gd name="T23" fmla="*/ 81 h 40"/>
                <a:gd name="T24" fmla="*/ 0 w 72"/>
                <a:gd name="T25" fmla="*/ 81 h 40"/>
                <a:gd name="T26" fmla="*/ 0 w 72"/>
                <a:gd name="T27" fmla="*/ 66 h 40"/>
                <a:gd name="T28" fmla="*/ 0 w 72"/>
                <a:gd name="T29" fmla="*/ 48 h 40"/>
                <a:gd name="T30" fmla="*/ 33 w 72"/>
                <a:gd name="T31" fmla="*/ 66 h 40"/>
                <a:gd name="T32" fmla="*/ 48 w 72"/>
                <a:gd name="T33" fmla="*/ 48 h 40"/>
                <a:gd name="T34" fmla="*/ 81 w 72"/>
                <a:gd name="T35" fmla="*/ 48 h 40"/>
                <a:gd name="T36" fmla="*/ 129 w 72"/>
                <a:gd name="T37" fmla="*/ 0 h 40"/>
                <a:gd name="T38" fmla="*/ 145 w 72"/>
                <a:gd name="T39" fmla="*/ 16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79" name="Freeform 50"/>
            <p:cNvSpPr>
              <a:spLocks/>
            </p:cNvSpPr>
            <p:nvPr/>
          </p:nvSpPr>
          <p:spPr bwMode="auto">
            <a:xfrm>
              <a:off x="3975" y="2285"/>
              <a:ext cx="12" cy="21"/>
            </a:xfrm>
            <a:custGeom>
              <a:avLst/>
              <a:gdLst>
                <a:gd name="T0" fmla="*/ 18 w 8"/>
                <a:gd name="T1" fmla="*/ 28 h 16"/>
                <a:gd name="T2" fmla="*/ 18 w 8"/>
                <a:gd name="T3" fmla="*/ 0 h 16"/>
                <a:gd name="T4" fmla="*/ 0 w 8"/>
                <a:gd name="T5" fmla="*/ 0 h 16"/>
                <a:gd name="T6" fmla="*/ 0 w 8"/>
                <a:gd name="T7" fmla="*/ 14 h 16"/>
                <a:gd name="T8" fmla="*/ 18 w 8"/>
                <a:gd name="T9" fmla="*/ 2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0" name="Freeform 51"/>
            <p:cNvSpPr>
              <a:spLocks/>
            </p:cNvSpPr>
            <p:nvPr/>
          </p:nvSpPr>
          <p:spPr bwMode="auto">
            <a:xfrm>
              <a:off x="5427" y="2847"/>
              <a:ext cx="194" cy="192"/>
            </a:xfrm>
            <a:custGeom>
              <a:avLst/>
              <a:gdLst>
                <a:gd name="T0" fmla="*/ 277 w 136"/>
                <a:gd name="T1" fmla="*/ 271 h 136"/>
                <a:gd name="T2" fmla="*/ 244 w 136"/>
                <a:gd name="T3" fmla="*/ 239 h 136"/>
                <a:gd name="T4" fmla="*/ 180 w 136"/>
                <a:gd name="T5" fmla="*/ 256 h 136"/>
                <a:gd name="T6" fmla="*/ 195 w 136"/>
                <a:gd name="T7" fmla="*/ 223 h 136"/>
                <a:gd name="T8" fmla="*/ 211 w 136"/>
                <a:gd name="T9" fmla="*/ 223 h 136"/>
                <a:gd name="T10" fmla="*/ 195 w 136"/>
                <a:gd name="T11" fmla="*/ 160 h 136"/>
                <a:gd name="T12" fmla="*/ 180 w 136"/>
                <a:gd name="T13" fmla="*/ 144 h 136"/>
                <a:gd name="T14" fmla="*/ 114 w 136"/>
                <a:gd name="T15" fmla="*/ 127 h 136"/>
                <a:gd name="T16" fmla="*/ 81 w 136"/>
                <a:gd name="T17" fmla="*/ 96 h 136"/>
                <a:gd name="T18" fmla="*/ 66 w 136"/>
                <a:gd name="T19" fmla="*/ 112 h 136"/>
                <a:gd name="T20" fmla="*/ 49 w 136"/>
                <a:gd name="T21" fmla="*/ 112 h 136"/>
                <a:gd name="T22" fmla="*/ 49 w 136"/>
                <a:gd name="T23" fmla="*/ 96 h 136"/>
                <a:gd name="T24" fmla="*/ 33 w 136"/>
                <a:gd name="T25" fmla="*/ 79 h 136"/>
                <a:gd name="T26" fmla="*/ 81 w 136"/>
                <a:gd name="T27" fmla="*/ 79 h 136"/>
                <a:gd name="T28" fmla="*/ 81 w 136"/>
                <a:gd name="T29" fmla="*/ 64 h 136"/>
                <a:gd name="T30" fmla="*/ 33 w 136"/>
                <a:gd name="T31" fmla="*/ 64 h 136"/>
                <a:gd name="T32" fmla="*/ 33 w 136"/>
                <a:gd name="T33" fmla="*/ 48 h 136"/>
                <a:gd name="T34" fmla="*/ 0 w 136"/>
                <a:gd name="T35" fmla="*/ 32 h 136"/>
                <a:gd name="T36" fmla="*/ 33 w 136"/>
                <a:gd name="T37" fmla="*/ 0 h 136"/>
                <a:gd name="T38" fmla="*/ 66 w 136"/>
                <a:gd name="T39" fmla="*/ 0 h 136"/>
                <a:gd name="T40" fmla="*/ 66 w 136"/>
                <a:gd name="T41" fmla="*/ 16 h 136"/>
                <a:gd name="T42" fmla="*/ 81 w 136"/>
                <a:gd name="T43" fmla="*/ 16 h 136"/>
                <a:gd name="T44" fmla="*/ 97 w 136"/>
                <a:gd name="T45" fmla="*/ 64 h 136"/>
                <a:gd name="T46" fmla="*/ 114 w 136"/>
                <a:gd name="T47" fmla="*/ 96 h 136"/>
                <a:gd name="T48" fmla="*/ 130 w 136"/>
                <a:gd name="T49" fmla="*/ 96 h 136"/>
                <a:gd name="T50" fmla="*/ 163 w 136"/>
                <a:gd name="T51" fmla="*/ 64 h 136"/>
                <a:gd name="T52" fmla="*/ 195 w 136"/>
                <a:gd name="T53" fmla="*/ 48 h 136"/>
                <a:gd name="T54" fmla="*/ 277 w 136"/>
                <a:gd name="T55" fmla="*/ 79 h 136"/>
                <a:gd name="T56" fmla="*/ 277 w 136"/>
                <a:gd name="T57" fmla="*/ 271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1" name="Freeform 52"/>
            <p:cNvSpPr>
              <a:spLocks/>
            </p:cNvSpPr>
            <p:nvPr/>
          </p:nvSpPr>
          <p:spPr bwMode="auto">
            <a:xfrm>
              <a:off x="5621" y="2904"/>
              <a:ext cx="170" cy="168"/>
            </a:xfrm>
            <a:custGeom>
              <a:avLst/>
              <a:gdLst>
                <a:gd name="T0" fmla="*/ 0 w 120"/>
                <a:gd name="T1" fmla="*/ 0 h 120"/>
                <a:gd name="T2" fmla="*/ 64 w 120"/>
                <a:gd name="T3" fmla="*/ 15 h 120"/>
                <a:gd name="T4" fmla="*/ 112 w 120"/>
                <a:gd name="T5" fmla="*/ 48 h 120"/>
                <a:gd name="T6" fmla="*/ 129 w 120"/>
                <a:gd name="T7" fmla="*/ 78 h 120"/>
                <a:gd name="T8" fmla="*/ 160 w 120"/>
                <a:gd name="T9" fmla="*/ 94 h 120"/>
                <a:gd name="T10" fmla="*/ 177 w 120"/>
                <a:gd name="T11" fmla="*/ 94 h 120"/>
                <a:gd name="T12" fmla="*/ 177 w 120"/>
                <a:gd name="T13" fmla="*/ 109 h 120"/>
                <a:gd name="T14" fmla="*/ 160 w 120"/>
                <a:gd name="T15" fmla="*/ 126 h 120"/>
                <a:gd name="T16" fmla="*/ 160 w 120"/>
                <a:gd name="T17" fmla="*/ 141 h 120"/>
                <a:gd name="T18" fmla="*/ 177 w 120"/>
                <a:gd name="T19" fmla="*/ 157 h 120"/>
                <a:gd name="T20" fmla="*/ 193 w 120"/>
                <a:gd name="T21" fmla="*/ 188 h 120"/>
                <a:gd name="T22" fmla="*/ 208 w 120"/>
                <a:gd name="T23" fmla="*/ 188 h 120"/>
                <a:gd name="T24" fmla="*/ 208 w 120"/>
                <a:gd name="T25" fmla="*/ 204 h 120"/>
                <a:gd name="T26" fmla="*/ 225 w 120"/>
                <a:gd name="T27" fmla="*/ 204 h 120"/>
                <a:gd name="T28" fmla="*/ 225 w 120"/>
                <a:gd name="T29" fmla="*/ 220 h 120"/>
                <a:gd name="T30" fmla="*/ 241 w 120"/>
                <a:gd name="T31" fmla="*/ 220 h 120"/>
                <a:gd name="T32" fmla="*/ 241 w 120"/>
                <a:gd name="T33" fmla="*/ 235 h 120"/>
                <a:gd name="T34" fmla="*/ 225 w 120"/>
                <a:gd name="T35" fmla="*/ 235 h 120"/>
                <a:gd name="T36" fmla="*/ 225 w 120"/>
                <a:gd name="T37" fmla="*/ 220 h 120"/>
                <a:gd name="T38" fmla="*/ 160 w 120"/>
                <a:gd name="T39" fmla="*/ 220 h 120"/>
                <a:gd name="T40" fmla="*/ 129 w 120"/>
                <a:gd name="T41" fmla="*/ 157 h 120"/>
                <a:gd name="T42" fmla="*/ 96 w 120"/>
                <a:gd name="T43" fmla="*/ 141 h 120"/>
                <a:gd name="T44" fmla="*/ 81 w 120"/>
                <a:gd name="T45" fmla="*/ 141 h 120"/>
                <a:gd name="T46" fmla="*/ 48 w 120"/>
                <a:gd name="T47" fmla="*/ 172 h 120"/>
                <a:gd name="T48" fmla="*/ 33 w 120"/>
                <a:gd name="T49" fmla="*/ 188 h 120"/>
                <a:gd name="T50" fmla="*/ 0 w 120"/>
                <a:gd name="T51" fmla="*/ 188 h 120"/>
                <a:gd name="T52" fmla="*/ 0 w 120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2" name="Freeform 53"/>
            <p:cNvSpPr>
              <a:spLocks/>
            </p:cNvSpPr>
            <p:nvPr/>
          </p:nvSpPr>
          <p:spPr bwMode="auto">
            <a:xfrm>
              <a:off x="5015" y="2758"/>
              <a:ext cx="184" cy="180"/>
            </a:xfrm>
            <a:custGeom>
              <a:avLst/>
              <a:gdLst>
                <a:gd name="T0" fmla="*/ 198 w 128"/>
                <a:gd name="T1" fmla="*/ 0 h 128"/>
                <a:gd name="T2" fmla="*/ 183 w 128"/>
                <a:gd name="T3" fmla="*/ 0 h 128"/>
                <a:gd name="T4" fmla="*/ 150 w 128"/>
                <a:gd name="T5" fmla="*/ 79 h 128"/>
                <a:gd name="T6" fmla="*/ 116 w 128"/>
                <a:gd name="T7" fmla="*/ 96 h 128"/>
                <a:gd name="T8" fmla="*/ 83 w 128"/>
                <a:gd name="T9" fmla="*/ 79 h 128"/>
                <a:gd name="T10" fmla="*/ 66 w 128"/>
                <a:gd name="T11" fmla="*/ 96 h 128"/>
                <a:gd name="T12" fmla="*/ 33 w 128"/>
                <a:gd name="T13" fmla="*/ 96 h 128"/>
                <a:gd name="T14" fmla="*/ 17 w 128"/>
                <a:gd name="T15" fmla="*/ 63 h 128"/>
                <a:gd name="T16" fmla="*/ 0 w 128"/>
                <a:gd name="T17" fmla="*/ 96 h 128"/>
                <a:gd name="T18" fmla="*/ 0 w 128"/>
                <a:gd name="T19" fmla="*/ 142 h 128"/>
                <a:gd name="T20" fmla="*/ 17 w 128"/>
                <a:gd name="T21" fmla="*/ 159 h 128"/>
                <a:gd name="T22" fmla="*/ 33 w 128"/>
                <a:gd name="T23" fmla="*/ 205 h 128"/>
                <a:gd name="T24" fmla="*/ 66 w 128"/>
                <a:gd name="T25" fmla="*/ 205 h 128"/>
                <a:gd name="T26" fmla="*/ 66 w 128"/>
                <a:gd name="T27" fmla="*/ 222 h 128"/>
                <a:gd name="T28" fmla="*/ 116 w 128"/>
                <a:gd name="T29" fmla="*/ 222 h 128"/>
                <a:gd name="T30" fmla="*/ 132 w 128"/>
                <a:gd name="T31" fmla="*/ 222 h 128"/>
                <a:gd name="T32" fmla="*/ 150 w 128"/>
                <a:gd name="T33" fmla="*/ 253 h 128"/>
                <a:gd name="T34" fmla="*/ 165 w 128"/>
                <a:gd name="T35" fmla="*/ 238 h 128"/>
                <a:gd name="T36" fmla="*/ 198 w 128"/>
                <a:gd name="T37" fmla="*/ 222 h 128"/>
                <a:gd name="T38" fmla="*/ 198 w 128"/>
                <a:gd name="T39" fmla="*/ 190 h 128"/>
                <a:gd name="T40" fmla="*/ 198 w 128"/>
                <a:gd name="T41" fmla="*/ 174 h 128"/>
                <a:gd name="T42" fmla="*/ 216 w 128"/>
                <a:gd name="T43" fmla="*/ 159 h 128"/>
                <a:gd name="T44" fmla="*/ 249 w 128"/>
                <a:gd name="T45" fmla="*/ 96 h 128"/>
                <a:gd name="T46" fmla="*/ 265 w 128"/>
                <a:gd name="T47" fmla="*/ 96 h 128"/>
                <a:gd name="T48" fmla="*/ 231 w 128"/>
                <a:gd name="T49" fmla="*/ 63 h 128"/>
                <a:gd name="T50" fmla="*/ 249 w 128"/>
                <a:gd name="T51" fmla="*/ 48 h 128"/>
                <a:gd name="T52" fmla="*/ 231 w 128"/>
                <a:gd name="T53" fmla="*/ 32 h 128"/>
                <a:gd name="T54" fmla="*/ 231 w 128"/>
                <a:gd name="T55" fmla="*/ 0 h 128"/>
                <a:gd name="T56" fmla="*/ 198 w 128"/>
                <a:gd name="T57" fmla="*/ 0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3" name="Freeform 54"/>
            <p:cNvSpPr>
              <a:spLocks/>
            </p:cNvSpPr>
            <p:nvPr/>
          </p:nvSpPr>
          <p:spPr bwMode="auto">
            <a:xfrm>
              <a:off x="5026" y="2702"/>
              <a:ext cx="184" cy="123"/>
            </a:xfrm>
            <a:custGeom>
              <a:avLst/>
              <a:gdLst>
                <a:gd name="T0" fmla="*/ 249 w 128"/>
                <a:gd name="T1" fmla="*/ 63 h 88"/>
                <a:gd name="T2" fmla="*/ 231 w 128"/>
                <a:gd name="T3" fmla="*/ 63 h 88"/>
                <a:gd name="T4" fmla="*/ 265 w 128"/>
                <a:gd name="T5" fmla="*/ 48 h 88"/>
                <a:gd name="T6" fmla="*/ 216 w 128"/>
                <a:gd name="T7" fmla="*/ 31 h 88"/>
                <a:gd name="T8" fmla="*/ 216 w 128"/>
                <a:gd name="T9" fmla="*/ 15 h 88"/>
                <a:gd name="T10" fmla="*/ 198 w 128"/>
                <a:gd name="T11" fmla="*/ 0 h 88"/>
                <a:gd name="T12" fmla="*/ 150 w 128"/>
                <a:gd name="T13" fmla="*/ 48 h 88"/>
                <a:gd name="T14" fmla="*/ 150 w 128"/>
                <a:gd name="T15" fmla="*/ 63 h 88"/>
                <a:gd name="T16" fmla="*/ 132 w 128"/>
                <a:gd name="T17" fmla="*/ 63 h 88"/>
                <a:gd name="T18" fmla="*/ 132 w 128"/>
                <a:gd name="T19" fmla="*/ 78 h 88"/>
                <a:gd name="T20" fmla="*/ 116 w 128"/>
                <a:gd name="T21" fmla="*/ 63 h 88"/>
                <a:gd name="T22" fmla="*/ 83 w 128"/>
                <a:gd name="T23" fmla="*/ 109 h 88"/>
                <a:gd name="T24" fmla="*/ 50 w 128"/>
                <a:gd name="T25" fmla="*/ 109 h 88"/>
                <a:gd name="T26" fmla="*/ 33 w 128"/>
                <a:gd name="T27" fmla="*/ 157 h 88"/>
                <a:gd name="T28" fmla="*/ 0 w 128"/>
                <a:gd name="T29" fmla="*/ 141 h 88"/>
                <a:gd name="T30" fmla="*/ 17 w 128"/>
                <a:gd name="T31" fmla="*/ 172 h 88"/>
                <a:gd name="T32" fmla="*/ 50 w 128"/>
                <a:gd name="T33" fmla="*/ 172 h 88"/>
                <a:gd name="T34" fmla="*/ 66 w 128"/>
                <a:gd name="T35" fmla="*/ 157 h 88"/>
                <a:gd name="T36" fmla="*/ 99 w 128"/>
                <a:gd name="T37" fmla="*/ 172 h 88"/>
                <a:gd name="T38" fmla="*/ 132 w 128"/>
                <a:gd name="T39" fmla="*/ 157 h 88"/>
                <a:gd name="T40" fmla="*/ 165 w 128"/>
                <a:gd name="T41" fmla="*/ 78 h 88"/>
                <a:gd name="T42" fmla="*/ 183 w 128"/>
                <a:gd name="T43" fmla="*/ 78 h 88"/>
                <a:gd name="T44" fmla="*/ 216 w 128"/>
                <a:gd name="T45" fmla="*/ 78 h 88"/>
                <a:gd name="T46" fmla="*/ 249 w 128"/>
                <a:gd name="T47" fmla="*/ 63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4" name="Freeform 55"/>
            <p:cNvSpPr>
              <a:spLocks/>
            </p:cNvSpPr>
            <p:nvPr/>
          </p:nvSpPr>
          <p:spPr bwMode="auto">
            <a:xfrm>
              <a:off x="5107" y="2746"/>
              <a:ext cx="22" cy="12"/>
            </a:xfrm>
            <a:custGeom>
              <a:avLst/>
              <a:gdLst>
                <a:gd name="T0" fmla="*/ 30 w 16"/>
                <a:gd name="T1" fmla="*/ 0 h 8"/>
                <a:gd name="T2" fmla="*/ 15 w 16"/>
                <a:gd name="T3" fmla="*/ 0 h 8"/>
                <a:gd name="T4" fmla="*/ 15 w 16"/>
                <a:gd name="T5" fmla="*/ 18 h 8"/>
                <a:gd name="T6" fmla="*/ 0 w 16"/>
                <a:gd name="T7" fmla="*/ 0 h 8"/>
                <a:gd name="T8" fmla="*/ 3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5" name="Freeform 56"/>
            <p:cNvSpPr>
              <a:spLocks/>
            </p:cNvSpPr>
            <p:nvPr/>
          </p:nvSpPr>
          <p:spPr bwMode="auto">
            <a:xfrm>
              <a:off x="4662" y="2250"/>
              <a:ext cx="170" cy="395"/>
            </a:xfrm>
            <a:custGeom>
              <a:avLst/>
              <a:gdLst>
                <a:gd name="T0" fmla="*/ 225 w 120"/>
                <a:gd name="T1" fmla="*/ 478 h 280"/>
                <a:gd name="T2" fmla="*/ 208 w 120"/>
                <a:gd name="T3" fmla="*/ 413 h 280"/>
                <a:gd name="T4" fmla="*/ 177 w 120"/>
                <a:gd name="T5" fmla="*/ 398 h 280"/>
                <a:gd name="T6" fmla="*/ 193 w 120"/>
                <a:gd name="T7" fmla="*/ 350 h 280"/>
                <a:gd name="T8" fmla="*/ 160 w 120"/>
                <a:gd name="T9" fmla="*/ 286 h 280"/>
                <a:gd name="T10" fmla="*/ 160 w 120"/>
                <a:gd name="T11" fmla="*/ 255 h 280"/>
                <a:gd name="T12" fmla="*/ 208 w 120"/>
                <a:gd name="T13" fmla="*/ 223 h 280"/>
                <a:gd name="T14" fmla="*/ 241 w 120"/>
                <a:gd name="T15" fmla="*/ 190 h 280"/>
                <a:gd name="T16" fmla="*/ 208 w 120"/>
                <a:gd name="T17" fmla="*/ 190 h 280"/>
                <a:gd name="T18" fmla="*/ 177 w 120"/>
                <a:gd name="T19" fmla="*/ 175 h 280"/>
                <a:gd name="T20" fmla="*/ 177 w 120"/>
                <a:gd name="T21" fmla="*/ 144 h 280"/>
                <a:gd name="T22" fmla="*/ 160 w 120"/>
                <a:gd name="T23" fmla="*/ 144 h 280"/>
                <a:gd name="T24" fmla="*/ 160 w 120"/>
                <a:gd name="T25" fmla="*/ 111 h 280"/>
                <a:gd name="T26" fmla="*/ 129 w 120"/>
                <a:gd name="T27" fmla="*/ 127 h 280"/>
                <a:gd name="T28" fmla="*/ 145 w 120"/>
                <a:gd name="T29" fmla="*/ 32 h 280"/>
                <a:gd name="T30" fmla="*/ 129 w 120"/>
                <a:gd name="T31" fmla="*/ 0 h 280"/>
                <a:gd name="T32" fmla="*/ 96 w 120"/>
                <a:gd name="T33" fmla="*/ 0 h 280"/>
                <a:gd name="T34" fmla="*/ 96 w 120"/>
                <a:gd name="T35" fmla="*/ 16 h 280"/>
                <a:gd name="T36" fmla="*/ 81 w 120"/>
                <a:gd name="T37" fmla="*/ 16 h 280"/>
                <a:gd name="T38" fmla="*/ 48 w 120"/>
                <a:gd name="T39" fmla="*/ 48 h 280"/>
                <a:gd name="T40" fmla="*/ 33 w 120"/>
                <a:gd name="T41" fmla="*/ 127 h 280"/>
                <a:gd name="T42" fmla="*/ 16 w 120"/>
                <a:gd name="T43" fmla="*/ 127 h 280"/>
                <a:gd name="T44" fmla="*/ 16 w 120"/>
                <a:gd name="T45" fmla="*/ 175 h 280"/>
                <a:gd name="T46" fmla="*/ 0 w 120"/>
                <a:gd name="T47" fmla="*/ 175 h 280"/>
                <a:gd name="T48" fmla="*/ 0 w 120"/>
                <a:gd name="T49" fmla="*/ 207 h 280"/>
                <a:gd name="T50" fmla="*/ 33 w 120"/>
                <a:gd name="T51" fmla="*/ 238 h 280"/>
                <a:gd name="T52" fmla="*/ 48 w 120"/>
                <a:gd name="T53" fmla="*/ 271 h 280"/>
                <a:gd name="T54" fmla="*/ 64 w 120"/>
                <a:gd name="T55" fmla="*/ 271 h 280"/>
                <a:gd name="T56" fmla="*/ 81 w 120"/>
                <a:gd name="T57" fmla="*/ 319 h 280"/>
                <a:gd name="T58" fmla="*/ 64 w 120"/>
                <a:gd name="T59" fmla="*/ 350 h 280"/>
                <a:gd name="T60" fmla="*/ 112 w 120"/>
                <a:gd name="T61" fmla="*/ 367 h 280"/>
                <a:gd name="T62" fmla="*/ 145 w 120"/>
                <a:gd name="T63" fmla="*/ 334 h 280"/>
                <a:gd name="T64" fmla="*/ 160 w 120"/>
                <a:gd name="T65" fmla="*/ 350 h 280"/>
                <a:gd name="T66" fmla="*/ 208 w 120"/>
                <a:gd name="T67" fmla="*/ 461 h 280"/>
                <a:gd name="T68" fmla="*/ 193 w 120"/>
                <a:gd name="T69" fmla="*/ 478 h 280"/>
                <a:gd name="T70" fmla="*/ 208 w 120"/>
                <a:gd name="T71" fmla="*/ 509 h 280"/>
                <a:gd name="T72" fmla="*/ 193 w 120"/>
                <a:gd name="T73" fmla="*/ 557 h 280"/>
                <a:gd name="T74" fmla="*/ 225 w 120"/>
                <a:gd name="T75" fmla="*/ 478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6" name="Freeform 57"/>
            <p:cNvSpPr>
              <a:spLocks/>
            </p:cNvSpPr>
            <p:nvPr/>
          </p:nvSpPr>
          <p:spPr bwMode="auto">
            <a:xfrm>
              <a:off x="4776" y="2408"/>
              <a:ext cx="147" cy="315"/>
            </a:xfrm>
            <a:custGeom>
              <a:avLst/>
              <a:gdLst>
                <a:gd name="T0" fmla="*/ 96 w 104"/>
                <a:gd name="T1" fmla="*/ 412 h 224"/>
                <a:gd name="T2" fmla="*/ 112 w 104"/>
                <a:gd name="T3" fmla="*/ 428 h 224"/>
                <a:gd name="T4" fmla="*/ 112 w 104"/>
                <a:gd name="T5" fmla="*/ 443 h 224"/>
                <a:gd name="T6" fmla="*/ 127 w 104"/>
                <a:gd name="T7" fmla="*/ 443 h 224"/>
                <a:gd name="T8" fmla="*/ 144 w 104"/>
                <a:gd name="T9" fmla="*/ 428 h 224"/>
                <a:gd name="T10" fmla="*/ 127 w 104"/>
                <a:gd name="T11" fmla="*/ 412 h 224"/>
                <a:gd name="T12" fmla="*/ 96 w 104"/>
                <a:gd name="T13" fmla="*/ 395 h 224"/>
                <a:gd name="T14" fmla="*/ 81 w 104"/>
                <a:gd name="T15" fmla="*/ 332 h 224"/>
                <a:gd name="T16" fmla="*/ 64 w 104"/>
                <a:gd name="T17" fmla="*/ 332 h 224"/>
                <a:gd name="T18" fmla="*/ 64 w 104"/>
                <a:gd name="T19" fmla="*/ 301 h 224"/>
                <a:gd name="T20" fmla="*/ 81 w 104"/>
                <a:gd name="T21" fmla="*/ 253 h 224"/>
                <a:gd name="T22" fmla="*/ 64 w 104"/>
                <a:gd name="T23" fmla="*/ 222 h 224"/>
                <a:gd name="T24" fmla="*/ 96 w 104"/>
                <a:gd name="T25" fmla="*/ 222 h 224"/>
                <a:gd name="T26" fmla="*/ 96 w 104"/>
                <a:gd name="T27" fmla="*/ 238 h 224"/>
                <a:gd name="T28" fmla="*/ 127 w 104"/>
                <a:gd name="T29" fmla="*/ 238 h 224"/>
                <a:gd name="T30" fmla="*/ 144 w 104"/>
                <a:gd name="T31" fmla="*/ 253 h 224"/>
                <a:gd name="T32" fmla="*/ 127 w 104"/>
                <a:gd name="T33" fmla="*/ 222 h 224"/>
                <a:gd name="T34" fmla="*/ 144 w 104"/>
                <a:gd name="T35" fmla="*/ 190 h 224"/>
                <a:gd name="T36" fmla="*/ 208 w 104"/>
                <a:gd name="T37" fmla="*/ 190 h 224"/>
                <a:gd name="T38" fmla="*/ 208 w 104"/>
                <a:gd name="T39" fmla="*/ 159 h 224"/>
                <a:gd name="T40" fmla="*/ 192 w 104"/>
                <a:gd name="T41" fmla="*/ 127 h 224"/>
                <a:gd name="T42" fmla="*/ 175 w 104"/>
                <a:gd name="T43" fmla="*/ 96 h 224"/>
                <a:gd name="T44" fmla="*/ 144 w 104"/>
                <a:gd name="T45" fmla="*/ 63 h 224"/>
                <a:gd name="T46" fmla="*/ 127 w 104"/>
                <a:gd name="T47" fmla="*/ 79 h 224"/>
                <a:gd name="T48" fmla="*/ 112 w 104"/>
                <a:gd name="T49" fmla="*/ 63 h 224"/>
                <a:gd name="T50" fmla="*/ 81 w 104"/>
                <a:gd name="T51" fmla="*/ 79 h 224"/>
                <a:gd name="T52" fmla="*/ 81 w 104"/>
                <a:gd name="T53" fmla="*/ 32 h 224"/>
                <a:gd name="T54" fmla="*/ 64 w 104"/>
                <a:gd name="T55" fmla="*/ 15 h 224"/>
                <a:gd name="T56" fmla="*/ 48 w 104"/>
                <a:gd name="T57" fmla="*/ 0 h 224"/>
                <a:gd name="T58" fmla="*/ 0 w 104"/>
                <a:gd name="T59" fmla="*/ 32 h 224"/>
                <a:gd name="T60" fmla="*/ 0 w 104"/>
                <a:gd name="T61" fmla="*/ 63 h 224"/>
                <a:gd name="T62" fmla="*/ 33 w 104"/>
                <a:gd name="T63" fmla="*/ 127 h 224"/>
                <a:gd name="T64" fmla="*/ 16 w 104"/>
                <a:gd name="T65" fmla="*/ 174 h 224"/>
                <a:gd name="T66" fmla="*/ 48 w 104"/>
                <a:gd name="T67" fmla="*/ 190 h 224"/>
                <a:gd name="T68" fmla="*/ 64 w 104"/>
                <a:gd name="T69" fmla="*/ 253 h 224"/>
                <a:gd name="T70" fmla="*/ 33 w 104"/>
                <a:gd name="T71" fmla="*/ 332 h 224"/>
                <a:gd name="T72" fmla="*/ 33 w 104"/>
                <a:gd name="T73" fmla="*/ 349 h 224"/>
                <a:gd name="T74" fmla="*/ 48 w 104"/>
                <a:gd name="T75" fmla="*/ 380 h 224"/>
                <a:gd name="T76" fmla="*/ 48 w 104"/>
                <a:gd name="T77" fmla="*/ 364 h 224"/>
                <a:gd name="T78" fmla="*/ 96 w 104"/>
                <a:gd name="T79" fmla="*/ 428 h 224"/>
                <a:gd name="T80" fmla="*/ 96 w 104"/>
                <a:gd name="T81" fmla="*/ 412 h 2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7" name="Freeform 58"/>
            <p:cNvSpPr>
              <a:spLocks/>
            </p:cNvSpPr>
            <p:nvPr/>
          </p:nvSpPr>
          <p:spPr bwMode="auto">
            <a:xfrm>
              <a:off x="4843" y="2702"/>
              <a:ext cx="80" cy="113"/>
            </a:xfrm>
            <a:custGeom>
              <a:avLst/>
              <a:gdLst>
                <a:gd name="T0" fmla="*/ 0 w 56"/>
                <a:gd name="T1" fmla="*/ 16 h 80"/>
                <a:gd name="T2" fmla="*/ 0 w 56"/>
                <a:gd name="T3" fmla="*/ 0 h 80"/>
                <a:gd name="T4" fmla="*/ 16 w 56"/>
                <a:gd name="T5" fmla="*/ 16 h 80"/>
                <a:gd name="T6" fmla="*/ 16 w 56"/>
                <a:gd name="T7" fmla="*/ 32 h 80"/>
                <a:gd name="T8" fmla="*/ 33 w 56"/>
                <a:gd name="T9" fmla="*/ 32 h 80"/>
                <a:gd name="T10" fmla="*/ 49 w 56"/>
                <a:gd name="T11" fmla="*/ 16 h 80"/>
                <a:gd name="T12" fmla="*/ 81 w 56"/>
                <a:gd name="T13" fmla="*/ 64 h 80"/>
                <a:gd name="T14" fmla="*/ 81 w 56"/>
                <a:gd name="T15" fmla="*/ 112 h 80"/>
                <a:gd name="T16" fmla="*/ 114 w 56"/>
                <a:gd name="T17" fmla="*/ 160 h 80"/>
                <a:gd name="T18" fmla="*/ 81 w 56"/>
                <a:gd name="T19" fmla="*/ 160 h 80"/>
                <a:gd name="T20" fmla="*/ 33 w 56"/>
                <a:gd name="T21" fmla="*/ 112 h 80"/>
                <a:gd name="T22" fmla="*/ 0 w 56"/>
                <a:gd name="T23" fmla="*/ 81 h 80"/>
                <a:gd name="T24" fmla="*/ 0 w 56"/>
                <a:gd name="T25" fmla="*/ 16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8" name="Freeform 59"/>
            <p:cNvSpPr>
              <a:spLocks/>
            </p:cNvSpPr>
            <p:nvPr/>
          </p:nvSpPr>
          <p:spPr bwMode="auto">
            <a:xfrm>
              <a:off x="4843" y="2352"/>
              <a:ext cx="161" cy="303"/>
            </a:xfrm>
            <a:custGeom>
              <a:avLst/>
              <a:gdLst>
                <a:gd name="T0" fmla="*/ 0 w 112"/>
                <a:gd name="T1" fmla="*/ 15 h 216"/>
                <a:gd name="T2" fmla="*/ 33 w 112"/>
                <a:gd name="T3" fmla="*/ 63 h 216"/>
                <a:gd name="T4" fmla="*/ 66 w 112"/>
                <a:gd name="T5" fmla="*/ 79 h 216"/>
                <a:gd name="T6" fmla="*/ 83 w 112"/>
                <a:gd name="T7" fmla="*/ 94 h 216"/>
                <a:gd name="T8" fmla="*/ 66 w 112"/>
                <a:gd name="T9" fmla="*/ 111 h 216"/>
                <a:gd name="T10" fmla="*/ 132 w 112"/>
                <a:gd name="T11" fmla="*/ 173 h 216"/>
                <a:gd name="T12" fmla="*/ 132 w 112"/>
                <a:gd name="T13" fmla="*/ 189 h 216"/>
                <a:gd name="T14" fmla="*/ 165 w 112"/>
                <a:gd name="T15" fmla="*/ 220 h 216"/>
                <a:gd name="T16" fmla="*/ 183 w 112"/>
                <a:gd name="T17" fmla="*/ 252 h 216"/>
                <a:gd name="T18" fmla="*/ 183 w 112"/>
                <a:gd name="T19" fmla="*/ 314 h 216"/>
                <a:gd name="T20" fmla="*/ 150 w 112"/>
                <a:gd name="T21" fmla="*/ 346 h 216"/>
                <a:gd name="T22" fmla="*/ 132 w 112"/>
                <a:gd name="T23" fmla="*/ 362 h 216"/>
                <a:gd name="T24" fmla="*/ 99 w 112"/>
                <a:gd name="T25" fmla="*/ 377 h 216"/>
                <a:gd name="T26" fmla="*/ 116 w 112"/>
                <a:gd name="T27" fmla="*/ 394 h 216"/>
                <a:gd name="T28" fmla="*/ 116 w 112"/>
                <a:gd name="T29" fmla="*/ 425 h 216"/>
                <a:gd name="T30" fmla="*/ 165 w 112"/>
                <a:gd name="T31" fmla="*/ 410 h 216"/>
                <a:gd name="T32" fmla="*/ 165 w 112"/>
                <a:gd name="T33" fmla="*/ 377 h 216"/>
                <a:gd name="T34" fmla="*/ 183 w 112"/>
                <a:gd name="T35" fmla="*/ 377 h 216"/>
                <a:gd name="T36" fmla="*/ 231 w 112"/>
                <a:gd name="T37" fmla="*/ 346 h 216"/>
                <a:gd name="T38" fmla="*/ 231 w 112"/>
                <a:gd name="T39" fmla="*/ 283 h 216"/>
                <a:gd name="T40" fmla="*/ 216 w 112"/>
                <a:gd name="T41" fmla="*/ 236 h 216"/>
                <a:gd name="T42" fmla="*/ 116 w 112"/>
                <a:gd name="T43" fmla="*/ 142 h 216"/>
                <a:gd name="T44" fmla="*/ 99 w 112"/>
                <a:gd name="T45" fmla="*/ 126 h 216"/>
                <a:gd name="T46" fmla="*/ 116 w 112"/>
                <a:gd name="T47" fmla="*/ 94 h 216"/>
                <a:gd name="T48" fmla="*/ 132 w 112"/>
                <a:gd name="T49" fmla="*/ 63 h 216"/>
                <a:gd name="T50" fmla="*/ 165 w 112"/>
                <a:gd name="T51" fmla="*/ 48 h 216"/>
                <a:gd name="T52" fmla="*/ 132 w 112"/>
                <a:gd name="T53" fmla="*/ 31 h 216"/>
                <a:gd name="T54" fmla="*/ 116 w 112"/>
                <a:gd name="T55" fmla="*/ 15 h 216"/>
                <a:gd name="T56" fmla="*/ 83 w 112"/>
                <a:gd name="T57" fmla="*/ 0 h 216"/>
                <a:gd name="T58" fmla="*/ 17 w 112"/>
                <a:gd name="T59" fmla="*/ 15 h 216"/>
                <a:gd name="T60" fmla="*/ 0 w 112"/>
                <a:gd name="T61" fmla="*/ 15 h 2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89" name="Freeform 60"/>
            <p:cNvSpPr>
              <a:spLocks/>
            </p:cNvSpPr>
            <p:nvPr/>
          </p:nvSpPr>
          <p:spPr bwMode="auto">
            <a:xfrm>
              <a:off x="4866" y="2532"/>
              <a:ext cx="104" cy="90"/>
            </a:xfrm>
            <a:custGeom>
              <a:avLst/>
              <a:gdLst>
                <a:gd name="T0" fmla="*/ 0 w 72"/>
                <a:gd name="T1" fmla="*/ 48 h 64"/>
                <a:gd name="T2" fmla="*/ 17 w 72"/>
                <a:gd name="T3" fmla="*/ 15 h 64"/>
                <a:gd name="T4" fmla="*/ 84 w 72"/>
                <a:gd name="T5" fmla="*/ 15 h 64"/>
                <a:gd name="T6" fmla="*/ 100 w 72"/>
                <a:gd name="T7" fmla="*/ 15 h 64"/>
                <a:gd name="T8" fmla="*/ 117 w 72"/>
                <a:gd name="T9" fmla="*/ 15 h 64"/>
                <a:gd name="T10" fmla="*/ 150 w 72"/>
                <a:gd name="T11" fmla="*/ 0 h 64"/>
                <a:gd name="T12" fmla="*/ 150 w 72"/>
                <a:gd name="T13" fmla="*/ 63 h 64"/>
                <a:gd name="T14" fmla="*/ 117 w 72"/>
                <a:gd name="T15" fmla="*/ 96 h 64"/>
                <a:gd name="T16" fmla="*/ 100 w 72"/>
                <a:gd name="T17" fmla="*/ 111 h 64"/>
                <a:gd name="T18" fmla="*/ 66 w 72"/>
                <a:gd name="T19" fmla="*/ 127 h 64"/>
                <a:gd name="T20" fmla="*/ 33 w 72"/>
                <a:gd name="T21" fmla="*/ 111 h 64"/>
                <a:gd name="T22" fmla="*/ 17 w 72"/>
                <a:gd name="T23" fmla="*/ 79 h 64"/>
                <a:gd name="T24" fmla="*/ 0 w 72"/>
                <a:gd name="T25" fmla="*/ 48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0" name="Freeform 61"/>
            <p:cNvSpPr>
              <a:spLocks/>
            </p:cNvSpPr>
            <p:nvPr/>
          </p:nvSpPr>
          <p:spPr bwMode="auto">
            <a:xfrm>
              <a:off x="4810" y="2363"/>
              <a:ext cx="160" cy="181"/>
            </a:xfrm>
            <a:custGeom>
              <a:avLst/>
              <a:gdLst>
                <a:gd name="T0" fmla="*/ 229 w 112"/>
                <a:gd name="T1" fmla="*/ 240 h 128"/>
                <a:gd name="T2" fmla="*/ 213 w 112"/>
                <a:gd name="T3" fmla="*/ 208 h 128"/>
                <a:gd name="T4" fmla="*/ 180 w 112"/>
                <a:gd name="T5" fmla="*/ 175 h 128"/>
                <a:gd name="T6" fmla="*/ 180 w 112"/>
                <a:gd name="T7" fmla="*/ 160 h 128"/>
                <a:gd name="T8" fmla="*/ 114 w 112"/>
                <a:gd name="T9" fmla="*/ 96 h 128"/>
                <a:gd name="T10" fmla="*/ 130 w 112"/>
                <a:gd name="T11" fmla="*/ 81 h 128"/>
                <a:gd name="T12" fmla="*/ 114 w 112"/>
                <a:gd name="T13" fmla="*/ 64 h 128"/>
                <a:gd name="T14" fmla="*/ 81 w 112"/>
                <a:gd name="T15" fmla="*/ 48 h 128"/>
                <a:gd name="T16" fmla="*/ 49 w 112"/>
                <a:gd name="T17" fmla="*/ 0 h 128"/>
                <a:gd name="T18" fmla="*/ 33 w 112"/>
                <a:gd name="T19" fmla="*/ 0 h 128"/>
                <a:gd name="T20" fmla="*/ 33 w 112"/>
                <a:gd name="T21" fmla="*/ 33 h 128"/>
                <a:gd name="T22" fmla="*/ 33 w 112"/>
                <a:gd name="T23" fmla="*/ 48 h 128"/>
                <a:gd name="T24" fmla="*/ 33 w 112"/>
                <a:gd name="T25" fmla="*/ 33 h 128"/>
                <a:gd name="T26" fmla="*/ 0 w 112"/>
                <a:gd name="T27" fmla="*/ 64 h 128"/>
                <a:gd name="T28" fmla="*/ 16 w 112"/>
                <a:gd name="T29" fmla="*/ 81 h 128"/>
                <a:gd name="T30" fmla="*/ 33 w 112"/>
                <a:gd name="T31" fmla="*/ 96 h 128"/>
                <a:gd name="T32" fmla="*/ 33 w 112"/>
                <a:gd name="T33" fmla="*/ 144 h 128"/>
                <a:gd name="T34" fmla="*/ 66 w 112"/>
                <a:gd name="T35" fmla="*/ 129 h 128"/>
                <a:gd name="T36" fmla="*/ 81 w 112"/>
                <a:gd name="T37" fmla="*/ 144 h 128"/>
                <a:gd name="T38" fmla="*/ 99 w 112"/>
                <a:gd name="T39" fmla="*/ 129 h 128"/>
                <a:gd name="T40" fmla="*/ 130 w 112"/>
                <a:gd name="T41" fmla="*/ 160 h 128"/>
                <a:gd name="T42" fmla="*/ 147 w 112"/>
                <a:gd name="T43" fmla="*/ 192 h 128"/>
                <a:gd name="T44" fmla="*/ 163 w 112"/>
                <a:gd name="T45" fmla="*/ 223 h 128"/>
                <a:gd name="T46" fmla="*/ 163 w 112"/>
                <a:gd name="T47" fmla="*/ 256 h 128"/>
                <a:gd name="T48" fmla="*/ 180 w 112"/>
                <a:gd name="T49" fmla="*/ 256 h 128"/>
                <a:gd name="T50" fmla="*/ 196 w 112"/>
                <a:gd name="T51" fmla="*/ 256 h 128"/>
                <a:gd name="T52" fmla="*/ 229 w 112"/>
                <a:gd name="T53" fmla="*/ 240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1" name="Freeform 62"/>
            <p:cNvSpPr>
              <a:spLocks/>
            </p:cNvSpPr>
            <p:nvPr/>
          </p:nvSpPr>
          <p:spPr bwMode="auto">
            <a:xfrm>
              <a:off x="4251" y="1709"/>
              <a:ext cx="981" cy="699"/>
            </a:xfrm>
            <a:custGeom>
              <a:avLst/>
              <a:gdLst>
                <a:gd name="T0" fmla="*/ 277 w 688"/>
                <a:gd name="T1" fmla="*/ 159 h 496"/>
                <a:gd name="T2" fmla="*/ 358 w 688"/>
                <a:gd name="T3" fmla="*/ 238 h 496"/>
                <a:gd name="T4" fmla="*/ 635 w 688"/>
                <a:gd name="T5" fmla="*/ 317 h 496"/>
                <a:gd name="T6" fmla="*/ 863 w 688"/>
                <a:gd name="T7" fmla="*/ 317 h 496"/>
                <a:gd name="T8" fmla="*/ 894 w 688"/>
                <a:gd name="T9" fmla="*/ 254 h 496"/>
                <a:gd name="T10" fmla="*/ 960 w 688"/>
                <a:gd name="T11" fmla="*/ 223 h 496"/>
                <a:gd name="T12" fmla="*/ 1008 w 688"/>
                <a:gd name="T13" fmla="*/ 175 h 496"/>
                <a:gd name="T14" fmla="*/ 927 w 688"/>
                <a:gd name="T15" fmla="*/ 175 h 496"/>
                <a:gd name="T16" fmla="*/ 944 w 688"/>
                <a:gd name="T17" fmla="*/ 111 h 496"/>
                <a:gd name="T18" fmla="*/ 975 w 688"/>
                <a:gd name="T19" fmla="*/ 48 h 496"/>
                <a:gd name="T20" fmla="*/ 1008 w 688"/>
                <a:gd name="T21" fmla="*/ 0 h 496"/>
                <a:gd name="T22" fmla="*/ 1171 w 688"/>
                <a:gd name="T23" fmla="*/ 111 h 496"/>
                <a:gd name="T24" fmla="*/ 1302 w 688"/>
                <a:gd name="T25" fmla="*/ 175 h 496"/>
                <a:gd name="T26" fmla="*/ 1383 w 688"/>
                <a:gd name="T27" fmla="*/ 175 h 496"/>
                <a:gd name="T28" fmla="*/ 1366 w 688"/>
                <a:gd name="T29" fmla="*/ 238 h 496"/>
                <a:gd name="T30" fmla="*/ 1383 w 688"/>
                <a:gd name="T31" fmla="*/ 317 h 496"/>
                <a:gd name="T32" fmla="*/ 1333 w 688"/>
                <a:gd name="T33" fmla="*/ 350 h 496"/>
                <a:gd name="T34" fmla="*/ 1252 w 688"/>
                <a:gd name="T35" fmla="*/ 413 h 496"/>
                <a:gd name="T36" fmla="*/ 1203 w 688"/>
                <a:gd name="T37" fmla="*/ 428 h 496"/>
                <a:gd name="T38" fmla="*/ 1188 w 688"/>
                <a:gd name="T39" fmla="*/ 382 h 496"/>
                <a:gd name="T40" fmla="*/ 1138 w 688"/>
                <a:gd name="T41" fmla="*/ 413 h 496"/>
                <a:gd name="T42" fmla="*/ 1106 w 688"/>
                <a:gd name="T43" fmla="*/ 445 h 496"/>
                <a:gd name="T44" fmla="*/ 1203 w 688"/>
                <a:gd name="T45" fmla="*/ 461 h 496"/>
                <a:gd name="T46" fmla="*/ 1236 w 688"/>
                <a:gd name="T47" fmla="*/ 493 h 496"/>
                <a:gd name="T48" fmla="*/ 1236 w 688"/>
                <a:gd name="T49" fmla="*/ 572 h 496"/>
                <a:gd name="T50" fmla="*/ 1285 w 688"/>
                <a:gd name="T51" fmla="*/ 651 h 496"/>
                <a:gd name="T52" fmla="*/ 1318 w 688"/>
                <a:gd name="T53" fmla="*/ 699 h 496"/>
                <a:gd name="T54" fmla="*/ 1285 w 688"/>
                <a:gd name="T55" fmla="*/ 795 h 496"/>
                <a:gd name="T56" fmla="*/ 1252 w 688"/>
                <a:gd name="T57" fmla="*/ 858 h 496"/>
                <a:gd name="T58" fmla="*/ 1171 w 688"/>
                <a:gd name="T59" fmla="*/ 922 h 496"/>
                <a:gd name="T60" fmla="*/ 1155 w 688"/>
                <a:gd name="T61" fmla="*/ 937 h 496"/>
                <a:gd name="T62" fmla="*/ 1074 w 688"/>
                <a:gd name="T63" fmla="*/ 970 h 496"/>
                <a:gd name="T64" fmla="*/ 1057 w 688"/>
                <a:gd name="T65" fmla="*/ 953 h 496"/>
                <a:gd name="T66" fmla="*/ 960 w 688"/>
                <a:gd name="T67" fmla="*/ 922 h 496"/>
                <a:gd name="T68" fmla="*/ 846 w 688"/>
                <a:gd name="T69" fmla="*/ 922 h 496"/>
                <a:gd name="T70" fmla="*/ 830 w 688"/>
                <a:gd name="T71" fmla="*/ 970 h 496"/>
                <a:gd name="T72" fmla="*/ 764 w 688"/>
                <a:gd name="T73" fmla="*/ 937 h 496"/>
                <a:gd name="T74" fmla="*/ 749 w 688"/>
                <a:gd name="T75" fmla="*/ 874 h 496"/>
                <a:gd name="T76" fmla="*/ 716 w 688"/>
                <a:gd name="T77" fmla="*/ 762 h 496"/>
                <a:gd name="T78" fmla="*/ 602 w 688"/>
                <a:gd name="T79" fmla="*/ 715 h 496"/>
                <a:gd name="T80" fmla="*/ 488 w 688"/>
                <a:gd name="T81" fmla="*/ 747 h 496"/>
                <a:gd name="T82" fmla="*/ 439 w 688"/>
                <a:gd name="T83" fmla="*/ 762 h 496"/>
                <a:gd name="T84" fmla="*/ 309 w 688"/>
                <a:gd name="T85" fmla="*/ 731 h 496"/>
                <a:gd name="T86" fmla="*/ 195 w 688"/>
                <a:gd name="T87" fmla="*/ 668 h 496"/>
                <a:gd name="T88" fmla="*/ 195 w 688"/>
                <a:gd name="T89" fmla="*/ 620 h 496"/>
                <a:gd name="T90" fmla="*/ 195 w 688"/>
                <a:gd name="T91" fmla="*/ 540 h 496"/>
                <a:gd name="T92" fmla="*/ 81 w 688"/>
                <a:gd name="T93" fmla="*/ 524 h 496"/>
                <a:gd name="T94" fmla="*/ 33 w 688"/>
                <a:gd name="T95" fmla="*/ 476 h 496"/>
                <a:gd name="T96" fmla="*/ 0 w 688"/>
                <a:gd name="T97" fmla="*/ 428 h 496"/>
                <a:gd name="T98" fmla="*/ 16 w 688"/>
                <a:gd name="T99" fmla="*/ 382 h 496"/>
                <a:gd name="T100" fmla="*/ 97 w 688"/>
                <a:gd name="T101" fmla="*/ 365 h 496"/>
                <a:gd name="T102" fmla="*/ 130 w 688"/>
                <a:gd name="T103" fmla="*/ 302 h 496"/>
                <a:gd name="T104" fmla="*/ 147 w 688"/>
                <a:gd name="T105" fmla="*/ 190 h 496"/>
                <a:gd name="T106" fmla="*/ 211 w 688"/>
                <a:gd name="T107" fmla="*/ 159 h 4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2" name="Freeform 63"/>
            <p:cNvSpPr>
              <a:spLocks/>
            </p:cNvSpPr>
            <p:nvPr/>
          </p:nvSpPr>
          <p:spPr bwMode="auto">
            <a:xfrm>
              <a:off x="4570" y="2285"/>
              <a:ext cx="92" cy="113"/>
            </a:xfrm>
            <a:custGeom>
              <a:avLst/>
              <a:gdLst>
                <a:gd name="T0" fmla="*/ 17 w 64"/>
                <a:gd name="T1" fmla="*/ 64 h 80"/>
                <a:gd name="T2" fmla="*/ 0 w 64"/>
                <a:gd name="T3" fmla="*/ 48 h 80"/>
                <a:gd name="T4" fmla="*/ 17 w 64"/>
                <a:gd name="T5" fmla="*/ 32 h 80"/>
                <a:gd name="T6" fmla="*/ 0 w 64"/>
                <a:gd name="T7" fmla="*/ 16 h 80"/>
                <a:gd name="T8" fmla="*/ 0 w 64"/>
                <a:gd name="T9" fmla="*/ 0 h 80"/>
                <a:gd name="T10" fmla="*/ 17 w 64"/>
                <a:gd name="T11" fmla="*/ 0 h 80"/>
                <a:gd name="T12" fmla="*/ 33 w 64"/>
                <a:gd name="T13" fmla="*/ 0 h 80"/>
                <a:gd name="T14" fmla="*/ 50 w 64"/>
                <a:gd name="T15" fmla="*/ 32 h 80"/>
                <a:gd name="T16" fmla="*/ 116 w 64"/>
                <a:gd name="T17" fmla="*/ 32 h 80"/>
                <a:gd name="T18" fmla="*/ 83 w 64"/>
                <a:gd name="T19" fmla="*/ 64 h 80"/>
                <a:gd name="T20" fmla="*/ 83 w 64"/>
                <a:gd name="T21" fmla="*/ 81 h 80"/>
                <a:gd name="T22" fmla="*/ 116 w 64"/>
                <a:gd name="T23" fmla="*/ 96 h 80"/>
                <a:gd name="T24" fmla="*/ 116 w 64"/>
                <a:gd name="T25" fmla="*/ 81 h 80"/>
                <a:gd name="T26" fmla="*/ 132 w 64"/>
                <a:gd name="T27" fmla="*/ 127 h 80"/>
                <a:gd name="T28" fmla="*/ 132 w 64"/>
                <a:gd name="T29" fmla="*/ 160 h 80"/>
                <a:gd name="T30" fmla="*/ 99 w 64"/>
                <a:gd name="T31" fmla="*/ 112 h 80"/>
                <a:gd name="T32" fmla="*/ 83 w 64"/>
                <a:gd name="T33" fmla="*/ 144 h 80"/>
                <a:gd name="T34" fmla="*/ 33 w 64"/>
                <a:gd name="T35" fmla="*/ 144 h 80"/>
                <a:gd name="T36" fmla="*/ 17 w 64"/>
                <a:gd name="T37" fmla="*/ 64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3" name="Freeform 64"/>
            <p:cNvSpPr>
              <a:spLocks/>
            </p:cNvSpPr>
            <p:nvPr/>
          </p:nvSpPr>
          <p:spPr bwMode="auto">
            <a:xfrm>
              <a:off x="4582" y="2239"/>
              <a:ext cx="57" cy="34"/>
            </a:xfrm>
            <a:custGeom>
              <a:avLst/>
              <a:gdLst>
                <a:gd name="T0" fmla="*/ 66 w 40"/>
                <a:gd name="T1" fmla="*/ 16 h 24"/>
                <a:gd name="T2" fmla="*/ 16 w 40"/>
                <a:gd name="T3" fmla="*/ 0 h 24"/>
                <a:gd name="T4" fmla="*/ 0 w 40"/>
                <a:gd name="T5" fmla="*/ 33 h 24"/>
                <a:gd name="T6" fmla="*/ 0 w 40"/>
                <a:gd name="T7" fmla="*/ 48 h 24"/>
                <a:gd name="T8" fmla="*/ 16 w 40"/>
                <a:gd name="T9" fmla="*/ 48 h 24"/>
                <a:gd name="T10" fmla="*/ 81 w 40"/>
                <a:gd name="T11" fmla="*/ 48 h 24"/>
                <a:gd name="T12" fmla="*/ 81 w 40"/>
                <a:gd name="T13" fmla="*/ 33 h 24"/>
                <a:gd name="T14" fmla="*/ 66 w 40"/>
                <a:gd name="T15" fmla="*/ 1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4" name="Freeform 65"/>
            <p:cNvSpPr>
              <a:spLocks/>
            </p:cNvSpPr>
            <p:nvPr/>
          </p:nvSpPr>
          <p:spPr bwMode="auto">
            <a:xfrm>
              <a:off x="4204" y="2080"/>
              <a:ext cx="526" cy="598"/>
            </a:xfrm>
            <a:custGeom>
              <a:avLst/>
              <a:gdLst>
                <a:gd name="T0" fmla="*/ 539 w 368"/>
                <a:gd name="T1" fmla="*/ 255 h 424"/>
                <a:gd name="T2" fmla="*/ 556 w 368"/>
                <a:gd name="T3" fmla="*/ 271 h 424"/>
                <a:gd name="T4" fmla="*/ 622 w 368"/>
                <a:gd name="T5" fmla="*/ 255 h 424"/>
                <a:gd name="T6" fmla="*/ 637 w 368"/>
                <a:gd name="T7" fmla="*/ 223 h 424"/>
                <a:gd name="T8" fmla="*/ 703 w 368"/>
                <a:gd name="T9" fmla="*/ 190 h 424"/>
                <a:gd name="T10" fmla="*/ 752 w 368"/>
                <a:gd name="T11" fmla="*/ 255 h 424"/>
                <a:gd name="T12" fmla="*/ 703 w 368"/>
                <a:gd name="T13" fmla="*/ 286 h 424"/>
                <a:gd name="T14" fmla="*/ 670 w 368"/>
                <a:gd name="T15" fmla="*/ 367 h 424"/>
                <a:gd name="T16" fmla="*/ 653 w 368"/>
                <a:gd name="T17" fmla="*/ 413 h 424"/>
                <a:gd name="T18" fmla="*/ 637 w 368"/>
                <a:gd name="T19" fmla="*/ 382 h 424"/>
                <a:gd name="T20" fmla="*/ 605 w 368"/>
                <a:gd name="T21" fmla="*/ 350 h 424"/>
                <a:gd name="T22" fmla="*/ 572 w 368"/>
                <a:gd name="T23" fmla="*/ 319 h 424"/>
                <a:gd name="T24" fmla="*/ 539 w 368"/>
                <a:gd name="T25" fmla="*/ 286 h 424"/>
                <a:gd name="T26" fmla="*/ 523 w 368"/>
                <a:gd name="T27" fmla="*/ 302 h 424"/>
                <a:gd name="T28" fmla="*/ 523 w 368"/>
                <a:gd name="T29" fmla="*/ 334 h 424"/>
                <a:gd name="T30" fmla="*/ 556 w 368"/>
                <a:gd name="T31" fmla="*/ 430 h 424"/>
                <a:gd name="T32" fmla="*/ 539 w 368"/>
                <a:gd name="T33" fmla="*/ 430 h 424"/>
                <a:gd name="T34" fmla="*/ 506 w 368"/>
                <a:gd name="T35" fmla="*/ 477 h 424"/>
                <a:gd name="T36" fmla="*/ 457 w 368"/>
                <a:gd name="T37" fmla="*/ 525 h 424"/>
                <a:gd name="T38" fmla="*/ 392 w 368"/>
                <a:gd name="T39" fmla="*/ 588 h 424"/>
                <a:gd name="T40" fmla="*/ 376 w 368"/>
                <a:gd name="T41" fmla="*/ 605 h 424"/>
                <a:gd name="T42" fmla="*/ 343 w 368"/>
                <a:gd name="T43" fmla="*/ 621 h 424"/>
                <a:gd name="T44" fmla="*/ 343 w 368"/>
                <a:gd name="T45" fmla="*/ 732 h 424"/>
                <a:gd name="T46" fmla="*/ 327 w 368"/>
                <a:gd name="T47" fmla="*/ 795 h 424"/>
                <a:gd name="T48" fmla="*/ 294 w 368"/>
                <a:gd name="T49" fmla="*/ 843 h 424"/>
                <a:gd name="T50" fmla="*/ 196 w 368"/>
                <a:gd name="T51" fmla="*/ 636 h 424"/>
                <a:gd name="T52" fmla="*/ 130 w 368"/>
                <a:gd name="T53" fmla="*/ 413 h 424"/>
                <a:gd name="T54" fmla="*/ 114 w 368"/>
                <a:gd name="T55" fmla="*/ 446 h 424"/>
                <a:gd name="T56" fmla="*/ 81 w 368"/>
                <a:gd name="T57" fmla="*/ 461 h 424"/>
                <a:gd name="T58" fmla="*/ 66 w 368"/>
                <a:gd name="T59" fmla="*/ 398 h 424"/>
                <a:gd name="T60" fmla="*/ 33 w 368"/>
                <a:gd name="T61" fmla="*/ 398 h 424"/>
                <a:gd name="T62" fmla="*/ 16 w 368"/>
                <a:gd name="T63" fmla="*/ 350 h 424"/>
                <a:gd name="T64" fmla="*/ 66 w 368"/>
                <a:gd name="T65" fmla="*/ 334 h 424"/>
                <a:gd name="T66" fmla="*/ 49 w 368"/>
                <a:gd name="T67" fmla="*/ 302 h 424"/>
                <a:gd name="T68" fmla="*/ 33 w 368"/>
                <a:gd name="T69" fmla="*/ 271 h 424"/>
                <a:gd name="T70" fmla="*/ 49 w 368"/>
                <a:gd name="T71" fmla="*/ 238 h 424"/>
                <a:gd name="T72" fmla="*/ 81 w 368"/>
                <a:gd name="T73" fmla="*/ 238 h 424"/>
                <a:gd name="T74" fmla="*/ 130 w 368"/>
                <a:gd name="T75" fmla="*/ 111 h 424"/>
                <a:gd name="T76" fmla="*/ 114 w 368"/>
                <a:gd name="T77" fmla="*/ 79 h 424"/>
                <a:gd name="T78" fmla="*/ 99 w 368"/>
                <a:gd name="T79" fmla="*/ 32 h 424"/>
                <a:gd name="T80" fmla="*/ 180 w 368"/>
                <a:gd name="T81" fmla="*/ 32 h 424"/>
                <a:gd name="T82" fmla="*/ 229 w 368"/>
                <a:gd name="T83" fmla="*/ 0 h 424"/>
                <a:gd name="T84" fmla="*/ 262 w 368"/>
                <a:gd name="T85" fmla="*/ 32 h 424"/>
                <a:gd name="T86" fmla="*/ 262 w 368"/>
                <a:gd name="T87" fmla="*/ 96 h 424"/>
                <a:gd name="T88" fmla="*/ 229 w 368"/>
                <a:gd name="T89" fmla="*/ 111 h 424"/>
                <a:gd name="T90" fmla="*/ 310 w 368"/>
                <a:gd name="T91" fmla="*/ 175 h 424"/>
                <a:gd name="T92" fmla="*/ 376 w 368"/>
                <a:gd name="T93" fmla="*/ 255 h 424"/>
                <a:gd name="T94" fmla="*/ 442 w 368"/>
                <a:gd name="T95" fmla="*/ 271 h 424"/>
                <a:gd name="T96" fmla="*/ 523 w 368"/>
                <a:gd name="T97" fmla="*/ 286 h 424"/>
                <a:gd name="T98" fmla="*/ 506 w 368"/>
                <a:gd name="T99" fmla="*/ 238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5" name="Freeform 66"/>
            <p:cNvSpPr>
              <a:spLocks/>
            </p:cNvSpPr>
            <p:nvPr/>
          </p:nvSpPr>
          <p:spPr bwMode="auto">
            <a:xfrm>
              <a:off x="4409" y="2205"/>
              <a:ext cx="161" cy="80"/>
            </a:xfrm>
            <a:custGeom>
              <a:avLst/>
              <a:gdLst>
                <a:gd name="T0" fmla="*/ 216 w 112"/>
                <a:gd name="T1" fmla="*/ 99 h 56"/>
                <a:gd name="T2" fmla="*/ 216 w 112"/>
                <a:gd name="T3" fmla="*/ 66 h 56"/>
                <a:gd name="T4" fmla="*/ 165 w 112"/>
                <a:gd name="T5" fmla="*/ 66 h 56"/>
                <a:gd name="T6" fmla="*/ 99 w 112"/>
                <a:gd name="T7" fmla="*/ 16 h 56"/>
                <a:gd name="T8" fmla="*/ 83 w 112"/>
                <a:gd name="T9" fmla="*/ 33 h 56"/>
                <a:gd name="T10" fmla="*/ 50 w 112"/>
                <a:gd name="T11" fmla="*/ 0 h 56"/>
                <a:gd name="T12" fmla="*/ 17 w 112"/>
                <a:gd name="T13" fmla="*/ 0 h 56"/>
                <a:gd name="T14" fmla="*/ 0 w 112"/>
                <a:gd name="T15" fmla="*/ 33 h 56"/>
                <a:gd name="T16" fmla="*/ 83 w 112"/>
                <a:gd name="T17" fmla="*/ 81 h 56"/>
                <a:gd name="T18" fmla="*/ 116 w 112"/>
                <a:gd name="T19" fmla="*/ 81 h 56"/>
                <a:gd name="T20" fmla="*/ 150 w 112"/>
                <a:gd name="T21" fmla="*/ 99 h 56"/>
                <a:gd name="T22" fmla="*/ 198 w 112"/>
                <a:gd name="T23" fmla="*/ 114 h 56"/>
                <a:gd name="T24" fmla="*/ 231 w 112"/>
                <a:gd name="T25" fmla="*/ 114 h 56"/>
                <a:gd name="T26" fmla="*/ 216 w 112"/>
                <a:gd name="T27" fmla="*/ 99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6" name="Freeform 67"/>
            <p:cNvSpPr>
              <a:spLocks/>
            </p:cNvSpPr>
            <p:nvPr/>
          </p:nvSpPr>
          <p:spPr bwMode="auto">
            <a:xfrm>
              <a:off x="3725" y="1991"/>
              <a:ext cx="376" cy="315"/>
            </a:xfrm>
            <a:custGeom>
              <a:avLst/>
              <a:gdLst>
                <a:gd name="T0" fmla="*/ 389 w 264"/>
                <a:gd name="T1" fmla="*/ 428 h 224"/>
                <a:gd name="T2" fmla="*/ 373 w 264"/>
                <a:gd name="T3" fmla="*/ 395 h 224"/>
                <a:gd name="T4" fmla="*/ 325 w 264"/>
                <a:gd name="T5" fmla="*/ 412 h 224"/>
                <a:gd name="T6" fmla="*/ 292 w 264"/>
                <a:gd name="T7" fmla="*/ 412 h 224"/>
                <a:gd name="T8" fmla="*/ 228 w 264"/>
                <a:gd name="T9" fmla="*/ 364 h 224"/>
                <a:gd name="T10" fmla="*/ 195 w 264"/>
                <a:gd name="T11" fmla="*/ 301 h 224"/>
                <a:gd name="T12" fmla="*/ 162 w 264"/>
                <a:gd name="T13" fmla="*/ 285 h 224"/>
                <a:gd name="T14" fmla="*/ 147 w 264"/>
                <a:gd name="T15" fmla="*/ 301 h 224"/>
                <a:gd name="T16" fmla="*/ 114 w 264"/>
                <a:gd name="T17" fmla="*/ 269 h 224"/>
                <a:gd name="T18" fmla="*/ 114 w 264"/>
                <a:gd name="T19" fmla="*/ 222 h 224"/>
                <a:gd name="T20" fmla="*/ 66 w 264"/>
                <a:gd name="T21" fmla="*/ 205 h 224"/>
                <a:gd name="T22" fmla="*/ 48 w 264"/>
                <a:gd name="T23" fmla="*/ 174 h 224"/>
                <a:gd name="T24" fmla="*/ 66 w 264"/>
                <a:gd name="T25" fmla="*/ 142 h 224"/>
                <a:gd name="T26" fmla="*/ 33 w 264"/>
                <a:gd name="T27" fmla="*/ 79 h 224"/>
                <a:gd name="T28" fmla="*/ 0 w 264"/>
                <a:gd name="T29" fmla="*/ 15 h 224"/>
                <a:gd name="T30" fmla="*/ 16 w 264"/>
                <a:gd name="T31" fmla="*/ 0 h 224"/>
                <a:gd name="T32" fmla="*/ 33 w 264"/>
                <a:gd name="T33" fmla="*/ 32 h 224"/>
                <a:gd name="T34" fmla="*/ 48 w 264"/>
                <a:gd name="T35" fmla="*/ 32 h 224"/>
                <a:gd name="T36" fmla="*/ 66 w 264"/>
                <a:gd name="T37" fmla="*/ 32 h 224"/>
                <a:gd name="T38" fmla="*/ 97 w 264"/>
                <a:gd name="T39" fmla="*/ 15 h 224"/>
                <a:gd name="T40" fmla="*/ 97 w 264"/>
                <a:gd name="T41" fmla="*/ 32 h 224"/>
                <a:gd name="T42" fmla="*/ 130 w 264"/>
                <a:gd name="T43" fmla="*/ 48 h 224"/>
                <a:gd name="T44" fmla="*/ 130 w 264"/>
                <a:gd name="T45" fmla="*/ 79 h 224"/>
                <a:gd name="T46" fmla="*/ 195 w 264"/>
                <a:gd name="T47" fmla="*/ 111 h 224"/>
                <a:gd name="T48" fmla="*/ 259 w 264"/>
                <a:gd name="T49" fmla="*/ 96 h 224"/>
                <a:gd name="T50" fmla="*/ 259 w 264"/>
                <a:gd name="T51" fmla="*/ 79 h 224"/>
                <a:gd name="T52" fmla="*/ 292 w 264"/>
                <a:gd name="T53" fmla="*/ 63 h 224"/>
                <a:gd name="T54" fmla="*/ 325 w 264"/>
                <a:gd name="T55" fmla="*/ 48 h 224"/>
                <a:gd name="T56" fmla="*/ 454 w 264"/>
                <a:gd name="T57" fmla="*/ 111 h 224"/>
                <a:gd name="T58" fmla="*/ 454 w 264"/>
                <a:gd name="T59" fmla="*/ 127 h 224"/>
                <a:gd name="T60" fmla="*/ 454 w 264"/>
                <a:gd name="T61" fmla="*/ 159 h 224"/>
                <a:gd name="T62" fmla="*/ 439 w 264"/>
                <a:gd name="T63" fmla="*/ 174 h 224"/>
                <a:gd name="T64" fmla="*/ 439 w 264"/>
                <a:gd name="T65" fmla="*/ 190 h 224"/>
                <a:gd name="T66" fmla="*/ 454 w 264"/>
                <a:gd name="T67" fmla="*/ 253 h 224"/>
                <a:gd name="T68" fmla="*/ 487 w 264"/>
                <a:gd name="T69" fmla="*/ 253 h 224"/>
                <a:gd name="T70" fmla="*/ 487 w 264"/>
                <a:gd name="T71" fmla="*/ 269 h 224"/>
                <a:gd name="T72" fmla="*/ 470 w 264"/>
                <a:gd name="T73" fmla="*/ 301 h 224"/>
                <a:gd name="T74" fmla="*/ 503 w 264"/>
                <a:gd name="T75" fmla="*/ 349 h 224"/>
                <a:gd name="T76" fmla="*/ 520 w 264"/>
                <a:gd name="T77" fmla="*/ 349 h 224"/>
                <a:gd name="T78" fmla="*/ 536 w 264"/>
                <a:gd name="T79" fmla="*/ 380 h 224"/>
                <a:gd name="T80" fmla="*/ 536 w 264"/>
                <a:gd name="T81" fmla="*/ 395 h 224"/>
                <a:gd name="T82" fmla="*/ 503 w 264"/>
                <a:gd name="T83" fmla="*/ 412 h 224"/>
                <a:gd name="T84" fmla="*/ 503 w 264"/>
                <a:gd name="T85" fmla="*/ 443 h 224"/>
                <a:gd name="T86" fmla="*/ 389 w 264"/>
                <a:gd name="T87" fmla="*/ 428 h 2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7" name="Freeform 68"/>
            <p:cNvSpPr>
              <a:spLocks/>
            </p:cNvSpPr>
            <p:nvPr/>
          </p:nvSpPr>
          <p:spPr bwMode="auto">
            <a:xfrm>
              <a:off x="4056" y="2059"/>
              <a:ext cx="286" cy="281"/>
            </a:xfrm>
            <a:custGeom>
              <a:avLst/>
              <a:gdLst>
                <a:gd name="T0" fmla="*/ 229 w 200"/>
                <a:gd name="T1" fmla="*/ 379 h 200"/>
                <a:gd name="T2" fmla="*/ 277 w 200"/>
                <a:gd name="T3" fmla="*/ 379 h 200"/>
                <a:gd name="T4" fmla="*/ 277 w 200"/>
                <a:gd name="T5" fmla="*/ 364 h 200"/>
                <a:gd name="T6" fmla="*/ 277 w 200"/>
                <a:gd name="T7" fmla="*/ 332 h 200"/>
                <a:gd name="T8" fmla="*/ 262 w 200"/>
                <a:gd name="T9" fmla="*/ 332 h 200"/>
                <a:gd name="T10" fmla="*/ 262 w 200"/>
                <a:gd name="T11" fmla="*/ 316 h 200"/>
                <a:gd name="T12" fmla="*/ 246 w 200"/>
                <a:gd name="T13" fmla="*/ 301 h 200"/>
                <a:gd name="T14" fmla="*/ 246 w 200"/>
                <a:gd name="T15" fmla="*/ 284 h 200"/>
                <a:gd name="T16" fmla="*/ 262 w 200"/>
                <a:gd name="T17" fmla="*/ 268 h 200"/>
                <a:gd name="T18" fmla="*/ 277 w 200"/>
                <a:gd name="T19" fmla="*/ 268 h 200"/>
                <a:gd name="T20" fmla="*/ 295 w 200"/>
                <a:gd name="T21" fmla="*/ 268 h 200"/>
                <a:gd name="T22" fmla="*/ 360 w 200"/>
                <a:gd name="T23" fmla="*/ 174 h 200"/>
                <a:gd name="T24" fmla="*/ 343 w 200"/>
                <a:gd name="T25" fmla="*/ 142 h 200"/>
                <a:gd name="T26" fmla="*/ 360 w 200"/>
                <a:gd name="T27" fmla="*/ 142 h 200"/>
                <a:gd name="T28" fmla="*/ 327 w 200"/>
                <a:gd name="T29" fmla="*/ 111 h 200"/>
                <a:gd name="T30" fmla="*/ 327 w 200"/>
                <a:gd name="T31" fmla="*/ 79 h 200"/>
                <a:gd name="T32" fmla="*/ 310 w 200"/>
                <a:gd name="T33" fmla="*/ 63 h 200"/>
                <a:gd name="T34" fmla="*/ 360 w 200"/>
                <a:gd name="T35" fmla="*/ 63 h 200"/>
                <a:gd name="T36" fmla="*/ 393 w 200"/>
                <a:gd name="T37" fmla="*/ 63 h 200"/>
                <a:gd name="T38" fmla="*/ 409 w 200"/>
                <a:gd name="T39" fmla="*/ 48 h 200"/>
                <a:gd name="T40" fmla="*/ 360 w 200"/>
                <a:gd name="T41" fmla="*/ 31 h 200"/>
                <a:gd name="T42" fmla="*/ 343 w 200"/>
                <a:gd name="T43" fmla="*/ 0 h 200"/>
                <a:gd name="T44" fmla="*/ 310 w 200"/>
                <a:gd name="T45" fmla="*/ 0 h 200"/>
                <a:gd name="T46" fmla="*/ 295 w 200"/>
                <a:gd name="T47" fmla="*/ 0 h 200"/>
                <a:gd name="T48" fmla="*/ 277 w 200"/>
                <a:gd name="T49" fmla="*/ 0 h 200"/>
                <a:gd name="T50" fmla="*/ 246 w 200"/>
                <a:gd name="T51" fmla="*/ 15 h 200"/>
                <a:gd name="T52" fmla="*/ 246 w 200"/>
                <a:gd name="T53" fmla="*/ 63 h 200"/>
                <a:gd name="T54" fmla="*/ 246 w 200"/>
                <a:gd name="T55" fmla="*/ 79 h 200"/>
                <a:gd name="T56" fmla="*/ 213 w 200"/>
                <a:gd name="T57" fmla="*/ 79 h 200"/>
                <a:gd name="T58" fmla="*/ 229 w 200"/>
                <a:gd name="T59" fmla="*/ 94 h 200"/>
                <a:gd name="T60" fmla="*/ 213 w 200"/>
                <a:gd name="T61" fmla="*/ 111 h 200"/>
                <a:gd name="T62" fmla="*/ 213 w 200"/>
                <a:gd name="T63" fmla="*/ 157 h 200"/>
                <a:gd name="T64" fmla="*/ 147 w 200"/>
                <a:gd name="T65" fmla="*/ 174 h 200"/>
                <a:gd name="T66" fmla="*/ 147 w 200"/>
                <a:gd name="T67" fmla="*/ 205 h 200"/>
                <a:gd name="T68" fmla="*/ 33 w 200"/>
                <a:gd name="T69" fmla="*/ 221 h 200"/>
                <a:gd name="T70" fmla="*/ 0 w 200"/>
                <a:gd name="T71" fmla="*/ 205 h 200"/>
                <a:gd name="T72" fmla="*/ 33 w 200"/>
                <a:gd name="T73" fmla="*/ 253 h 200"/>
                <a:gd name="T74" fmla="*/ 49 w 200"/>
                <a:gd name="T75" fmla="*/ 253 h 200"/>
                <a:gd name="T76" fmla="*/ 66 w 200"/>
                <a:gd name="T77" fmla="*/ 284 h 200"/>
                <a:gd name="T78" fmla="*/ 66 w 200"/>
                <a:gd name="T79" fmla="*/ 301 h 200"/>
                <a:gd name="T80" fmla="*/ 33 w 200"/>
                <a:gd name="T81" fmla="*/ 316 h 200"/>
                <a:gd name="T82" fmla="*/ 33 w 200"/>
                <a:gd name="T83" fmla="*/ 347 h 200"/>
                <a:gd name="T84" fmla="*/ 99 w 200"/>
                <a:gd name="T85" fmla="*/ 347 h 200"/>
                <a:gd name="T86" fmla="*/ 114 w 200"/>
                <a:gd name="T87" fmla="*/ 347 h 200"/>
                <a:gd name="T88" fmla="*/ 163 w 200"/>
                <a:gd name="T89" fmla="*/ 347 h 200"/>
                <a:gd name="T90" fmla="*/ 196 w 200"/>
                <a:gd name="T91" fmla="*/ 395 h 200"/>
                <a:gd name="T92" fmla="*/ 213 w 200"/>
                <a:gd name="T93" fmla="*/ 395 h 200"/>
                <a:gd name="T94" fmla="*/ 229 w 200"/>
                <a:gd name="T95" fmla="*/ 379 h 2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8" name="Freeform 69"/>
            <p:cNvSpPr>
              <a:spLocks/>
            </p:cNvSpPr>
            <p:nvPr/>
          </p:nvSpPr>
          <p:spPr bwMode="auto">
            <a:xfrm>
              <a:off x="4033" y="2024"/>
              <a:ext cx="241" cy="193"/>
            </a:xfrm>
            <a:custGeom>
              <a:avLst/>
              <a:gdLst>
                <a:gd name="T0" fmla="*/ 132 w 168"/>
                <a:gd name="T1" fmla="*/ 33 h 136"/>
                <a:gd name="T2" fmla="*/ 165 w 168"/>
                <a:gd name="T3" fmla="*/ 48 h 136"/>
                <a:gd name="T4" fmla="*/ 181 w 168"/>
                <a:gd name="T5" fmla="*/ 48 h 136"/>
                <a:gd name="T6" fmla="*/ 214 w 168"/>
                <a:gd name="T7" fmla="*/ 33 h 136"/>
                <a:gd name="T8" fmla="*/ 231 w 168"/>
                <a:gd name="T9" fmla="*/ 33 h 136"/>
                <a:gd name="T10" fmla="*/ 247 w 168"/>
                <a:gd name="T11" fmla="*/ 0 h 136"/>
                <a:gd name="T12" fmla="*/ 264 w 168"/>
                <a:gd name="T13" fmla="*/ 16 h 136"/>
                <a:gd name="T14" fmla="*/ 280 w 168"/>
                <a:gd name="T15" fmla="*/ 48 h 136"/>
                <a:gd name="T16" fmla="*/ 313 w 168"/>
                <a:gd name="T17" fmla="*/ 33 h 136"/>
                <a:gd name="T18" fmla="*/ 346 w 168"/>
                <a:gd name="T19" fmla="*/ 33 h 136"/>
                <a:gd name="T20" fmla="*/ 346 w 168"/>
                <a:gd name="T21" fmla="*/ 48 h 136"/>
                <a:gd name="T22" fmla="*/ 330 w 168"/>
                <a:gd name="T23" fmla="*/ 48 h 136"/>
                <a:gd name="T24" fmla="*/ 313 w 168"/>
                <a:gd name="T25" fmla="*/ 48 h 136"/>
                <a:gd name="T26" fmla="*/ 280 w 168"/>
                <a:gd name="T27" fmla="*/ 64 h 136"/>
                <a:gd name="T28" fmla="*/ 280 w 168"/>
                <a:gd name="T29" fmla="*/ 112 h 136"/>
                <a:gd name="T30" fmla="*/ 280 w 168"/>
                <a:gd name="T31" fmla="*/ 129 h 136"/>
                <a:gd name="T32" fmla="*/ 247 w 168"/>
                <a:gd name="T33" fmla="*/ 129 h 136"/>
                <a:gd name="T34" fmla="*/ 264 w 168"/>
                <a:gd name="T35" fmla="*/ 145 h 136"/>
                <a:gd name="T36" fmla="*/ 247 w 168"/>
                <a:gd name="T37" fmla="*/ 162 h 136"/>
                <a:gd name="T38" fmla="*/ 247 w 168"/>
                <a:gd name="T39" fmla="*/ 210 h 136"/>
                <a:gd name="T40" fmla="*/ 181 w 168"/>
                <a:gd name="T41" fmla="*/ 226 h 136"/>
                <a:gd name="T42" fmla="*/ 181 w 168"/>
                <a:gd name="T43" fmla="*/ 258 h 136"/>
                <a:gd name="T44" fmla="*/ 66 w 168"/>
                <a:gd name="T45" fmla="*/ 274 h 136"/>
                <a:gd name="T46" fmla="*/ 33 w 168"/>
                <a:gd name="T47" fmla="*/ 258 h 136"/>
                <a:gd name="T48" fmla="*/ 49 w 168"/>
                <a:gd name="T49" fmla="*/ 226 h 136"/>
                <a:gd name="T50" fmla="*/ 49 w 168"/>
                <a:gd name="T51" fmla="*/ 210 h 136"/>
                <a:gd name="T52" fmla="*/ 16 w 168"/>
                <a:gd name="T53" fmla="*/ 210 h 136"/>
                <a:gd name="T54" fmla="*/ 0 w 168"/>
                <a:gd name="T55" fmla="*/ 145 h 136"/>
                <a:gd name="T56" fmla="*/ 0 w 168"/>
                <a:gd name="T57" fmla="*/ 129 h 136"/>
                <a:gd name="T58" fmla="*/ 16 w 168"/>
                <a:gd name="T59" fmla="*/ 112 h 136"/>
                <a:gd name="T60" fmla="*/ 16 w 168"/>
                <a:gd name="T61" fmla="*/ 81 h 136"/>
                <a:gd name="T62" fmla="*/ 49 w 168"/>
                <a:gd name="T63" fmla="*/ 97 h 136"/>
                <a:gd name="T64" fmla="*/ 66 w 168"/>
                <a:gd name="T65" fmla="*/ 81 h 136"/>
                <a:gd name="T66" fmla="*/ 99 w 168"/>
                <a:gd name="T67" fmla="*/ 64 h 136"/>
                <a:gd name="T68" fmla="*/ 99 w 168"/>
                <a:gd name="T69" fmla="*/ 33 h 136"/>
                <a:gd name="T70" fmla="*/ 115 w 168"/>
                <a:gd name="T71" fmla="*/ 33 h 136"/>
                <a:gd name="T72" fmla="*/ 132 w 168"/>
                <a:gd name="T73" fmla="*/ 33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999" name="Freeform 70"/>
            <p:cNvSpPr>
              <a:spLocks/>
            </p:cNvSpPr>
            <p:nvPr/>
          </p:nvSpPr>
          <p:spPr bwMode="auto">
            <a:xfrm>
              <a:off x="5129" y="1935"/>
              <a:ext cx="92" cy="101"/>
            </a:xfrm>
            <a:custGeom>
              <a:avLst/>
              <a:gdLst>
                <a:gd name="T0" fmla="*/ 99 w 64"/>
                <a:gd name="T1" fmla="*/ 0 h 72"/>
                <a:gd name="T2" fmla="*/ 99 w 64"/>
                <a:gd name="T3" fmla="*/ 15 h 72"/>
                <a:gd name="T4" fmla="*/ 83 w 64"/>
                <a:gd name="T5" fmla="*/ 31 h 72"/>
                <a:gd name="T6" fmla="*/ 83 w 64"/>
                <a:gd name="T7" fmla="*/ 48 h 72"/>
                <a:gd name="T8" fmla="*/ 50 w 64"/>
                <a:gd name="T9" fmla="*/ 31 h 72"/>
                <a:gd name="T10" fmla="*/ 0 w 64"/>
                <a:gd name="T11" fmla="*/ 94 h 72"/>
                <a:gd name="T12" fmla="*/ 50 w 64"/>
                <a:gd name="T13" fmla="*/ 94 h 72"/>
                <a:gd name="T14" fmla="*/ 50 w 64"/>
                <a:gd name="T15" fmla="*/ 142 h 72"/>
                <a:gd name="T16" fmla="*/ 99 w 64"/>
                <a:gd name="T17" fmla="*/ 142 h 72"/>
                <a:gd name="T18" fmla="*/ 116 w 64"/>
                <a:gd name="T19" fmla="*/ 142 h 72"/>
                <a:gd name="T20" fmla="*/ 132 w 64"/>
                <a:gd name="T21" fmla="*/ 126 h 72"/>
                <a:gd name="T22" fmla="*/ 99 w 64"/>
                <a:gd name="T23" fmla="*/ 111 h 72"/>
                <a:gd name="T24" fmla="*/ 83 w 64"/>
                <a:gd name="T25" fmla="*/ 79 h 72"/>
                <a:gd name="T26" fmla="*/ 132 w 64"/>
                <a:gd name="T27" fmla="*/ 63 h 72"/>
                <a:gd name="T28" fmla="*/ 116 w 64"/>
                <a:gd name="T29" fmla="*/ 31 h 72"/>
                <a:gd name="T30" fmla="*/ 132 w 64"/>
                <a:gd name="T31" fmla="*/ 0 h 72"/>
                <a:gd name="T32" fmla="*/ 99 w 64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0" name="Freeform 71"/>
            <p:cNvSpPr>
              <a:spLocks/>
            </p:cNvSpPr>
            <p:nvPr/>
          </p:nvSpPr>
          <p:spPr bwMode="auto">
            <a:xfrm>
              <a:off x="5199" y="2024"/>
              <a:ext cx="67" cy="90"/>
            </a:xfrm>
            <a:custGeom>
              <a:avLst/>
              <a:gdLst>
                <a:gd name="T0" fmla="*/ 0 w 48"/>
                <a:gd name="T1" fmla="*/ 15 h 64"/>
                <a:gd name="T2" fmla="*/ 15 w 48"/>
                <a:gd name="T3" fmla="*/ 15 h 64"/>
                <a:gd name="T4" fmla="*/ 31 w 48"/>
                <a:gd name="T5" fmla="*/ 0 h 64"/>
                <a:gd name="T6" fmla="*/ 63 w 48"/>
                <a:gd name="T7" fmla="*/ 32 h 64"/>
                <a:gd name="T8" fmla="*/ 94 w 48"/>
                <a:gd name="T9" fmla="*/ 79 h 64"/>
                <a:gd name="T10" fmla="*/ 94 w 48"/>
                <a:gd name="T11" fmla="*/ 96 h 64"/>
                <a:gd name="T12" fmla="*/ 47 w 48"/>
                <a:gd name="T13" fmla="*/ 127 h 64"/>
                <a:gd name="T14" fmla="*/ 15 w 48"/>
                <a:gd name="T15" fmla="*/ 96 h 64"/>
                <a:gd name="T16" fmla="*/ 31 w 48"/>
                <a:gd name="T17" fmla="*/ 79 h 64"/>
                <a:gd name="T18" fmla="*/ 0 w 48"/>
                <a:gd name="T19" fmla="*/ 48 h 64"/>
                <a:gd name="T20" fmla="*/ 15 w 48"/>
                <a:gd name="T21" fmla="*/ 48 h 64"/>
                <a:gd name="T22" fmla="*/ 0 w 48"/>
                <a:gd name="T23" fmla="*/ 32 h 64"/>
                <a:gd name="T24" fmla="*/ 0 w 48"/>
                <a:gd name="T25" fmla="*/ 15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1" name="Freeform 72"/>
            <p:cNvSpPr>
              <a:spLocks/>
            </p:cNvSpPr>
            <p:nvPr/>
          </p:nvSpPr>
          <p:spPr bwMode="auto">
            <a:xfrm>
              <a:off x="4421" y="1742"/>
              <a:ext cx="549" cy="214"/>
            </a:xfrm>
            <a:custGeom>
              <a:avLst/>
              <a:gdLst>
                <a:gd name="T0" fmla="*/ 655 w 384"/>
                <a:gd name="T1" fmla="*/ 79 h 152"/>
                <a:gd name="T2" fmla="*/ 686 w 384"/>
                <a:gd name="T3" fmla="*/ 127 h 152"/>
                <a:gd name="T4" fmla="*/ 719 w 384"/>
                <a:gd name="T5" fmla="*/ 127 h 152"/>
                <a:gd name="T6" fmla="*/ 752 w 384"/>
                <a:gd name="T7" fmla="*/ 111 h 152"/>
                <a:gd name="T8" fmla="*/ 769 w 384"/>
                <a:gd name="T9" fmla="*/ 127 h 152"/>
                <a:gd name="T10" fmla="*/ 785 w 384"/>
                <a:gd name="T11" fmla="*/ 159 h 152"/>
                <a:gd name="T12" fmla="*/ 736 w 384"/>
                <a:gd name="T13" fmla="*/ 159 h 152"/>
                <a:gd name="T14" fmla="*/ 719 w 384"/>
                <a:gd name="T15" fmla="*/ 175 h 152"/>
                <a:gd name="T16" fmla="*/ 703 w 384"/>
                <a:gd name="T17" fmla="*/ 190 h 152"/>
                <a:gd name="T18" fmla="*/ 686 w 384"/>
                <a:gd name="T19" fmla="*/ 206 h 152"/>
                <a:gd name="T20" fmla="*/ 655 w 384"/>
                <a:gd name="T21" fmla="*/ 206 h 152"/>
                <a:gd name="T22" fmla="*/ 638 w 384"/>
                <a:gd name="T23" fmla="*/ 222 h 152"/>
                <a:gd name="T24" fmla="*/ 655 w 384"/>
                <a:gd name="T25" fmla="*/ 238 h 152"/>
                <a:gd name="T26" fmla="*/ 622 w 384"/>
                <a:gd name="T27" fmla="*/ 269 h 152"/>
                <a:gd name="T28" fmla="*/ 572 w 384"/>
                <a:gd name="T29" fmla="*/ 286 h 152"/>
                <a:gd name="T30" fmla="*/ 508 w 384"/>
                <a:gd name="T31" fmla="*/ 301 h 152"/>
                <a:gd name="T32" fmla="*/ 393 w 384"/>
                <a:gd name="T33" fmla="*/ 269 h 152"/>
                <a:gd name="T34" fmla="*/ 295 w 384"/>
                <a:gd name="T35" fmla="*/ 269 h 152"/>
                <a:gd name="T36" fmla="*/ 229 w 384"/>
                <a:gd name="T37" fmla="*/ 222 h 152"/>
                <a:gd name="T38" fmla="*/ 114 w 384"/>
                <a:gd name="T39" fmla="*/ 190 h 152"/>
                <a:gd name="T40" fmla="*/ 99 w 384"/>
                <a:gd name="T41" fmla="*/ 142 h 152"/>
                <a:gd name="T42" fmla="*/ 66 w 384"/>
                <a:gd name="T43" fmla="*/ 127 h 152"/>
                <a:gd name="T44" fmla="*/ 33 w 384"/>
                <a:gd name="T45" fmla="*/ 111 h 152"/>
                <a:gd name="T46" fmla="*/ 0 w 384"/>
                <a:gd name="T47" fmla="*/ 79 h 152"/>
                <a:gd name="T48" fmla="*/ 81 w 384"/>
                <a:gd name="T49" fmla="*/ 32 h 152"/>
                <a:gd name="T50" fmla="*/ 132 w 384"/>
                <a:gd name="T51" fmla="*/ 48 h 152"/>
                <a:gd name="T52" fmla="*/ 163 w 384"/>
                <a:gd name="T53" fmla="*/ 63 h 152"/>
                <a:gd name="T54" fmla="*/ 229 w 384"/>
                <a:gd name="T55" fmla="*/ 63 h 152"/>
                <a:gd name="T56" fmla="*/ 229 w 384"/>
                <a:gd name="T57" fmla="*/ 32 h 152"/>
                <a:gd name="T58" fmla="*/ 213 w 384"/>
                <a:gd name="T59" fmla="*/ 15 h 152"/>
                <a:gd name="T60" fmla="*/ 229 w 384"/>
                <a:gd name="T61" fmla="*/ 0 h 152"/>
                <a:gd name="T62" fmla="*/ 295 w 384"/>
                <a:gd name="T63" fmla="*/ 15 h 152"/>
                <a:gd name="T64" fmla="*/ 343 w 384"/>
                <a:gd name="T65" fmla="*/ 48 h 152"/>
                <a:gd name="T66" fmla="*/ 409 w 384"/>
                <a:gd name="T67" fmla="*/ 48 h 152"/>
                <a:gd name="T68" fmla="*/ 523 w 384"/>
                <a:gd name="T69" fmla="*/ 79 h 152"/>
                <a:gd name="T70" fmla="*/ 589 w 384"/>
                <a:gd name="T71" fmla="*/ 63 h 152"/>
                <a:gd name="T72" fmla="*/ 622 w 384"/>
                <a:gd name="T73" fmla="*/ 48 h 152"/>
                <a:gd name="T74" fmla="*/ 671 w 384"/>
                <a:gd name="T75" fmla="*/ 63 h 152"/>
                <a:gd name="T76" fmla="*/ 655 w 384"/>
                <a:gd name="T77" fmla="*/ 79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2" name="Freeform 73"/>
            <p:cNvSpPr>
              <a:spLocks/>
            </p:cNvSpPr>
            <p:nvPr/>
          </p:nvSpPr>
          <p:spPr bwMode="auto">
            <a:xfrm>
              <a:off x="3406" y="1946"/>
              <a:ext cx="341" cy="134"/>
            </a:xfrm>
            <a:custGeom>
              <a:avLst/>
              <a:gdLst>
                <a:gd name="T0" fmla="*/ 421 w 240"/>
                <a:gd name="T1" fmla="*/ 31 h 96"/>
                <a:gd name="T2" fmla="*/ 421 w 240"/>
                <a:gd name="T3" fmla="*/ 15 h 96"/>
                <a:gd name="T4" fmla="*/ 388 w 240"/>
                <a:gd name="T5" fmla="*/ 15 h 96"/>
                <a:gd name="T6" fmla="*/ 340 w 240"/>
                <a:gd name="T7" fmla="*/ 31 h 96"/>
                <a:gd name="T8" fmla="*/ 274 w 240"/>
                <a:gd name="T9" fmla="*/ 31 h 96"/>
                <a:gd name="T10" fmla="*/ 210 w 240"/>
                <a:gd name="T11" fmla="*/ 0 h 96"/>
                <a:gd name="T12" fmla="*/ 178 w 240"/>
                <a:gd name="T13" fmla="*/ 0 h 96"/>
                <a:gd name="T14" fmla="*/ 129 w 240"/>
                <a:gd name="T15" fmla="*/ 31 h 96"/>
                <a:gd name="T16" fmla="*/ 97 w 240"/>
                <a:gd name="T17" fmla="*/ 31 h 96"/>
                <a:gd name="T18" fmla="*/ 64 w 240"/>
                <a:gd name="T19" fmla="*/ 31 h 96"/>
                <a:gd name="T20" fmla="*/ 48 w 240"/>
                <a:gd name="T21" fmla="*/ 15 h 96"/>
                <a:gd name="T22" fmla="*/ 0 w 240"/>
                <a:gd name="T23" fmla="*/ 15 h 96"/>
                <a:gd name="T24" fmla="*/ 0 w 240"/>
                <a:gd name="T25" fmla="*/ 47 h 96"/>
                <a:gd name="T26" fmla="*/ 16 w 240"/>
                <a:gd name="T27" fmla="*/ 47 h 96"/>
                <a:gd name="T28" fmla="*/ 0 w 240"/>
                <a:gd name="T29" fmla="*/ 63 h 96"/>
                <a:gd name="T30" fmla="*/ 33 w 240"/>
                <a:gd name="T31" fmla="*/ 31 h 96"/>
                <a:gd name="T32" fmla="*/ 64 w 240"/>
                <a:gd name="T33" fmla="*/ 31 h 96"/>
                <a:gd name="T34" fmla="*/ 81 w 240"/>
                <a:gd name="T35" fmla="*/ 47 h 96"/>
                <a:gd name="T36" fmla="*/ 64 w 240"/>
                <a:gd name="T37" fmla="*/ 47 h 96"/>
                <a:gd name="T38" fmla="*/ 81 w 240"/>
                <a:gd name="T39" fmla="*/ 63 h 96"/>
                <a:gd name="T40" fmla="*/ 16 w 240"/>
                <a:gd name="T41" fmla="*/ 63 h 96"/>
                <a:gd name="T42" fmla="*/ 0 w 240"/>
                <a:gd name="T43" fmla="*/ 63 h 96"/>
                <a:gd name="T44" fmla="*/ 0 w 240"/>
                <a:gd name="T45" fmla="*/ 78 h 96"/>
                <a:gd name="T46" fmla="*/ 16 w 240"/>
                <a:gd name="T47" fmla="*/ 78 h 96"/>
                <a:gd name="T48" fmla="*/ 33 w 240"/>
                <a:gd name="T49" fmla="*/ 109 h 96"/>
                <a:gd name="T50" fmla="*/ 16 w 240"/>
                <a:gd name="T51" fmla="*/ 109 h 96"/>
                <a:gd name="T52" fmla="*/ 33 w 240"/>
                <a:gd name="T53" fmla="*/ 124 h 96"/>
                <a:gd name="T54" fmla="*/ 33 w 240"/>
                <a:gd name="T55" fmla="*/ 141 h 96"/>
                <a:gd name="T56" fmla="*/ 48 w 240"/>
                <a:gd name="T57" fmla="*/ 141 h 96"/>
                <a:gd name="T58" fmla="*/ 33 w 240"/>
                <a:gd name="T59" fmla="*/ 156 h 96"/>
                <a:gd name="T60" fmla="*/ 64 w 240"/>
                <a:gd name="T61" fmla="*/ 156 h 96"/>
                <a:gd name="T62" fmla="*/ 48 w 240"/>
                <a:gd name="T63" fmla="*/ 156 h 96"/>
                <a:gd name="T64" fmla="*/ 97 w 240"/>
                <a:gd name="T65" fmla="*/ 172 h 96"/>
                <a:gd name="T66" fmla="*/ 114 w 240"/>
                <a:gd name="T67" fmla="*/ 172 h 96"/>
                <a:gd name="T68" fmla="*/ 129 w 240"/>
                <a:gd name="T69" fmla="*/ 156 h 96"/>
                <a:gd name="T70" fmla="*/ 145 w 240"/>
                <a:gd name="T71" fmla="*/ 156 h 96"/>
                <a:gd name="T72" fmla="*/ 178 w 240"/>
                <a:gd name="T73" fmla="*/ 187 h 96"/>
                <a:gd name="T74" fmla="*/ 193 w 240"/>
                <a:gd name="T75" fmla="*/ 172 h 96"/>
                <a:gd name="T76" fmla="*/ 226 w 240"/>
                <a:gd name="T77" fmla="*/ 156 h 96"/>
                <a:gd name="T78" fmla="*/ 243 w 240"/>
                <a:gd name="T79" fmla="*/ 172 h 96"/>
                <a:gd name="T80" fmla="*/ 259 w 240"/>
                <a:gd name="T81" fmla="*/ 156 h 96"/>
                <a:gd name="T82" fmla="*/ 259 w 240"/>
                <a:gd name="T83" fmla="*/ 187 h 96"/>
                <a:gd name="T84" fmla="*/ 274 w 240"/>
                <a:gd name="T85" fmla="*/ 172 h 96"/>
                <a:gd name="T86" fmla="*/ 274 w 240"/>
                <a:gd name="T87" fmla="*/ 156 h 96"/>
                <a:gd name="T88" fmla="*/ 323 w 240"/>
                <a:gd name="T89" fmla="*/ 156 h 96"/>
                <a:gd name="T90" fmla="*/ 340 w 240"/>
                <a:gd name="T91" fmla="*/ 156 h 96"/>
                <a:gd name="T92" fmla="*/ 371 w 240"/>
                <a:gd name="T93" fmla="*/ 156 h 96"/>
                <a:gd name="T94" fmla="*/ 421 w 240"/>
                <a:gd name="T95" fmla="*/ 141 h 96"/>
                <a:gd name="T96" fmla="*/ 436 w 240"/>
                <a:gd name="T97" fmla="*/ 141 h 96"/>
                <a:gd name="T98" fmla="*/ 485 w 240"/>
                <a:gd name="T99" fmla="*/ 141 h 96"/>
                <a:gd name="T100" fmla="*/ 452 w 240"/>
                <a:gd name="T101" fmla="*/ 78 h 96"/>
                <a:gd name="T102" fmla="*/ 469 w 240"/>
                <a:gd name="T103" fmla="*/ 63 h 96"/>
                <a:gd name="T104" fmla="*/ 436 w 240"/>
                <a:gd name="T105" fmla="*/ 63 h 96"/>
                <a:gd name="T106" fmla="*/ 421 w 240"/>
                <a:gd name="T107" fmla="*/ 31 h 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3" name="Freeform 74"/>
            <p:cNvSpPr>
              <a:spLocks/>
            </p:cNvSpPr>
            <p:nvPr/>
          </p:nvSpPr>
          <p:spPr bwMode="auto">
            <a:xfrm>
              <a:off x="3587" y="2048"/>
              <a:ext cx="115" cy="112"/>
            </a:xfrm>
            <a:custGeom>
              <a:avLst/>
              <a:gdLst>
                <a:gd name="T0" fmla="*/ 165 w 80"/>
                <a:gd name="T1" fmla="*/ 0 h 80"/>
                <a:gd name="T2" fmla="*/ 116 w 80"/>
                <a:gd name="T3" fmla="*/ 15 h 80"/>
                <a:gd name="T4" fmla="*/ 83 w 80"/>
                <a:gd name="T5" fmla="*/ 15 h 80"/>
                <a:gd name="T6" fmla="*/ 66 w 80"/>
                <a:gd name="T7" fmla="*/ 15 h 80"/>
                <a:gd name="T8" fmla="*/ 17 w 80"/>
                <a:gd name="T9" fmla="*/ 15 h 80"/>
                <a:gd name="T10" fmla="*/ 17 w 80"/>
                <a:gd name="T11" fmla="*/ 31 h 80"/>
                <a:gd name="T12" fmla="*/ 0 w 80"/>
                <a:gd name="T13" fmla="*/ 48 h 80"/>
                <a:gd name="T14" fmla="*/ 0 w 80"/>
                <a:gd name="T15" fmla="*/ 94 h 80"/>
                <a:gd name="T16" fmla="*/ 17 w 80"/>
                <a:gd name="T17" fmla="*/ 94 h 80"/>
                <a:gd name="T18" fmla="*/ 0 w 80"/>
                <a:gd name="T19" fmla="*/ 126 h 80"/>
                <a:gd name="T20" fmla="*/ 0 w 80"/>
                <a:gd name="T21" fmla="*/ 141 h 80"/>
                <a:gd name="T22" fmla="*/ 17 w 80"/>
                <a:gd name="T23" fmla="*/ 157 h 80"/>
                <a:gd name="T24" fmla="*/ 83 w 80"/>
                <a:gd name="T25" fmla="*/ 126 h 80"/>
                <a:gd name="T26" fmla="*/ 132 w 80"/>
                <a:gd name="T27" fmla="*/ 94 h 80"/>
                <a:gd name="T28" fmla="*/ 132 w 80"/>
                <a:gd name="T29" fmla="*/ 31 h 80"/>
                <a:gd name="T30" fmla="*/ 165 w 80"/>
                <a:gd name="T31" fmla="*/ 0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4" name="Freeform 75"/>
            <p:cNvSpPr>
              <a:spLocks/>
            </p:cNvSpPr>
            <p:nvPr/>
          </p:nvSpPr>
          <p:spPr bwMode="auto">
            <a:xfrm>
              <a:off x="3576" y="2137"/>
              <a:ext cx="80" cy="80"/>
            </a:xfrm>
            <a:custGeom>
              <a:avLst/>
              <a:gdLst>
                <a:gd name="T0" fmla="*/ 16 w 56"/>
                <a:gd name="T1" fmla="*/ 16 h 56"/>
                <a:gd name="T2" fmla="*/ 33 w 56"/>
                <a:gd name="T3" fmla="*/ 33 h 56"/>
                <a:gd name="T4" fmla="*/ 99 w 56"/>
                <a:gd name="T5" fmla="*/ 0 h 56"/>
                <a:gd name="T6" fmla="*/ 114 w 56"/>
                <a:gd name="T7" fmla="*/ 33 h 56"/>
                <a:gd name="T8" fmla="*/ 49 w 56"/>
                <a:gd name="T9" fmla="*/ 49 h 56"/>
                <a:gd name="T10" fmla="*/ 81 w 56"/>
                <a:gd name="T11" fmla="*/ 81 h 56"/>
                <a:gd name="T12" fmla="*/ 66 w 56"/>
                <a:gd name="T13" fmla="*/ 99 h 56"/>
                <a:gd name="T14" fmla="*/ 49 w 56"/>
                <a:gd name="T15" fmla="*/ 99 h 56"/>
                <a:gd name="T16" fmla="*/ 33 w 56"/>
                <a:gd name="T17" fmla="*/ 114 h 56"/>
                <a:gd name="T18" fmla="*/ 0 w 56"/>
                <a:gd name="T19" fmla="*/ 114 h 56"/>
                <a:gd name="T20" fmla="*/ 16 w 56"/>
                <a:gd name="T21" fmla="*/ 66 h 56"/>
                <a:gd name="T22" fmla="*/ 0 w 56"/>
                <a:gd name="T23" fmla="*/ 33 h 56"/>
                <a:gd name="T24" fmla="*/ 16 w 56"/>
                <a:gd name="T25" fmla="*/ 1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5" name="Freeform 76"/>
            <p:cNvSpPr>
              <a:spLocks/>
            </p:cNvSpPr>
            <p:nvPr/>
          </p:nvSpPr>
          <p:spPr bwMode="auto">
            <a:xfrm>
              <a:off x="3644" y="2048"/>
              <a:ext cx="184" cy="179"/>
            </a:xfrm>
            <a:custGeom>
              <a:avLst/>
              <a:gdLst>
                <a:gd name="T0" fmla="*/ 150 w 128"/>
                <a:gd name="T1" fmla="*/ 0 h 128"/>
                <a:gd name="T2" fmla="*/ 183 w 128"/>
                <a:gd name="T3" fmla="*/ 63 h 128"/>
                <a:gd name="T4" fmla="*/ 165 w 128"/>
                <a:gd name="T5" fmla="*/ 94 h 128"/>
                <a:gd name="T6" fmla="*/ 183 w 128"/>
                <a:gd name="T7" fmla="*/ 126 h 128"/>
                <a:gd name="T8" fmla="*/ 231 w 128"/>
                <a:gd name="T9" fmla="*/ 141 h 128"/>
                <a:gd name="T10" fmla="*/ 231 w 128"/>
                <a:gd name="T11" fmla="*/ 187 h 128"/>
                <a:gd name="T12" fmla="*/ 265 w 128"/>
                <a:gd name="T13" fmla="*/ 220 h 128"/>
                <a:gd name="T14" fmla="*/ 231 w 128"/>
                <a:gd name="T15" fmla="*/ 220 h 128"/>
                <a:gd name="T16" fmla="*/ 216 w 128"/>
                <a:gd name="T17" fmla="*/ 250 h 128"/>
                <a:gd name="T18" fmla="*/ 183 w 128"/>
                <a:gd name="T19" fmla="*/ 235 h 128"/>
                <a:gd name="T20" fmla="*/ 165 w 128"/>
                <a:gd name="T21" fmla="*/ 250 h 128"/>
                <a:gd name="T22" fmla="*/ 132 w 128"/>
                <a:gd name="T23" fmla="*/ 235 h 128"/>
                <a:gd name="T24" fmla="*/ 132 w 128"/>
                <a:gd name="T25" fmla="*/ 203 h 128"/>
                <a:gd name="T26" fmla="*/ 116 w 128"/>
                <a:gd name="T27" fmla="*/ 203 h 128"/>
                <a:gd name="T28" fmla="*/ 50 w 128"/>
                <a:gd name="T29" fmla="*/ 172 h 128"/>
                <a:gd name="T30" fmla="*/ 17 w 128"/>
                <a:gd name="T31" fmla="*/ 157 h 128"/>
                <a:gd name="T32" fmla="*/ 0 w 128"/>
                <a:gd name="T33" fmla="*/ 126 h 128"/>
                <a:gd name="T34" fmla="*/ 50 w 128"/>
                <a:gd name="T35" fmla="*/ 94 h 128"/>
                <a:gd name="T36" fmla="*/ 50 w 128"/>
                <a:gd name="T37" fmla="*/ 31 h 128"/>
                <a:gd name="T38" fmla="*/ 83 w 128"/>
                <a:gd name="T39" fmla="*/ 0 h 128"/>
                <a:gd name="T40" fmla="*/ 99 w 128"/>
                <a:gd name="T41" fmla="*/ 0 h 128"/>
                <a:gd name="T42" fmla="*/ 150 w 128"/>
                <a:gd name="T43" fmla="*/ 0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6" name="Freeform 77"/>
            <p:cNvSpPr>
              <a:spLocks/>
            </p:cNvSpPr>
            <p:nvPr/>
          </p:nvSpPr>
          <p:spPr bwMode="auto">
            <a:xfrm>
              <a:off x="3576" y="2114"/>
              <a:ext cx="23" cy="23"/>
            </a:xfrm>
            <a:custGeom>
              <a:avLst/>
              <a:gdLst>
                <a:gd name="T0" fmla="*/ 17 w 16"/>
                <a:gd name="T1" fmla="*/ 0 h 16"/>
                <a:gd name="T2" fmla="*/ 33 w 16"/>
                <a:gd name="T3" fmla="*/ 0 h 16"/>
                <a:gd name="T4" fmla="*/ 17 w 16"/>
                <a:gd name="T5" fmla="*/ 33 h 16"/>
                <a:gd name="T6" fmla="*/ 0 w 16"/>
                <a:gd name="T7" fmla="*/ 33 h 16"/>
                <a:gd name="T8" fmla="*/ 17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7" name="Freeform 78"/>
            <p:cNvSpPr>
              <a:spLocks/>
            </p:cNvSpPr>
            <p:nvPr/>
          </p:nvSpPr>
          <p:spPr bwMode="auto">
            <a:xfrm>
              <a:off x="3564" y="2137"/>
              <a:ext cx="23" cy="80"/>
            </a:xfrm>
            <a:custGeom>
              <a:avLst/>
              <a:gdLst>
                <a:gd name="T0" fmla="*/ 33 w 16"/>
                <a:gd name="T1" fmla="*/ 16 h 56"/>
                <a:gd name="T2" fmla="*/ 17 w 16"/>
                <a:gd name="T3" fmla="*/ 33 h 56"/>
                <a:gd name="T4" fmla="*/ 33 w 16"/>
                <a:gd name="T5" fmla="*/ 66 h 56"/>
                <a:gd name="T6" fmla="*/ 17 w 16"/>
                <a:gd name="T7" fmla="*/ 114 h 56"/>
                <a:gd name="T8" fmla="*/ 0 w 16"/>
                <a:gd name="T9" fmla="*/ 66 h 56"/>
                <a:gd name="T10" fmla="*/ 0 w 16"/>
                <a:gd name="T11" fmla="*/ 49 h 56"/>
                <a:gd name="T12" fmla="*/ 17 w 16"/>
                <a:gd name="T13" fmla="*/ 0 h 56"/>
                <a:gd name="T14" fmla="*/ 33 w 16"/>
                <a:gd name="T15" fmla="*/ 0 h 56"/>
                <a:gd name="T16" fmla="*/ 33 w 16"/>
                <a:gd name="T17" fmla="*/ 16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8" name="Freeform 79"/>
            <p:cNvSpPr>
              <a:spLocks/>
            </p:cNvSpPr>
            <p:nvPr/>
          </p:nvSpPr>
          <p:spPr bwMode="auto">
            <a:xfrm>
              <a:off x="3394" y="2172"/>
              <a:ext cx="205" cy="202"/>
            </a:xfrm>
            <a:custGeom>
              <a:avLst/>
              <a:gdLst>
                <a:gd name="T0" fmla="*/ 243 w 144"/>
                <a:gd name="T1" fmla="*/ 15 h 144"/>
                <a:gd name="T2" fmla="*/ 211 w 144"/>
                <a:gd name="T3" fmla="*/ 15 h 144"/>
                <a:gd name="T4" fmla="*/ 195 w 144"/>
                <a:gd name="T5" fmla="*/ 15 h 144"/>
                <a:gd name="T6" fmla="*/ 178 w 144"/>
                <a:gd name="T7" fmla="*/ 15 h 144"/>
                <a:gd name="T8" fmla="*/ 178 w 144"/>
                <a:gd name="T9" fmla="*/ 0 h 144"/>
                <a:gd name="T10" fmla="*/ 162 w 144"/>
                <a:gd name="T11" fmla="*/ 0 h 144"/>
                <a:gd name="T12" fmla="*/ 114 w 144"/>
                <a:gd name="T13" fmla="*/ 15 h 144"/>
                <a:gd name="T14" fmla="*/ 48 w 144"/>
                <a:gd name="T15" fmla="*/ 0 h 144"/>
                <a:gd name="T16" fmla="*/ 0 w 144"/>
                <a:gd name="T17" fmla="*/ 0 h 144"/>
                <a:gd name="T18" fmla="*/ 0 w 144"/>
                <a:gd name="T19" fmla="*/ 48 h 144"/>
                <a:gd name="T20" fmla="*/ 0 w 144"/>
                <a:gd name="T21" fmla="*/ 94 h 144"/>
                <a:gd name="T22" fmla="*/ 16 w 144"/>
                <a:gd name="T23" fmla="*/ 283 h 144"/>
                <a:gd name="T24" fmla="*/ 226 w 144"/>
                <a:gd name="T25" fmla="*/ 283 h 144"/>
                <a:gd name="T26" fmla="*/ 259 w 144"/>
                <a:gd name="T27" fmla="*/ 283 h 144"/>
                <a:gd name="T28" fmla="*/ 292 w 144"/>
                <a:gd name="T29" fmla="*/ 252 h 144"/>
                <a:gd name="T30" fmla="*/ 292 w 144"/>
                <a:gd name="T31" fmla="*/ 220 h 144"/>
                <a:gd name="T32" fmla="*/ 211 w 144"/>
                <a:gd name="T33" fmla="*/ 79 h 144"/>
                <a:gd name="T34" fmla="*/ 195 w 144"/>
                <a:gd name="T35" fmla="*/ 48 h 144"/>
                <a:gd name="T36" fmla="*/ 226 w 144"/>
                <a:gd name="T37" fmla="*/ 94 h 144"/>
                <a:gd name="T38" fmla="*/ 243 w 144"/>
                <a:gd name="T39" fmla="*/ 111 h 144"/>
                <a:gd name="T40" fmla="*/ 259 w 144"/>
                <a:gd name="T41" fmla="*/ 63 h 144"/>
                <a:gd name="T42" fmla="*/ 243 w 144"/>
                <a:gd name="T43" fmla="*/ 15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09" name="Freeform 80"/>
            <p:cNvSpPr>
              <a:spLocks/>
            </p:cNvSpPr>
            <p:nvPr/>
          </p:nvSpPr>
          <p:spPr bwMode="auto">
            <a:xfrm>
              <a:off x="3496" y="2758"/>
              <a:ext cx="103" cy="113"/>
            </a:xfrm>
            <a:custGeom>
              <a:avLst/>
              <a:gdLst>
                <a:gd name="T0" fmla="*/ 114 w 72"/>
                <a:gd name="T1" fmla="*/ 0 h 80"/>
                <a:gd name="T2" fmla="*/ 66 w 72"/>
                <a:gd name="T3" fmla="*/ 16 h 80"/>
                <a:gd name="T4" fmla="*/ 33 w 72"/>
                <a:gd name="T5" fmla="*/ 16 h 80"/>
                <a:gd name="T6" fmla="*/ 33 w 72"/>
                <a:gd name="T7" fmla="*/ 48 h 80"/>
                <a:gd name="T8" fmla="*/ 49 w 72"/>
                <a:gd name="T9" fmla="*/ 64 h 80"/>
                <a:gd name="T10" fmla="*/ 33 w 72"/>
                <a:gd name="T11" fmla="*/ 81 h 80"/>
                <a:gd name="T12" fmla="*/ 16 w 72"/>
                <a:gd name="T13" fmla="*/ 112 h 80"/>
                <a:gd name="T14" fmla="*/ 0 w 72"/>
                <a:gd name="T15" fmla="*/ 160 h 80"/>
                <a:gd name="T16" fmla="*/ 16 w 72"/>
                <a:gd name="T17" fmla="*/ 160 h 80"/>
                <a:gd name="T18" fmla="*/ 66 w 72"/>
                <a:gd name="T19" fmla="*/ 160 h 80"/>
                <a:gd name="T20" fmla="*/ 114 w 72"/>
                <a:gd name="T21" fmla="*/ 160 h 80"/>
                <a:gd name="T22" fmla="*/ 114 w 72"/>
                <a:gd name="T23" fmla="*/ 112 h 80"/>
                <a:gd name="T24" fmla="*/ 147 w 72"/>
                <a:gd name="T25" fmla="*/ 64 h 80"/>
                <a:gd name="T26" fmla="*/ 132 w 72"/>
                <a:gd name="T27" fmla="*/ 0 h 80"/>
                <a:gd name="T28" fmla="*/ 114 w 72"/>
                <a:gd name="T29" fmla="*/ 0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0" name="Freeform 81"/>
            <p:cNvSpPr>
              <a:spLocks/>
            </p:cNvSpPr>
            <p:nvPr/>
          </p:nvSpPr>
          <p:spPr bwMode="auto">
            <a:xfrm>
              <a:off x="3576" y="2746"/>
              <a:ext cx="149" cy="203"/>
            </a:xfrm>
            <a:custGeom>
              <a:avLst/>
              <a:gdLst>
                <a:gd name="T0" fmla="*/ 115 w 104"/>
                <a:gd name="T1" fmla="*/ 254 h 144"/>
                <a:gd name="T2" fmla="*/ 99 w 104"/>
                <a:gd name="T3" fmla="*/ 223 h 144"/>
                <a:gd name="T4" fmla="*/ 16 w 104"/>
                <a:gd name="T5" fmla="*/ 175 h 144"/>
                <a:gd name="T6" fmla="*/ 0 w 104"/>
                <a:gd name="T7" fmla="*/ 175 h 144"/>
                <a:gd name="T8" fmla="*/ 0 w 104"/>
                <a:gd name="T9" fmla="*/ 127 h 144"/>
                <a:gd name="T10" fmla="*/ 33 w 104"/>
                <a:gd name="T11" fmla="*/ 79 h 144"/>
                <a:gd name="T12" fmla="*/ 16 w 104"/>
                <a:gd name="T13" fmla="*/ 16 h 144"/>
                <a:gd name="T14" fmla="*/ 0 w 104"/>
                <a:gd name="T15" fmla="*/ 16 h 144"/>
                <a:gd name="T16" fmla="*/ 16 w 104"/>
                <a:gd name="T17" fmla="*/ 0 h 144"/>
                <a:gd name="T18" fmla="*/ 49 w 104"/>
                <a:gd name="T19" fmla="*/ 0 h 144"/>
                <a:gd name="T20" fmla="*/ 82 w 104"/>
                <a:gd name="T21" fmla="*/ 0 h 144"/>
                <a:gd name="T22" fmla="*/ 115 w 104"/>
                <a:gd name="T23" fmla="*/ 32 h 144"/>
                <a:gd name="T24" fmla="*/ 148 w 104"/>
                <a:gd name="T25" fmla="*/ 32 h 144"/>
                <a:gd name="T26" fmla="*/ 198 w 104"/>
                <a:gd name="T27" fmla="*/ 16 h 144"/>
                <a:gd name="T28" fmla="*/ 213 w 104"/>
                <a:gd name="T29" fmla="*/ 16 h 144"/>
                <a:gd name="T30" fmla="*/ 198 w 104"/>
                <a:gd name="T31" fmla="*/ 63 h 144"/>
                <a:gd name="T32" fmla="*/ 198 w 104"/>
                <a:gd name="T33" fmla="*/ 159 h 144"/>
                <a:gd name="T34" fmla="*/ 213 w 104"/>
                <a:gd name="T35" fmla="*/ 190 h 144"/>
                <a:gd name="T36" fmla="*/ 181 w 104"/>
                <a:gd name="T37" fmla="*/ 223 h 144"/>
                <a:gd name="T38" fmla="*/ 181 w 104"/>
                <a:gd name="T39" fmla="*/ 207 h 144"/>
                <a:gd name="T40" fmla="*/ 181 w 104"/>
                <a:gd name="T41" fmla="*/ 238 h 144"/>
                <a:gd name="T42" fmla="*/ 148 w 104"/>
                <a:gd name="T43" fmla="*/ 286 h 144"/>
                <a:gd name="T44" fmla="*/ 115 w 104"/>
                <a:gd name="T45" fmla="*/ 25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1" name="Freeform 82"/>
            <p:cNvSpPr>
              <a:spLocks/>
            </p:cNvSpPr>
            <p:nvPr/>
          </p:nvSpPr>
          <p:spPr bwMode="auto">
            <a:xfrm>
              <a:off x="3496" y="2871"/>
              <a:ext cx="206" cy="224"/>
            </a:xfrm>
            <a:custGeom>
              <a:avLst/>
              <a:gdLst>
                <a:gd name="T0" fmla="*/ 16 w 144"/>
                <a:gd name="T1" fmla="*/ 0 h 160"/>
                <a:gd name="T2" fmla="*/ 33 w 144"/>
                <a:gd name="T3" fmla="*/ 15 h 160"/>
                <a:gd name="T4" fmla="*/ 33 w 144"/>
                <a:gd name="T5" fmla="*/ 31 h 160"/>
                <a:gd name="T6" fmla="*/ 33 w 144"/>
                <a:gd name="T7" fmla="*/ 63 h 160"/>
                <a:gd name="T8" fmla="*/ 0 w 144"/>
                <a:gd name="T9" fmla="*/ 94 h 160"/>
                <a:gd name="T10" fmla="*/ 0 w 144"/>
                <a:gd name="T11" fmla="*/ 157 h 160"/>
                <a:gd name="T12" fmla="*/ 33 w 144"/>
                <a:gd name="T13" fmla="*/ 204 h 160"/>
                <a:gd name="T14" fmla="*/ 33 w 144"/>
                <a:gd name="T15" fmla="*/ 220 h 160"/>
                <a:gd name="T16" fmla="*/ 49 w 144"/>
                <a:gd name="T17" fmla="*/ 220 h 160"/>
                <a:gd name="T18" fmla="*/ 99 w 144"/>
                <a:gd name="T19" fmla="*/ 251 h 160"/>
                <a:gd name="T20" fmla="*/ 114 w 144"/>
                <a:gd name="T21" fmla="*/ 251 h 160"/>
                <a:gd name="T22" fmla="*/ 132 w 144"/>
                <a:gd name="T23" fmla="*/ 266 h 160"/>
                <a:gd name="T24" fmla="*/ 147 w 144"/>
                <a:gd name="T25" fmla="*/ 314 h 160"/>
                <a:gd name="T26" fmla="*/ 180 w 144"/>
                <a:gd name="T27" fmla="*/ 314 h 160"/>
                <a:gd name="T28" fmla="*/ 262 w 144"/>
                <a:gd name="T29" fmla="*/ 298 h 160"/>
                <a:gd name="T30" fmla="*/ 295 w 144"/>
                <a:gd name="T31" fmla="*/ 283 h 160"/>
                <a:gd name="T32" fmla="*/ 279 w 144"/>
                <a:gd name="T33" fmla="*/ 266 h 160"/>
                <a:gd name="T34" fmla="*/ 262 w 144"/>
                <a:gd name="T35" fmla="*/ 235 h 160"/>
                <a:gd name="T36" fmla="*/ 279 w 144"/>
                <a:gd name="T37" fmla="*/ 172 h 160"/>
                <a:gd name="T38" fmla="*/ 246 w 144"/>
                <a:gd name="T39" fmla="*/ 141 h 160"/>
                <a:gd name="T40" fmla="*/ 262 w 144"/>
                <a:gd name="T41" fmla="*/ 109 h 160"/>
                <a:gd name="T42" fmla="*/ 229 w 144"/>
                <a:gd name="T43" fmla="*/ 78 h 160"/>
                <a:gd name="T44" fmla="*/ 213 w 144"/>
                <a:gd name="T45" fmla="*/ 48 h 160"/>
                <a:gd name="T46" fmla="*/ 132 w 144"/>
                <a:gd name="T47" fmla="*/ 0 h 160"/>
                <a:gd name="T48" fmla="*/ 114 w 144"/>
                <a:gd name="T49" fmla="*/ 0 h 160"/>
                <a:gd name="T50" fmla="*/ 66 w 144"/>
                <a:gd name="T51" fmla="*/ 0 h 160"/>
                <a:gd name="T52" fmla="*/ 16 w 144"/>
                <a:gd name="T53" fmla="*/ 0 h 1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2" name="Freeform 83"/>
            <p:cNvSpPr>
              <a:spLocks/>
            </p:cNvSpPr>
            <p:nvPr/>
          </p:nvSpPr>
          <p:spPr bwMode="auto">
            <a:xfrm>
              <a:off x="3348" y="3017"/>
              <a:ext cx="228" cy="214"/>
            </a:xfrm>
            <a:custGeom>
              <a:avLst/>
              <a:gdLst>
                <a:gd name="T0" fmla="*/ 195 w 160"/>
                <a:gd name="T1" fmla="*/ 238 h 152"/>
                <a:gd name="T2" fmla="*/ 178 w 160"/>
                <a:gd name="T3" fmla="*/ 253 h 152"/>
                <a:gd name="T4" fmla="*/ 130 w 160"/>
                <a:gd name="T5" fmla="*/ 301 h 152"/>
                <a:gd name="T6" fmla="*/ 81 w 160"/>
                <a:gd name="T7" fmla="*/ 301 h 152"/>
                <a:gd name="T8" fmla="*/ 48 w 160"/>
                <a:gd name="T9" fmla="*/ 286 h 152"/>
                <a:gd name="T10" fmla="*/ 33 w 160"/>
                <a:gd name="T11" fmla="*/ 286 h 152"/>
                <a:gd name="T12" fmla="*/ 0 w 160"/>
                <a:gd name="T13" fmla="*/ 253 h 152"/>
                <a:gd name="T14" fmla="*/ 0 w 160"/>
                <a:gd name="T15" fmla="*/ 159 h 152"/>
                <a:gd name="T16" fmla="*/ 66 w 160"/>
                <a:gd name="T17" fmla="*/ 142 h 152"/>
                <a:gd name="T18" fmla="*/ 48 w 160"/>
                <a:gd name="T19" fmla="*/ 142 h 152"/>
                <a:gd name="T20" fmla="*/ 66 w 160"/>
                <a:gd name="T21" fmla="*/ 79 h 152"/>
                <a:gd name="T22" fmla="*/ 114 w 160"/>
                <a:gd name="T23" fmla="*/ 111 h 152"/>
                <a:gd name="T24" fmla="*/ 130 w 160"/>
                <a:gd name="T25" fmla="*/ 111 h 152"/>
                <a:gd name="T26" fmla="*/ 178 w 160"/>
                <a:gd name="T27" fmla="*/ 142 h 152"/>
                <a:gd name="T28" fmla="*/ 211 w 160"/>
                <a:gd name="T29" fmla="*/ 159 h 152"/>
                <a:gd name="T30" fmla="*/ 211 w 160"/>
                <a:gd name="T31" fmla="*/ 127 h 152"/>
                <a:gd name="T32" fmla="*/ 195 w 160"/>
                <a:gd name="T33" fmla="*/ 127 h 152"/>
                <a:gd name="T34" fmla="*/ 178 w 160"/>
                <a:gd name="T35" fmla="*/ 111 h 152"/>
                <a:gd name="T36" fmla="*/ 195 w 160"/>
                <a:gd name="T37" fmla="*/ 32 h 152"/>
                <a:gd name="T38" fmla="*/ 195 w 160"/>
                <a:gd name="T39" fmla="*/ 15 h 152"/>
                <a:gd name="T40" fmla="*/ 228 w 160"/>
                <a:gd name="T41" fmla="*/ 0 h 152"/>
                <a:gd name="T42" fmla="*/ 244 w 160"/>
                <a:gd name="T43" fmla="*/ 0 h 152"/>
                <a:gd name="T44" fmla="*/ 244 w 160"/>
                <a:gd name="T45" fmla="*/ 15 h 152"/>
                <a:gd name="T46" fmla="*/ 259 w 160"/>
                <a:gd name="T47" fmla="*/ 15 h 152"/>
                <a:gd name="T48" fmla="*/ 309 w 160"/>
                <a:gd name="T49" fmla="*/ 48 h 152"/>
                <a:gd name="T50" fmla="*/ 325 w 160"/>
                <a:gd name="T51" fmla="*/ 79 h 152"/>
                <a:gd name="T52" fmla="*/ 309 w 160"/>
                <a:gd name="T53" fmla="*/ 111 h 152"/>
                <a:gd name="T54" fmla="*/ 309 w 160"/>
                <a:gd name="T55" fmla="*/ 127 h 152"/>
                <a:gd name="T56" fmla="*/ 292 w 160"/>
                <a:gd name="T57" fmla="*/ 175 h 152"/>
                <a:gd name="T58" fmla="*/ 309 w 160"/>
                <a:gd name="T59" fmla="*/ 175 h 152"/>
                <a:gd name="T60" fmla="*/ 228 w 160"/>
                <a:gd name="T61" fmla="*/ 206 h 152"/>
                <a:gd name="T62" fmla="*/ 228 w 160"/>
                <a:gd name="T63" fmla="*/ 222 h 152"/>
                <a:gd name="T64" fmla="*/ 195 w 160"/>
                <a:gd name="T65" fmla="*/ 238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3" name="Freeform 84"/>
            <p:cNvSpPr>
              <a:spLocks/>
            </p:cNvSpPr>
            <p:nvPr/>
          </p:nvSpPr>
          <p:spPr bwMode="auto">
            <a:xfrm>
              <a:off x="3508" y="3072"/>
              <a:ext cx="194" cy="339"/>
            </a:xfrm>
            <a:custGeom>
              <a:avLst/>
              <a:gdLst>
                <a:gd name="T0" fmla="*/ 33 w 136"/>
                <a:gd name="T1" fmla="*/ 479 h 240"/>
                <a:gd name="T2" fmla="*/ 49 w 136"/>
                <a:gd name="T3" fmla="*/ 479 h 240"/>
                <a:gd name="T4" fmla="*/ 49 w 136"/>
                <a:gd name="T5" fmla="*/ 463 h 240"/>
                <a:gd name="T6" fmla="*/ 49 w 136"/>
                <a:gd name="T7" fmla="*/ 446 h 240"/>
                <a:gd name="T8" fmla="*/ 114 w 136"/>
                <a:gd name="T9" fmla="*/ 415 h 240"/>
                <a:gd name="T10" fmla="*/ 130 w 136"/>
                <a:gd name="T11" fmla="*/ 352 h 240"/>
                <a:gd name="T12" fmla="*/ 114 w 136"/>
                <a:gd name="T13" fmla="*/ 304 h 240"/>
                <a:gd name="T14" fmla="*/ 114 w 136"/>
                <a:gd name="T15" fmla="*/ 287 h 240"/>
                <a:gd name="T16" fmla="*/ 180 w 136"/>
                <a:gd name="T17" fmla="*/ 208 h 240"/>
                <a:gd name="T18" fmla="*/ 228 w 136"/>
                <a:gd name="T19" fmla="*/ 192 h 240"/>
                <a:gd name="T20" fmla="*/ 277 w 136"/>
                <a:gd name="T21" fmla="*/ 144 h 240"/>
                <a:gd name="T22" fmla="*/ 277 w 136"/>
                <a:gd name="T23" fmla="*/ 0 h 240"/>
                <a:gd name="T24" fmla="*/ 244 w 136"/>
                <a:gd name="T25" fmla="*/ 16 h 240"/>
                <a:gd name="T26" fmla="*/ 163 w 136"/>
                <a:gd name="T27" fmla="*/ 32 h 240"/>
                <a:gd name="T28" fmla="*/ 130 w 136"/>
                <a:gd name="T29" fmla="*/ 32 h 240"/>
                <a:gd name="T30" fmla="*/ 114 w 136"/>
                <a:gd name="T31" fmla="*/ 48 h 240"/>
                <a:gd name="T32" fmla="*/ 114 w 136"/>
                <a:gd name="T33" fmla="*/ 81 h 240"/>
                <a:gd name="T34" fmla="*/ 147 w 136"/>
                <a:gd name="T35" fmla="*/ 127 h 240"/>
                <a:gd name="T36" fmla="*/ 147 w 136"/>
                <a:gd name="T37" fmla="*/ 160 h 240"/>
                <a:gd name="T38" fmla="*/ 130 w 136"/>
                <a:gd name="T39" fmla="*/ 192 h 240"/>
                <a:gd name="T40" fmla="*/ 97 w 136"/>
                <a:gd name="T41" fmla="*/ 160 h 240"/>
                <a:gd name="T42" fmla="*/ 114 w 136"/>
                <a:gd name="T43" fmla="*/ 112 h 240"/>
                <a:gd name="T44" fmla="*/ 81 w 136"/>
                <a:gd name="T45" fmla="*/ 112 h 240"/>
                <a:gd name="T46" fmla="*/ 81 w 136"/>
                <a:gd name="T47" fmla="*/ 96 h 240"/>
                <a:gd name="T48" fmla="*/ 0 w 136"/>
                <a:gd name="T49" fmla="*/ 127 h 240"/>
                <a:gd name="T50" fmla="*/ 0 w 136"/>
                <a:gd name="T51" fmla="*/ 144 h 240"/>
                <a:gd name="T52" fmla="*/ 0 w 136"/>
                <a:gd name="T53" fmla="*/ 160 h 240"/>
                <a:gd name="T54" fmla="*/ 16 w 136"/>
                <a:gd name="T55" fmla="*/ 160 h 240"/>
                <a:gd name="T56" fmla="*/ 66 w 136"/>
                <a:gd name="T57" fmla="*/ 175 h 240"/>
                <a:gd name="T58" fmla="*/ 66 w 136"/>
                <a:gd name="T59" fmla="*/ 208 h 240"/>
                <a:gd name="T60" fmla="*/ 66 w 136"/>
                <a:gd name="T61" fmla="*/ 287 h 240"/>
                <a:gd name="T62" fmla="*/ 16 w 136"/>
                <a:gd name="T63" fmla="*/ 367 h 240"/>
                <a:gd name="T64" fmla="*/ 33 w 136"/>
                <a:gd name="T65" fmla="*/ 463 h 240"/>
                <a:gd name="T66" fmla="*/ 33 w 136"/>
                <a:gd name="T67" fmla="*/ 479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4" name="Freeform 85"/>
            <p:cNvSpPr>
              <a:spLocks/>
            </p:cNvSpPr>
            <p:nvPr/>
          </p:nvSpPr>
          <p:spPr bwMode="auto">
            <a:xfrm>
              <a:off x="3553" y="3051"/>
              <a:ext cx="58" cy="157"/>
            </a:xfrm>
            <a:custGeom>
              <a:avLst/>
              <a:gdLst>
                <a:gd name="T0" fmla="*/ 17 w 40"/>
                <a:gd name="T1" fmla="*/ 0 h 112"/>
                <a:gd name="T2" fmla="*/ 33 w 40"/>
                <a:gd name="T3" fmla="*/ 31 h 112"/>
                <a:gd name="T4" fmla="*/ 17 w 40"/>
                <a:gd name="T5" fmla="*/ 63 h 112"/>
                <a:gd name="T6" fmla="*/ 17 w 40"/>
                <a:gd name="T7" fmla="*/ 79 h 112"/>
                <a:gd name="T8" fmla="*/ 0 w 40"/>
                <a:gd name="T9" fmla="*/ 126 h 112"/>
                <a:gd name="T10" fmla="*/ 17 w 40"/>
                <a:gd name="T11" fmla="*/ 126 h 112"/>
                <a:gd name="T12" fmla="*/ 17 w 40"/>
                <a:gd name="T13" fmla="*/ 142 h 112"/>
                <a:gd name="T14" fmla="*/ 51 w 40"/>
                <a:gd name="T15" fmla="*/ 142 h 112"/>
                <a:gd name="T16" fmla="*/ 33 w 40"/>
                <a:gd name="T17" fmla="*/ 189 h 112"/>
                <a:gd name="T18" fmla="*/ 67 w 40"/>
                <a:gd name="T19" fmla="*/ 220 h 112"/>
                <a:gd name="T20" fmla="*/ 84 w 40"/>
                <a:gd name="T21" fmla="*/ 189 h 112"/>
                <a:gd name="T22" fmla="*/ 84 w 40"/>
                <a:gd name="T23" fmla="*/ 157 h 112"/>
                <a:gd name="T24" fmla="*/ 51 w 40"/>
                <a:gd name="T25" fmla="*/ 111 h 112"/>
                <a:gd name="T26" fmla="*/ 51 w 40"/>
                <a:gd name="T27" fmla="*/ 79 h 112"/>
                <a:gd name="T28" fmla="*/ 67 w 40"/>
                <a:gd name="T29" fmla="*/ 63 h 112"/>
                <a:gd name="T30" fmla="*/ 51 w 40"/>
                <a:gd name="T31" fmla="*/ 15 h 112"/>
                <a:gd name="T32" fmla="*/ 33 w 40"/>
                <a:gd name="T33" fmla="*/ 0 h 112"/>
                <a:gd name="T34" fmla="*/ 17 w 40"/>
                <a:gd name="T35" fmla="*/ 0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5" name="Freeform 86"/>
            <p:cNvSpPr>
              <a:spLocks/>
            </p:cNvSpPr>
            <p:nvPr/>
          </p:nvSpPr>
          <p:spPr bwMode="auto">
            <a:xfrm>
              <a:off x="3406" y="3175"/>
              <a:ext cx="147" cy="157"/>
            </a:xfrm>
            <a:custGeom>
              <a:avLst/>
              <a:gdLst>
                <a:gd name="T0" fmla="*/ 112 w 104"/>
                <a:gd name="T1" fmla="*/ 205 h 112"/>
                <a:gd name="T2" fmla="*/ 81 w 104"/>
                <a:gd name="T3" fmla="*/ 189 h 112"/>
                <a:gd name="T4" fmla="*/ 64 w 104"/>
                <a:gd name="T5" fmla="*/ 157 h 112"/>
                <a:gd name="T6" fmla="*/ 33 w 104"/>
                <a:gd name="T7" fmla="*/ 126 h 112"/>
                <a:gd name="T8" fmla="*/ 0 w 104"/>
                <a:gd name="T9" fmla="*/ 79 h 112"/>
                <a:gd name="T10" fmla="*/ 48 w 104"/>
                <a:gd name="T11" fmla="*/ 79 h 112"/>
                <a:gd name="T12" fmla="*/ 96 w 104"/>
                <a:gd name="T13" fmla="*/ 31 h 112"/>
                <a:gd name="T14" fmla="*/ 112 w 104"/>
                <a:gd name="T15" fmla="*/ 15 h 112"/>
                <a:gd name="T16" fmla="*/ 144 w 104"/>
                <a:gd name="T17" fmla="*/ 0 h 112"/>
                <a:gd name="T18" fmla="*/ 144 w 104"/>
                <a:gd name="T19" fmla="*/ 15 h 112"/>
                <a:gd name="T20" fmla="*/ 160 w 104"/>
                <a:gd name="T21" fmla="*/ 15 h 112"/>
                <a:gd name="T22" fmla="*/ 208 w 104"/>
                <a:gd name="T23" fmla="*/ 31 h 112"/>
                <a:gd name="T24" fmla="*/ 208 w 104"/>
                <a:gd name="T25" fmla="*/ 63 h 112"/>
                <a:gd name="T26" fmla="*/ 208 w 104"/>
                <a:gd name="T27" fmla="*/ 142 h 112"/>
                <a:gd name="T28" fmla="*/ 160 w 104"/>
                <a:gd name="T29" fmla="*/ 220 h 112"/>
                <a:gd name="T30" fmla="*/ 144 w 104"/>
                <a:gd name="T31" fmla="*/ 205 h 112"/>
                <a:gd name="T32" fmla="*/ 112 w 104"/>
                <a:gd name="T33" fmla="*/ 205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6" name="Freeform 87"/>
            <p:cNvSpPr>
              <a:spLocks/>
            </p:cNvSpPr>
            <p:nvPr/>
          </p:nvSpPr>
          <p:spPr bwMode="auto">
            <a:xfrm>
              <a:off x="3245" y="3321"/>
              <a:ext cx="296" cy="271"/>
            </a:xfrm>
            <a:custGeom>
              <a:avLst/>
              <a:gdLst>
                <a:gd name="T0" fmla="*/ 340 w 208"/>
                <a:gd name="T1" fmla="*/ 0 h 192"/>
                <a:gd name="T2" fmla="*/ 373 w 208"/>
                <a:gd name="T3" fmla="*/ 0 h 192"/>
                <a:gd name="T4" fmla="*/ 389 w 208"/>
                <a:gd name="T5" fmla="*/ 16 h 192"/>
                <a:gd name="T6" fmla="*/ 406 w 208"/>
                <a:gd name="T7" fmla="*/ 112 h 192"/>
                <a:gd name="T8" fmla="*/ 389 w 208"/>
                <a:gd name="T9" fmla="*/ 112 h 192"/>
                <a:gd name="T10" fmla="*/ 373 w 208"/>
                <a:gd name="T11" fmla="*/ 144 h 192"/>
                <a:gd name="T12" fmla="*/ 389 w 208"/>
                <a:gd name="T13" fmla="*/ 144 h 192"/>
                <a:gd name="T14" fmla="*/ 406 w 208"/>
                <a:gd name="T15" fmla="*/ 127 h 192"/>
                <a:gd name="T16" fmla="*/ 421 w 208"/>
                <a:gd name="T17" fmla="*/ 127 h 192"/>
                <a:gd name="T18" fmla="*/ 421 w 208"/>
                <a:gd name="T19" fmla="*/ 144 h 192"/>
                <a:gd name="T20" fmla="*/ 406 w 208"/>
                <a:gd name="T21" fmla="*/ 192 h 192"/>
                <a:gd name="T22" fmla="*/ 389 w 208"/>
                <a:gd name="T23" fmla="*/ 207 h 192"/>
                <a:gd name="T24" fmla="*/ 356 w 208"/>
                <a:gd name="T25" fmla="*/ 255 h 192"/>
                <a:gd name="T26" fmla="*/ 307 w 208"/>
                <a:gd name="T27" fmla="*/ 319 h 192"/>
                <a:gd name="T28" fmla="*/ 259 w 208"/>
                <a:gd name="T29" fmla="*/ 350 h 192"/>
                <a:gd name="T30" fmla="*/ 211 w 208"/>
                <a:gd name="T31" fmla="*/ 367 h 192"/>
                <a:gd name="T32" fmla="*/ 145 w 208"/>
                <a:gd name="T33" fmla="*/ 350 h 192"/>
                <a:gd name="T34" fmla="*/ 81 w 208"/>
                <a:gd name="T35" fmla="*/ 383 h 192"/>
                <a:gd name="T36" fmla="*/ 65 w 208"/>
                <a:gd name="T37" fmla="*/ 383 h 192"/>
                <a:gd name="T38" fmla="*/ 48 w 208"/>
                <a:gd name="T39" fmla="*/ 350 h 192"/>
                <a:gd name="T40" fmla="*/ 48 w 208"/>
                <a:gd name="T41" fmla="*/ 367 h 192"/>
                <a:gd name="T42" fmla="*/ 33 w 208"/>
                <a:gd name="T43" fmla="*/ 319 h 192"/>
                <a:gd name="T44" fmla="*/ 48 w 208"/>
                <a:gd name="T45" fmla="*/ 319 h 192"/>
                <a:gd name="T46" fmla="*/ 33 w 208"/>
                <a:gd name="T47" fmla="*/ 287 h 192"/>
                <a:gd name="T48" fmla="*/ 0 w 208"/>
                <a:gd name="T49" fmla="*/ 207 h 192"/>
                <a:gd name="T50" fmla="*/ 0 w 208"/>
                <a:gd name="T51" fmla="*/ 192 h 192"/>
                <a:gd name="T52" fmla="*/ 0 w 208"/>
                <a:gd name="T53" fmla="*/ 175 h 192"/>
                <a:gd name="T54" fmla="*/ 16 w 208"/>
                <a:gd name="T55" fmla="*/ 192 h 192"/>
                <a:gd name="T56" fmla="*/ 33 w 208"/>
                <a:gd name="T57" fmla="*/ 207 h 192"/>
                <a:gd name="T58" fmla="*/ 65 w 208"/>
                <a:gd name="T59" fmla="*/ 207 h 192"/>
                <a:gd name="T60" fmla="*/ 81 w 208"/>
                <a:gd name="T61" fmla="*/ 192 h 192"/>
                <a:gd name="T62" fmla="*/ 81 w 208"/>
                <a:gd name="T63" fmla="*/ 79 h 192"/>
                <a:gd name="T64" fmla="*/ 114 w 208"/>
                <a:gd name="T65" fmla="*/ 96 h 192"/>
                <a:gd name="T66" fmla="*/ 97 w 208"/>
                <a:gd name="T67" fmla="*/ 127 h 192"/>
                <a:gd name="T68" fmla="*/ 114 w 208"/>
                <a:gd name="T69" fmla="*/ 144 h 192"/>
                <a:gd name="T70" fmla="*/ 145 w 208"/>
                <a:gd name="T71" fmla="*/ 127 h 192"/>
                <a:gd name="T72" fmla="*/ 178 w 208"/>
                <a:gd name="T73" fmla="*/ 96 h 192"/>
                <a:gd name="T74" fmla="*/ 211 w 208"/>
                <a:gd name="T75" fmla="*/ 96 h 192"/>
                <a:gd name="T76" fmla="*/ 226 w 208"/>
                <a:gd name="T77" fmla="*/ 96 h 192"/>
                <a:gd name="T78" fmla="*/ 292 w 208"/>
                <a:gd name="T79" fmla="*/ 32 h 192"/>
                <a:gd name="T80" fmla="*/ 340 w 208"/>
                <a:gd name="T81" fmla="*/ 0 h 1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7" name="Freeform 88"/>
            <p:cNvSpPr>
              <a:spLocks/>
            </p:cNvSpPr>
            <p:nvPr/>
          </p:nvSpPr>
          <p:spPr bwMode="auto">
            <a:xfrm>
              <a:off x="3153" y="3208"/>
              <a:ext cx="253" cy="261"/>
            </a:xfrm>
            <a:custGeom>
              <a:avLst/>
              <a:gdLst>
                <a:gd name="T0" fmla="*/ 216 w 176"/>
                <a:gd name="T1" fmla="*/ 241 h 184"/>
                <a:gd name="T2" fmla="*/ 216 w 176"/>
                <a:gd name="T3" fmla="*/ 160 h 184"/>
                <a:gd name="T4" fmla="*/ 249 w 176"/>
                <a:gd name="T5" fmla="*/ 145 h 184"/>
                <a:gd name="T6" fmla="*/ 249 w 176"/>
                <a:gd name="T7" fmla="*/ 48 h 184"/>
                <a:gd name="T8" fmla="*/ 315 w 176"/>
                <a:gd name="T9" fmla="*/ 33 h 184"/>
                <a:gd name="T10" fmla="*/ 315 w 176"/>
                <a:gd name="T11" fmla="*/ 48 h 184"/>
                <a:gd name="T12" fmla="*/ 331 w 176"/>
                <a:gd name="T13" fmla="*/ 33 h 184"/>
                <a:gd name="T14" fmla="*/ 364 w 176"/>
                <a:gd name="T15" fmla="*/ 33 h 184"/>
                <a:gd name="T16" fmla="*/ 331 w 176"/>
                <a:gd name="T17" fmla="*/ 16 h 184"/>
                <a:gd name="T18" fmla="*/ 315 w 176"/>
                <a:gd name="T19" fmla="*/ 16 h 184"/>
                <a:gd name="T20" fmla="*/ 265 w 176"/>
                <a:gd name="T21" fmla="*/ 33 h 184"/>
                <a:gd name="T22" fmla="*/ 198 w 176"/>
                <a:gd name="T23" fmla="*/ 33 h 184"/>
                <a:gd name="T24" fmla="*/ 183 w 176"/>
                <a:gd name="T25" fmla="*/ 16 h 184"/>
                <a:gd name="T26" fmla="*/ 66 w 176"/>
                <a:gd name="T27" fmla="*/ 16 h 184"/>
                <a:gd name="T28" fmla="*/ 50 w 176"/>
                <a:gd name="T29" fmla="*/ 0 h 184"/>
                <a:gd name="T30" fmla="*/ 0 w 176"/>
                <a:gd name="T31" fmla="*/ 16 h 184"/>
                <a:gd name="T32" fmla="*/ 0 w 176"/>
                <a:gd name="T33" fmla="*/ 33 h 184"/>
                <a:gd name="T34" fmla="*/ 83 w 176"/>
                <a:gd name="T35" fmla="*/ 160 h 184"/>
                <a:gd name="T36" fmla="*/ 83 w 176"/>
                <a:gd name="T37" fmla="*/ 210 h 184"/>
                <a:gd name="T38" fmla="*/ 99 w 176"/>
                <a:gd name="T39" fmla="*/ 322 h 184"/>
                <a:gd name="T40" fmla="*/ 132 w 176"/>
                <a:gd name="T41" fmla="*/ 355 h 184"/>
                <a:gd name="T42" fmla="*/ 132 w 176"/>
                <a:gd name="T43" fmla="*/ 338 h 184"/>
                <a:gd name="T44" fmla="*/ 150 w 176"/>
                <a:gd name="T45" fmla="*/ 355 h 184"/>
                <a:gd name="T46" fmla="*/ 165 w 176"/>
                <a:gd name="T47" fmla="*/ 370 h 184"/>
                <a:gd name="T48" fmla="*/ 198 w 176"/>
                <a:gd name="T49" fmla="*/ 370 h 184"/>
                <a:gd name="T50" fmla="*/ 216 w 176"/>
                <a:gd name="T51" fmla="*/ 355 h 184"/>
                <a:gd name="T52" fmla="*/ 216 w 176"/>
                <a:gd name="T53" fmla="*/ 241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8" name="Freeform 89"/>
            <p:cNvSpPr>
              <a:spLocks/>
            </p:cNvSpPr>
            <p:nvPr/>
          </p:nvSpPr>
          <p:spPr bwMode="auto">
            <a:xfrm>
              <a:off x="3153" y="2972"/>
              <a:ext cx="241" cy="259"/>
            </a:xfrm>
            <a:custGeom>
              <a:avLst/>
              <a:gdLst>
                <a:gd name="T0" fmla="*/ 49 w 168"/>
                <a:gd name="T1" fmla="*/ 0 h 184"/>
                <a:gd name="T2" fmla="*/ 115 w 168"/>
                <a:gd name="T3" fmla="*/ 0 h 184"/>
                <a:gd name="T4" fmla="*/ 132 w 168"/>
                <a:gd name="T5" fmla="*/ 0 h 184"/>
                <a:gd name="T6" fmla="*/ 148 w 168"/>
                <a:gd name="T7" fmla="*/ 48 h 184"/>
                <a:gd name="T8" fmla="*/ 165 w 168"/>
                <a:gd name="T9" fmla="*/ 63 h 184"/>
                <a:gd name="T10" fmla="*/ 214 w 168"/>
                <a:gd name="T11" fmla="*/ 63 h 184"/>
                <a:gd name="T12" fmla="*/ 214 w 168"/>
                <a:gd name="T13" fmla="*/ 32 h 184"/>
                <a:gd name="T14" fmla="*/ 247 w 168"/>
                <a:gd name="T15" fmla="*/ 32 h 184"/>
                <a:gd name="T16" fmla="*/ 280 w 168"/>
                <a:gd name="T17" fmla="*/ 48 h 184"/>
                <a:gd name="T18" fmla="*/ 280 w 168"/>
                <a:gd name="T19" fmla="*/ 111 h 184"/>
                <a:gd name="T20" fmla="*/ 297 w 168"/>
                <a:gd name="T21" fmla="*/ 142 h 184"/>
                <a:gd name="T22" fmla="*/ 280 w 168"/>
                <a:gd name="T23" fmla="*/ 159 h 184"/>
                <a:gd name="T24" fmla="*/ 346 w 168"/>
                <a:gd name="T25" fmla="*/ 142 h 184"/>
                <a:gd name="T26" fmla="*/ 330 w 168"/>
                <a:gd name="T27" fmla="*/ 206 h 184"/>
                <a:gd name="T28" fmla="*/ 346 w 168"/>
                <a:gd name="T29" fmla="*/ 206 h 184"/>
                <a:gd name="T30" fmla="*/ 280 w 168"/>
                <a:gd name="T31" fmla="*/ 222 h 184"/>
                <a:gd name="T32" fmla="*/ 280 w 168"/>
                <a:gd name="T33" fmla="*/ 317 h 184"/>
                <a:gd name="T34" fmla="*/ 313 w 168"/>
                <a:gd name="T35" fmla="*/ 349 h 184"/>
                <a:gd name="T36" fmla="*/ 264 w 168"/>
                <a:gd name="T37" fmla="*/ 365 h 184"/>
                <a:gd name="T38" fmla="*/ 198 w 168"/>
                <a:gd name="T39" fmla="*/ 365 h 184"/>
                <a:gd name="T40" fmla="*/ 181 w 168"/>
                <a:gd name="T41" fmla="*/ 349 h 184"/>
                <a:gd name="T42" fmla="*/ 66 w 168"/>
                <a:gd name="T43" fmla="*/ 349 h 184"/>
                <a:gd name="T44" fmla="*/ 49 w 168"/>
                <a:gd name="T45" fmla="*/ 332 h 184"/>
                <a:gd name="T46" fmla="*/ 0 w 168"/>
                <a:gd name="T47" fmla="*/ 349 h 184"/>
                <a:gd name="T48" fmla="*/ 0 w 168"/>
                <a:gd name="T49" fmla="*/ 301 h 184"/>
                <a:gd name="T50" fmla="*/ 33 w 168"/>
                <a:gd name="T51" fmla="*/ 222 h 184"/>
                <a:gd name="T52" fmla="*/ 49 w 168"/>
                <a:gd name="T53" fmla="*/ 190 h 184"/>
                <a:gd name="T54" fmla="*/ 66 w 168"/>
                <a:gd name="T55" fmla="*/ 159 h 184"/>
                <a:gd name="T56" fmla="*/ 33 w 168"/>
                <a:gd name="T57" fmla="*/ 96 h 184"/>
                <a:gd name="T58" fmla="*/ 49 w 168"/>
                <a:gd name="T59" fmla="*/ 79 h 184"/>
                <a:gd name="T60" fmla="*/ 16 w 168"/>
                <a:gd name="T61" fmla="*/ 15 h 184"/>
                <a:gd name="T62" fmla="*/ 49 w 168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19" name="Freeform 90"/>
            <p:cNvSpPr>
              <a:spLocks/>
            </p:cNvSpPr>
            <p:nvPr/>
          </p:nvSpPr>
          <p:spPr bwMode="auto">
            <a:xfrm>
              <a:off x="3165" y="2938"/>
              <a:ext cx="11" cy="34"/>
            </a:xfrm>
            <a:custGeom>
              <a:avLst/>
              <a:gdLst>
                <a:gd name="T0" fmla="*/ 15 w 8"/>
                <a:gd name="T1" fmla="*/ 16 h 24"/>
                <a:gd name="T2" fmla="*/ 0 w 8"/>
                <a:gd name="T3" fmla="*/ 16 h 24"/>
                <a:gd name="T4" fmla="*/ 0 w 8"/>
                <a:gd name="T5" fmla="*/ 48 h 24"/>
                <a:gd name="T6" fmla="*/ 0 w 8"/>
                <a:gd name="T7" fmla="*/ 33 h 24"/>
                <a:gd name="T8" fmla="*/ 0 w 8"/>
                <a:gd name="T9" fmla="*/ 16 h 24"/>
                <a:gd name="T10" fmla="*/ 15 w 8"/>
                <a:gd name="T11" fmla="*/ 0 h 24"/>
                <a:gd name="T12" fmla="*/ 15 w 8"/>
                <a:gd name="T13" fmla="*/ 1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0" name="Freeform 91"/>
            <p:cNvSpPr>
              <a:spLocks/>
            </p:cNvSpPr>
            <p:nvPr/>
          </p:nvSpPr>
          <p:spPr bwMode="auto">
            <a:xfrm>
              <a:off x="3097" y="2565"/>
              <a:ext cx="136" cy="250"/>
            </a:xfrm>
            <a:custGeom>
              <a:avLst/>
              <a:gdLst>
                <a:gd name="T0" fmla="*/ 145 w 96"/>
                <a:gd name="T1" fmla="*/ 0 h 176"/>
                <a:gd name="T2" fmla="*/ 145 w 96"/>
                <a:gd name="T3" fmla="*/ 16 h 176"/>
                <a:gd name="T4" fmla="*/ 145 w 96"/>
                <a:gd name="T5" fmla="*/ 48 h 176"/>
                <a:gd name="T6" fmla="*/ 129 w 96"/>
                <a:gd name="T7" fmla="*/ 64 h 176"/>
                <a:gd name="T8" fmla="*/ 112 w 96"/>
                <a:gd name="T9" fmla="*/ 129 h 176"/>
                <a:gd name="T10" fmla="*/ 96 w 96"/>
                <a:gd name="T11" fmla="*/ 145 h 176"/>
                <a:gd name="T12" fmla="*/ 81 w 96"/>
                <a:gd name="T13" fmla="*/ 193 h 176"/>
                <a:gd name="T14" fmla="*/ 64 w 96"/>
                <a:gd name="T15" fmla="*/ 210 h 176"/>
                <a:gd name="T16" fmla="*/ 48 w 96"/>
                <a:gd name="T17" fmla="*/ 193 h 176"/>
                <a:gd name="T18" fmla="*/ 33 w 96"/>
                <a:gd name="T19" fmla="*/ 193 h 176"/>
                <a:gd name="T20" fmla="*/ 0 w 96"/>
                <a:gd name="T21" fmla="*/ 259 h 176"/>
                <a:gd name="T22" fmla="*/ 0 w 96"/>
                <a:gd name="T23" fmla="*/ 274 h 176"/>
                <a:gd name="T24" fmla="*/ 16 w 96"/>
                <a:gd name="T25" fmla="*/ 274 h 176"/>
                <a:gd name="T26" fmla="*/ 33 w 96"/>
                <a:gd name="T27" fmla="*/ 307 h 176"/>
                <a:gd name="T28" fmla="*/ 33 w 96"/>
                <a:gd name="T29" fmla="*/ 339 h 176"/>
                <a:gd name="T30" fmla="*/ 64 w 96"/>
                <a:gd name="T31" fmla="*/ 339 h 176"/>
                <a:gd name="T32" fmla="*/ 129 w 96"/>
                <a:gd name="T33" fmla="*/ 339 h 176"/>
                <a:gd name="T34" fmla="*/ 193 w 96"/>
                <a:gd name="T35" fmla="*/ 355 h 176"/>
                <a:gd name="T36" fmla="*/ 193 w 96"/>
                <a:gd name="T37" fmla="*/ 307 h 176"/>
                <a:gd name="T38" fmla="*/ 160 w 96"/>
                <a:gd name="T39" fmla="*/ 259 h 176"/>
                <a:gd name="T40" fmla="*/ 160 w 96"/>
                <a:gd name="T41" fmla="*/ 226 h 176"/>
                <a:gd name="T42" fmla="*/ 177 w 96"/>
                <a:gd name="T43" fmla="*/ 178 h 176"/>
                <a:gd name="T44" fmla="*/ 160 w 96"/>
                <a:gd name="T45" fmla="*/ 129 h 176"/>
                <a:gd name="T46" fmla="*/ 145 w 96"/>
                <a:gd name="T47" fmla="*/ 114 h 176"/>
                <a:gd name="T48" fmla="*/ 145 w 96"/>
                <a:gd name="T49" fmla="*/ 97 h 176"/>
                <a:gd name="T50" fmla="*/ 177 w 96"/>
                <a:gd name="T51" fmla="*/ 97 h 176"/>
                <a:gd name="T52" fmla="*/ 160 w 96"/>
                <a:gd name="T53" fmla="*/ 64 h 176"/>
                <a:gd name="T54" fmla="*/ 160 w 96"/>
                <a:gd name="T55" fmla="*/ 16 h 176"/>
                <a:gd name="T56" fmla="*/ 145 w 96"/>
                <a:gd name="T57" fmla="*/ 0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1" name="Freeform 92"/>
            <p:cNvSpPr>
              <a:spLocks/>
            </p:cNvSpPr>
            <p:nvPr/>
          </p:nvSpPr>
          <p:spPr bwMode="auto">
            <a:xfrm>
              <a:off x="3142" y="2768"/>
              <a:ext cx="149" cy="181"/>
            </a:xfrm>
            <a:custGeom>
              <a:avLst/>
              <a:gdLst>
                <a:gd name="T0" fmla="*/ 49 w 104"/>
                <a:gd name="T1" fmla="*/ 240 h 128"/>
                <a:gd name="T2" fmla="*/ 49 w 104"/>
                <a:gd name="T3" fmla="*/ 256 h 128"/>
                <a:gd name="T4" fmla="*/ 66 w 104"/>
                <a:gd name="T5" fmla="*/ 256 h 128"/>
                <a:gd name="T6" fmla="*/ 82 w 104"/>
                <a:gd name="T7" fmla="*/ 240 h 128"/>
                <a:gd name="T8" fmla="*/ 99 w 104"/>
                <a:gd name="T9" fmla="*/ 256 h 128"/>
                <a:gd name="T10" fmla="*/ 132 w 104"/>
                <a:gd name="T11" fmla="*/ 223 h 128"/>
                <a:gd name="T12" fmla="*/ 148 w 104"/>
                <a:gd name="T13" fmla="*/ 175 h 128"/>
                <a:gd name="T14" fmla="*/ 181 w 104"/>
                <a:gd name="T15" fmla="*/ 129 h 128"/>
                <a:gd name="T16" fmla="*/ 198 w 104"/>
                <a:gd name="T17" fmla="*/ 48 h 128"/>
                <a:gd name="T18" fmla="*/ 213 w 104"/>
                <a:gd name="T19" fmla="*/ 0 h 128"/>
                <a:gd name="T20" fmla="*/ 181 w 104"/>
                <a:gd name="T21" fmla="*/ 0 h 128"/>
                <a:gd name="T22" fmla="*/ 165 w 104"/>
                <a:gd name="T23" fmla="*/ 0 h 128"/>
                <a:gd name="T24" fmla="*/ 148 w 104"/>
                <a:gd name="T25" fmla="*/ 0 h 128"/>
                <a:gd name="T26" fmla="*/ 132 w 104"/>
                <a:gd name="T27" fmla="*/ 16 h 128"/>
                <a:gd name="T28" fmla="*/ 132 w 104"/>
                <a:gd name="T29" fmla="*/ 64 h 128"/>
                <a:gd name="T30" fmla="*/ 66 w 104"/>
                <a:gd name="T31" fmla="*/ 48 h 128"/>
                <a:gd name="T32" fmla="*/ 82 w 104"/>
                <a:gd name="T33" fmla="*/ 48 h 128"/>
                <a:gd name="T34" fmla="*/ 82 w 104"/>
                <a:gd name="T35" fmla="*/ 64 h 128"/>
                <a:gd name="T36" fmla="*/ 82 w 104"/>
                <a:gd name="T37" fmla="*/ 81 h 128"/>
                <a:gd name="T38" fmla="*/ 82 w 104"/>
                <a:gd name="T39" fmla="*/ 96 h 128"/>
                <a:gd name="T40" fmla="*/ 82 w 104"/>
                <a:gd name="T41" fmla="*/ 144 h 128"/>
                <a:gd name="T42" fmla="*/ 82 w 104"/>
                <a:gd name="T43" fmla="*/ 175 h 128"/>
                <a:gd name="T44" fmla="*/ 49 w 104"/>
                <a:gd name="T45" fmla="*/ 160 h 128"/>
                <a:gd name="T46" fmla="*/ 16 w 104"/>
                <a:gd name="T47" fmla="*/ 192 h 128"/>
                <a:gd name="T48" fmla="*/ 16 w 104"/>
                <a:gd name="T49" fmla="*/ 208 h 128"/>
                <a:gd name="T50" fmla="*/ 0 w 104"/>
                <a:gd name="T51" fmla="*/ 240 h 128"/>
                <a:gd name="T52" fmla="*/ 33 w 104"/>
                <a:gd name="T53" fmla="*/ 256 h 128"/>
                <a:gd name="T54" fmla="*/ 49 w 104"/>
                <a:gd name="T55" fmla="*/ 24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2" name="Freeform 93"/>
            <p:cNvSpPr>
              <a:spLocks/>
            </p:cNvSpPr>
            <p:nvPr/>
          </p:nvSpPr>
          <p:spPr bwMode="auto">
            <a:xfrm>
              <a:off x="3097" y="2801"/>
              <a:ext cx="103" cy="137"/>
            </a:xfrm>
            <a:custGeom>
              <a:avLst/>
              <a:gdLst>
                <a:gd name="T0" fmla="*/ 147 w 72"/>
                <a:gd name="T1" fmla="*/ 0 h 96"/>
                <a:gd name="T2" fmla="*/ 147 w 72"/>
                <a:gd name="T3" fmla="*/ 16 h 96"/>
                <a:gd name="T4" fmla="*/ 147 w 72"/>
                <a:gd name="T5" fmla="*/ 33 h 96"/>
                <a:gd name="T6" fmla="*/ 147 w 72"/>
                <a:gd name="T7" fmla="*/ 49 h 96"/>
                <a:gd name="T8" fmla="*/ 147 w 72"/>
                <a:gd name="T9" fmla="*/ 98 h 96"/>
                <a:gd name="T10" fmla="*/ 147 w 72"/>
                <a:gd name="T11" fmla="*/ 130 h 96"/>
                <a:gd name="T12" fmla="*/ 114 w 72"/>
                <a:gd name="T13" fmla="*/ 114 h 96"/>
                <a:gd name="T14" fmla="*/ 82 w 72"/>
                <a:gd name="T15" fmla="*/ 147 h 96"/>
                <a:gd name="T16" fmla="*/ 82 w 72"/>
                <a:gd name="T17" fmla="*/ 163 h 96"/>
                <a:gd name="T18" fmla="*/ 66 w 72"/>
                <a:gd name="T19" fmla="*/ 196 h 96"/>
                <a:gd name="T20" fmla="*/ 33 w 72"/>
                <a:gd name="T21" fmla="*/ 147 h 96"/>
                <a:gd name="T22" fmla="*/ 0 w 72"/>
                <a:gd name="T23" fmla="*/ 81 h 96"/>
                <a:gd name="T24" fmla="*/ 16 w 72"/>
                <a:gd name="T25" fmla="*/ 81 h 96"/>
                <a:gd name="T26" fmla="*/ 16 w 72"/>
                <a:gd name="T27" fmla="*/ 66 h 96"/>
                <a:gd name="T28" fmla="*/ 33 w 72"/>
                <a:gd name="T29" fmla="*/ 33 h 96"/>
                <a:gd name="T30" fmla="*/ 66 w 72"/>
                <a:gd name="T31" fmla="*/ 33 h 96"/>
                <a:gd name="T32" fmla="*/ 66 w 72"/>
                <a:gd name="T33" fmla="*/ 0 h 96"/>
                <a:gd name="T34" fmla="*/ 132 w 72"/>
                <a:gd name="T35" fmla="*/ 0 h 96"/>
                <a:gd name="T36" fmla="*/ 147 w 72"/>
                <a:gd name="T37" fmla="*/ 0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3" name="Freeform 94"/>
            <p:cNvSpPr>
              <a:spLocks/>
            </p:cNvSpPr>
            <p:nvPr/>
          </p:nvSpPr>
          <p:spPr bwMode="auto">
            <a:xfrm>
              <a:off x="3108" y="2801"/>
              <a:ext cx="34" cy="24"/>
            </a:xfrm>
            <a:custGeom>
              <a:avLst/>
              <a:gdLst>
                <a:gd name="T0" fmla="*/ 48 w 24"/>
                <a:gd name="T1" fmla="*/ 36 h 16"/>
                <a:gd name="T2" fmla="*/ 48 w 24"/>
                <a:gd name="T3" fmla="*/ 0 h 16"/>
                <a:gd name="T4" fmla="*/ 16 w 24"/>
                <a:gd name="T5" fmla="*/ 0 h 16"/>
                <a:gd name="T6" fmla="*/ 0 w 24"/>
                <a:gd name="T7" fmla="*/ 36 h 16"/>
                <a:gd name="T8" fmla="*/ 48 w 24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4" name="Freeform 95"/>
            <p:cNvSpPr>
              <a:spLocks/>
            </p:cNvSpPr>
            <p:nvPr/>
          </p:nvSpPr>
          <p:spPr bwMode="auto">
            <a:xfrm>
              <a:off x="2869" y="2610"/>
              <a:ext cx="91" cy="136"/>
            </a:xfrm>
            <a:custGeom>
              <a:avLst/>
              <a:gdLst>
                <a:gd name="T0" fmla="*/ 114 w 64"/>
                <a:gd name="T1" fmla="*/ 129 h 96"/>
                <a:gd name="T2" fmla="*/ 97 w 64"/>
                <a:gd name="T3" fmla="*/ 64 h 96"/>
                <a:gd name="T4" fmla="*/ 81 w 64"/>
                <a:gd name="T5" fmla="*/ 0 h 96"/>
                <a:gd name="T6" fmla="*/ 16 w 64"/>
                <a:gd name="T7" fmla="*/ 0 h 96"/>
                <a:gd name="T8" fmla="*/ 16 w 64"/>
                <a:gd name="T9" fmla="*/ 48 h 96"/>
                <a:gd name="T10" fmla="*/ 33 w 64"/>
                <a:gd name="T11" fmla="*/ 81 h 96"/>
                <a:gd name="T12" fmla="*/ 0 w 64"/>
                <a:gd name="T13" fmla="*/ 129 h 96"/>
                <a:gd name="T14" fmla="*/ 16 w 64"/>
                <a:gd name="T15" fmla="*/ 177 h 96"/>
                <a:gd name="T16" fmla="*/ 0 w 64"/>
                <a:gd name="T17" fmla="*/ 177 h 96"/>
                <a:gd name="T18" fmla="*/ 33 w 64"/>
                <a:gd name="T19" fmla="*/ 193 h 96"/>
                <a:gd name="T20" fmla="*/ 97 w 64"/>
                <a:gd name="T21" fmla="*/ 160 h 96"/>
                <a:gd name="T22" fmla="*/ 114 w 64"/>
                <a:gd name="T23" fmla="*/ 160 h 96"/>
                <a:gd name="T24" fmla="*/ 129 w 64"/>
                <a:gd name="T25" fmla="*/ 145 h 96"/>
                <a:gd name="T26" fmla="*/ 114 w 64"/>
                <a:gd name="T27" fmla="*/ 129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5" name="Freeform 96"/>
            <p:cNvSpPr>
              <a:spLocks/>
            </p:cNvSpPr>
            <p:nvPr/>
          </p:nvSpPr>
          <p:spPr bwMode="auto">
            <a:xfrm>
              <a:off x="2925" y="2610"/>
              <a:ext cx="47" cy="102"/>
            </a:xfrm>
            <a:custGeom>
              <a:avLst/>
              <a:gdLst>
                <a:gd name="T0" fmla="*/ 35 w 32"/>
                <a:gd name="T1" fmla="*/ 129 h 72"/>
                <a:gd name="T2" fmla="*/ 18 w 32"/>
                <a:gd name="T3" fmla="*/ 64 h 72"/>
                <a:gd name="T4" fmla="*/ 0 w 32"/>
                <a:gd name="T5" fmla="*/ 0 h 72"/>
                <a:gd name="T6" fmla="*/ 35 w 32"/>
                <a:gd name="T7" fmla="*/ 0 h 72"/>
                <a:gd name="T8" fmla="*/ 35 w 32"/>
                <a:gd name="T9" fmla="*/ 16 h 72"/>
                <a:gd name="T10" fmla="*/ 51 w 32"/>
                <a:gd name="T11" fmla="*/ 33 h 72"/>
                <a:gd name="T12" fmla="*/ 51 w 32"/>
                <a:gd name="T13" fmla="*/ 81 h 72"/>
                <a:gd name="T14" fmla="*/ 69 w 32"/>
                <a:gd name="T15" fmla="*/ 145 h 72"/>
                <a:gd name="T16" fmla="*/ 51 w 32"/>
                <a:gd name="T17" fmla="*/ 145 h 72"/>
                <a:gd name="T18" fmla="*/ 35 w 32"/>
                <a:gd name="T19" fmla="*/ 129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6" name="Freeform 97"/>
            <p:cNvSpPr>
              <a:spLocks/>
            </p:cNvSpPr>
            <p:nvPr/>
          </p:nvSpPr>
          <p:spPr bwMode="auto">
            <a:xfrm>
              <a:off x="2983" y="2554"/>
              <a:ext cx="217" cy="204"/>
            </a:xfrm>
            <a:custGeom>
              <a:avLst/>
              <a:gdLst>
                <a:gd name="T0" fmla="*/ 310 w 152"/>
                <a:gd name="T1" fmla="*/ 16 h 144"/>
                <a:gd name="T2" fmla="*/ 294 w 152"/>
                <a:gd name="T3" fmla="*/ 0 h 144"/>
                <a:gd name="T4" fmla="*/ 277 w 152"/>
                <a:gd name="T5" fmla="*/ 0 h 144"/>
                <a:gd name="T6" fmla="*/ 261 w 152"/>
                <a:gd name="T7" fmla="*/ 16 h 144"/>
                <a:gd name="T8" fmla="*/ 211 w 152"/>
                <a:gd name="T9" fmla="*/ 16 h 144"/>
                <a:gd name="T10" fmla="*/ 180 w 152"/>
                <a:gd name="T11" fmla="*/ 33 h 144"/>
                <a:gd name="T12" fmla="*/ 147 w 152"/>
                <a:gd name="T13" fmla="*/ 16 h 144"/>
                <a:gd name="T14" fmla="*/ 114 w 152"/>
                <a:gd name="T15" fmla="*/ 16 h 144"/>
                <a:gd name="T16" fmla="*/ 81 w 152"/>
                <a:gd name="T17" fmla="*/ 0 h 144"/>
                <a:gd name="T18" fmla="*/ 49 w 152"/>
                <a:gd name="T19" fmla="*/ 0 h 144"/>
                <a:gd name="T20" fmla="*/ 33 w 152"/>
                <a:gd name="T21" fmla="*/ 33 h 144"/>
                <a:gd name="T22" fmla="*/ 33 w 152"/>
                <a:gd name="T23" fmla="*/ 64 h 144"/>
                <a:gd name="T24" fmla="*/ 33 w 152"/>
                <a:gd name="T25" fmla="*/ 96 h 144"/>
                <a:gd name="T26" fmla="*/ 0 w 152"/>
                <a:gd name="T27" fmla="*/ 160 h 144"/>
                <a:gd name="T28" fmla="*/ 0 w 152"/>
                <a:gd name="T29" fmla="*/ 225 h 144"/>
                <a:gd name="T30" fmla="*/ 33 w 152"/>
                <a:gd name="T31" fmla="*/ 225 h 144"/>
                <a:gd name="T32" fmla="*/ 66 w 152"/>
                <a:gd name="T33" fmla="*/ 241 h 144"/>
                <a:gd name="T34" fmla="*/ 81 w 152"/>
                <a:gd name="T35" fmla="*/ 273 h 144"/>
                <a:gd name="T36" fmla="*/ 81 w 152"/>
                <a:gd name="T37" fmla="*/ 289 h 144"/>
                <a:gd name="T38" fmla="*/ 163 w 152"/>
                <a:gd name="T39" fmla="*/ 273 h 144"/>
                <a:gd name="T40" fmla="*/ 196 w 152"/>
                <a:gd name="T41" fmla="*/ 208 h 144"/>
                <a:gd name="T42" fmla="*/ 211 w 152"/>
                <a:gd name="T43" fmla="*/ 208 h 144"/>
                <a:gd name="T44" fmla="*/ 228 w 152"/>
                <a:gd name="T45" fmla="*/ 225 h 144"/>
                <a:gd name="T46" fmla="*/ 244 w 152"/>
                <a:gd name="T47" fmla="*/ 208 h 144"/>
                <a:gd name="T48" fmla="*/ 261 w 152"/>
                <a:gd name="T49" fmla="*/ 160 h 144"/>
                <a:gd name="T50" fmla="*/ 277 w 152"/>
                <a:gd name="T51" fmla="*/ 145 h 144"/>
                <a:gd name="T52" fmla="*/ 294 w 152"/>
                <a:gd name="T53" fmla="*/ 81 h 144"/>
                <a:gd name="T54" fmla="*/ 310 w 152"/>
                <a:gd name="T55" fmla="*/ 64 h 144"/>
                <a:gd name="T56" fmla="*/ 310 w 152"/>
                <a:gd name="T57" fmla="*/ 33 h 144"/>
                <a:gd name="T58" fmla="*/ 310 w 152"/>
                <a:gd name="T59" fmla="*/ 16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7" name="Freeform 98"/>
            <p:cNvSpPr>
              <a:spLocks/>
            </p:cNvSpPr>
            <p:nvPr/>
          </p:nvSpPr>
          <p:spPr bwMode="auto">
            <a:xfrm>
              <a:off x="2949" y="2577"/>
              <a:ext cx="57" cy="135"/>
            </a:xfrm>
            <a:custGeom>
              <a:avLst/>
              <a:gdLst>
                <a:gd name="T0" fmla="*/ 16 w 40"/>
                <a:gd name="T1" fmla="*/ 127 h 96"/>
                <a:gd name="T2" fmla="*/ 16 w 40"/>
                <a:gd name="T3" fmla="*/ 79 h 96"/>
                <a:gd name="T4" fmla="*/ 0 w 40"/>
                <a:gd name="T5" fmla="*/ 63 h 96"/>
                <a:gd name="T6" fmla="*/ 0 w 40"/>
                <a:gd name="T7" fmla="*/ 48 h 96"/>
                <a:gd name="T8" fmla="*/ 16 w 40"/>
                <a:gd name="T9" fmla="*/ 32 h 96"/>
                <a:gd name="T10" fmla="*/ 33 w 40"/>
                <a:gd name="T11" fmla="*/ 32 h 96"/>
                <a:gd name="T12" fmla="*/ 48 w 40"/>
                <a:gd name="T13" fmla="*/ 15 h 96"/>
                <a:gd name="T14" fmla="*/ 66 w 40"/>
                <a:gd name="T15" fmla="*/ 0 h 96"/>
                <a:gd name="T16" fmla="*/ 81 w 40"/>
                <a:gd name="T17" fmla="*/ 32 h 96"/>
                <a:gd name="T18" fmla="*/ 81 w 40"/>
                <a:gd name="T19" fmla="*/ 63 h 96"/>
                <a:gd name="T20" fmla="*/ 48 w 40"/>
                <a:gd name="T21" fmla="*/ 127 h 96"/>
                <a:gd name="T22" fmla="*/ 48 w 40"/>
                <a:gd name="T23" fmla="*/ 190 h 96"/>
                <a:gd name="T24" fmla="*/ 33 w 40"/>
                <a:gd name="T25" fmla="*/ 190 h 96"/>
                <a:gd name="T26" fmla="*/ 16 w 40"/>
                <a:gd name="T27" fmla="*/ 127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8" name="Freeform 99"/>
            <p:cNvSpPr>
              <a:spLocks/>
            </p:cNvSpPr>
            <p:nvPr/>
          </p:nvSpPr>
          <p:spPr bwMode="auto">
            <a:xfrm>
              <a:off x="2766" y="2622"/>
              <a:ext cx="126" cy="136"/>
            </a:xfrm>
            <a:custGeom>
              <a:avLst/>
              <a:gdLst>
                <a:gd name="T0" fmla="*/ 165 w 88"/>
                <a:gd name="T1" fmla="*/ 160 h 96"/>
                <a:gd name="T2" fmla="*/ 147 w 88"/>
                <a:gd name="T3" fmla="*/ 112 h 96"/>
                <a:gd name="T4" fmla="*/ 180 w 88"/>
                <a:gd name="T5" fmla="*/ 64 h 96"/>
                <a:gd name="T6" fmla="*/ 165 w 88"/>
                <a:gd name="T7" fmla="*/ 33 h 96"/>
                <a:gd name="T8" fmla="*/ 147 w 88"/>
                <a:gd name="T9" fmla="*/ 16 h 96"/>
                <a:gd name="T10" fmla="*/ 115 w 88"/>
                <a:gd name="T11" fmla="*/ 16 h 96"/>
                <a:gd name="T12" fmla="*/ 99 w 88"/>
                <a:gd name="T13" fmla="*/ 0 h 96"/>
                <a:gd name="T14" fmla="*/ 82 w 88"/>
                <a:gd name="T15" fmla="*/ 0 h 96"/>
                <a:gd name="T16" fmla="*/ 66 w 88"/>
                <a:gd name="T17" fmla="*/ 0 h 96"/>
                <a:gd name="T18" fmla="*/ 49 w 88"/>
                <a:gd name="T19" fmla="*/ 0 h 96"/>
                <a:gd name="T20" fmla="*/ 33 w 88"/>
                <a:gd name="T21" fmla="*/ 0 h 96"/>
                <a:gd name="T22" fmla="*/ 16 w 88"/>
                <a:gd name="T23" fmla="*/ 0 h 96"/>
                <a:gd name="T24" fmla="*/ 16 w 88"/>
                <a:gd name="T25" fmla="*/ 33 h 96"/>
                <a:gd name="T26" fmla="*/ 33 w 88"/>
                <a:gd name="T27" fmla="*/ 64 h 96"/>
                <a:gd name="T28" fmla="*/ 16 w 88"/>
                <a:gd name="T29" fmla="*/ 64 h 96"/>
                <a:gd name="T30" fmla="*/ 16 w 88"/>
                <a:gd name="T31" fmla="*/ 81 h 96"/>
                <a:gd name="T32" fmla="*/ 0 w 88"/>
                <a:gd name="T33" fmla="*/ 96 h 96"/>
                <a:gd name="T34" fmla="*/ 16 w 88"/>
                <a:gd name="T35" fmla="*/ 129 h 96"/>
                <a:gd name="T36" fmla="*/ 33 w 88"/>
                <a:gd name="T37" fmla="*/ 145 h 96"/>
                <a:gd name="T38" fmla="*/ 33 w 88"/>
                <a:gd name="T39" fmla="*/ 193 h 96"/>
                <a:gd name="T40" fmla="*/ 82 w 88"/>
                <a:gd name="T41" fmla="*/ 160 h 96"/>
                <a:gd name="T42" fmla="*/ 115 w 88"/>
                <a:gd name="T43" fmla="*/ 160 h 96"/>
                <a:gd name="T44" fmla="*/ 147 w 88"/>
                <a:gd name="T45" fmla="*/ 160 h 96"/>
                <a:gd name="T46" fmla="*/ 165 w 88"/>
                <a:gd name="T47" fmla="*/ 160 h 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29" name="Freeform 100"/>
            <p:cNvSpPr>
              <a:spLocks/>
            </p:cNvSpPr>
            <p:nvPr/>
          </p:nvSpPr>
          <p:spPr bwMode="auto">
            <a:xfrm>
              <a:off x="2708" y="2667"/>
              <a:ext cx="81" cy="91"/>
            </a:xfrm>
            <a:custGeom>
              <a:avLst/>
              <a:gdLst>
                <a:gd name="T0" fmla="*/ 84 w 56"/>
                <a:gd name="T1" fmla="*/ 33 h 64"/>
                <a:gd name="T2" fmla="*/ 100 w 56"/>
                <a:gd name="T3" fmla="*/ 65 h 64"/>
                <a:gd name="T4" fmla="*/ 117 w 56"/>
                <a:gd name="T5" fmla="*/ 81 h 64"/>
                <a:gd name="T6" fmla="*/ 117 w 56"/>
                <a:gd name="T7" fmla="*/ 129 h 64"/>
                <a:gd name="T8" fmla="*/ 100 w 56"/>
                <a:gd name="T9" fmla="*/ 114 h 64"/>
                <a:gd name="T10" fmla="*/ 0 w 56"/>
                <a:gd name="T11" fmla="*/ 48 h 64"/>
                <a:gd name="T12" fmla="*/ 33 w 56"/>
                <a:gd name="T13" fmla="*/ 0 h 64"/>
                <a:gd name="T14" fmla="*/ 51 w 56"/>
                <a:gd name="T15" fmla="*/ 0 h 64"/>
                <a:gd name="T16" fmla="*/ 67 w 56"/>
                <a:gd name="T17" fmla="*/ 33 h 64"/>
                <a:gd name="T18" fmla="*/ 84 w 56"/>
                <a:gd name="T19" fmla="*/ 33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0" name="Freeform 101"/>
            <p:cNvSpPr>
              <a:spLocks/>
            </p:cNvSpPr>
            <p:nvPr/>
          </p:nvSpPr>
          <p:spPr bwMode="auto">
            <a:xfrm>
              <a:off x="2606" y="2487"/>
              <a:ext cx="113" cy="90"/>
            </a:xfrm>
            <a:custGeom>
              <a:avLst/>
              <a:gdLst>
                <a:gd name="T0" fmla="*/ 144 w 80"/>
                <a:gd name="T1" fmla="*/ 63 h 64"/>
                <a:gd name="T2" fmla="*/ 160 w 80"/>
                <a:gd name="T3" fmla="*/ 127 h 64"/>
                <a:gd name="T4" fmla="*/ 96 w 80"/>
                <a:gd name="T5" fmla="*/ 127 h 64"/>
                <a:gd name="T6" fmla="*/ 16 w 80"/>
                <a:gd name="T7" fmla="*/ 127 h 64"/>
                <a:gd name="T8" fmla="*/ 16 w 80"/>
                <a:gd name="T9" fmla="*/ 111 h 64"/>
                <a:gd name="T10" fmla="*/ 48 w 80"/>
                <a:gd name="T11" fmla="*/ 96 h 64"/>
                <a:gd name="T12" fmla="*/ 81 w 80"/>
                <a:gd name="T13" fmla="*/ 111 h 64"/>
                <a:gd name="T14" fmla="*/ 96 w 80"/>
                <a:gd name="T15" fmla="*/ 96 h 64"/>
                <a:gd name="T16" fmla="*/ 48 w 80"/>
                <a:gd name="T17" fmla="*/ 79 h 64"/>
                <a:gd name="T18" fmla="*/ 16 w 80"/>
                <a:gd name="T19" fmla="*/ 96 h 64"/>
                <a:gd name="T20" fmla="*/ 16 w 80"/>
                <a:gd name="T21" fmla="*/ 79 h 64"/>
                <a:gd name="T22" fmla="*/ 0 w 80"/>
                <a:gd name="T23" fmla="*/ 63 h 64"/>
                <a:gd name="T24" fmla="*/ 32 w 80"/>
                <a:gd name="T25" fmla="*/ 32 h 64"/>
                <a:gd name="T26" fmla="*/ 48 w 80"/>
                <a:gd name="T27" fmla="*/ 15 h 64"/>
                <a:gd name="T28" fmla="*/ 81 w 80"/>
                <a:gd name="T29" fmla="*/ 0 h 64"/>
                <a:gd name="T30" fmla="*/ 112 w 80"/>
                <a:gd name="T31" fmla="*/ 32 h 64"/>
                <a:gd name="T32" fmla="*/ 144 w 80"/>
                <a:gd name="T33" fmla="*/ 63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1" name="Freeform 102"/>
            <p:cNvSpPr>
              <a:spLocks/>
            </p:cNvSpPr>
            <p:nvPr/>
          </p:nvSpPr>
          <p:spPr bwMode="auto">
            <a:xfrm>
              <a:off x="2617" y="2261"/>
              <a:ext cx="228" cy="271"/>
            </a:xfrm>
            <a:custGeom>
              <a:avLst/>
              <a:gdLst>
                <a:gd name="T0" fmla="*/ 130 w 160"/>
                <a:gd name="T1" fmla="*/ 383 h 192"/>
                <a:gd name="T2" fmla="*/ 97 w 160"/>
                <a:gd name="T3" fmla="*/ 350 h 192"/>
                <a:gd name="T4" fmla="*/ 66 w 160"/>
                <a:gd name="T5" fmla="*/ 319 h 192"/>
                <a:gd name="T6" fmla="*/ 33 w 160"/>
                <a:gd name="T7" fmla="*/ 335 h 192"/>
                <a:gd name="T8" fmla="*/ 16 w 160"/>
                <a:gd name="T9" fmla="*/ 350 h 192"/>
                <a:gd name="T10" fmla="*/ 16 w 160"/>
                <a:gd name="T11" fmla="*/ 287 h 192"/>
                <a:gd name="T12" fmla="*/ 16 w 160"/>
                <a:gd name="T13" fmla="*/ 239 h 192"/>
                <a:gd name="T14" fmla="*/ 16 w 160"/>
                <a:gd name="T15" fmla="*/ 207 h 192"/>
                <a:gd name="T16" fmla="*/ 0 w 160"/>
                <a:gd name="T17" fmla="*/ 192 h 192"/>
                <a:gd name="T18" fmla="*/ 16 w 160"/>
                <a:gd name="T19" fmla="*/ 175 h 192"/>
                <a:gd name="T20" fmla="*/ 114 w 160"/>
                <a:gd name="T21" fmla="*/ 175 h 192"/>
                <a:gd name="T22" fmla="*/ 114 w 160"/>
                <a:gd name="T23" fmla="*/ 127 h 192"/>
                <a:gd name="T24" fmla="*/ 147 w 160"/>
                <a:gd name="T25" fmla="*/ 112 h 192"/>
                <a:gd name="T26" fmla="*/ 147 w 160"/>
                <a:gd name="T27" fmla="*/ 32 h 192"/>
                <a:gd name="T28" fmla="*/ 228 w 160"/>
                <a:gd name="T29" fmla="*/ 32 h 192"/>
                <a:gd name="T30" fmla="*/ 228 w 160"/>
                <a:gd name="T31" fmla="*/ 0 h 192"/>
                <a:gd name="T32" fmla="*/ 325 w 160"/>
                <a:gd name="T33" fmla="*/ 64 h 192"/>
                <a:gd name="T34" fmla="*/ 276 w 160"/>
                <a:gd name="T35" fmla="*/ 64 h 192"/>
                <a:gd name="T36" fmla="*/ 309 w 160"/>
                <a:gd name="T37" fmla="*/ 350 h 192"/>
                <a:gd name="T38" fmla="*/ 178 w 160"/>
                <a:gd name="T39" fmla="*/ 350 h 192"/>
                <a:gd name="T40" fmla="*/ 162 w 160"/>
                <a:gd name="T41" fmla="*/ 367 h 192"/>
                <a:gd name="T42" fmla="*/ 147 w 160"/>
                <a:gd name="T43" fmla="*/ 350 h 192"/>
                <a:gd name="T44" fmla="*/ 130 w 160"/>
                <a:gd name="T45" fmla="*/ 383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2" name="Freeform 103"/>
            <p:cNvSpPr>
              <a:spLocks/>
            </p:cNvSpPr>
            <p:nvPr/>
          </p:nvSpPr>
          <p:spPr bwMode="auto">
            <a:xfrm>
              <a:off x="2617" y="2250"/>
              <a:ext cx="160" cy="148"/>
            </a:xfrm>
            <a:custGeom>
              <a:avLst/>
              <a:gdLst>
                <a:gd name="T0" fmla="*/ 229 w 112"/>
                <a:gd name="T1" fmla="*/ 0 h 104"/>
                <a:gd name="T2" fmla="*/ 229 w 112"/>
                <a:gd name="T3" fmla="*/ 16 h 104"/>
                <a:gd name="T4" fmla="*/ 229 w 112"/>
                <a:gd name="T5" fmla="*/ 48 h 104"/>
                <a:gd name="T6" fmla="*/ 147 w 112"/>
                <a:gd name="T7" fmla="*/ 48 h 104"/>
                <a:gd name="T8" fmla="*/ 147 w 112"/>
                <a:gd name="T9" fmla="*/ 130 h 104"/>
                <a:gd name="T10" fmla="*/ 114 w 112"/>
                <a:gd name="T11" fmla="*/ 145 h 104"/>
                <a:gd name="T12" fmla="*/ 114 w 112"/>
                <a:gd name="T13" fmla="*/ 195 h 104"/>
                <a:gd name="T14" fmla="*/ 16 w 112"/>
                <a:gd name="T15" fmla="*/ 195 h 104"/>
                <a:gd name="T16" fmla="*/ 0 w 112"/>
                <a:gd name="T17" fmla="*/ 211 h 104"/>
                <a:gd name="T18" fmla="*/ 0 w 112"/>
                <a:gd name="T19" fmla="*/ 178 h 104"/>
                <a:gd name="T20" fmla="*/ 66 w 112"/>
                <a:gd name="T21" fmla="*/ 97 h 104"/>
                <a:gd name="T22" fmla="*/ 81 w 112"/>
                <a:gd name="T23" fmla="*/ 48 h 104"/>
                <a:gd name="T24" fmla="*/ 99 w 112"/>
                <a:gd name="T25" fmla="*/ 33 h 104"/>
                <a:gd name="T26" fmla="*/ 114 w 112"/>
                <a:gd name="T27" fmla="*/ 0 h 104"/>
                <a:gd name="T28" fmla="*/ 229 w 112"/>
                <a:gd name="T29" fmla="*/ 0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3" name="Freeform 104"/>
            <p:cNvSpPr>
              <a:spLocks/>
            </p:cNvSpPr>
            <p:nvPr/>
          </p:nvSpPr>
          <p:spPr bwMode="auto">
            <a:xfrm>
              <a:off x="3073" y="2048"/>
              <a:ext cx="69" cy="145"/>
            </a:xfrm>
            <a:custGeom>
              <a:avLst/>
              <a:gdLst>
                <a:gd name="T0" fmla="*/ 99 w 48"/>
                <a:gd name="T1" fmla="*/ 124 h 104"/>
                <a:gd name="T2" fmla="*/ 99 w 48"/>
                <a:gd name="T3" fmla="*/ 156 h 104"/>
                <a:gd name="T4" fmla="*/ 66 w 48"/>
                <a:gd name="T5" fmla="*/ 171 h 104"/>
                <a:gd name="T6" fmla="*/ 66 w 48"/>
                <a:gd name="T7" fmla="*/ 202 h 104"/>
                <a:gd name="T8" fmla="*/ 50 w 48"/>
                <a:gd name="T9" fmla="*/ 202 h 104"/>
                <a:gd name="T10" fmla="*/ 50 w 48"/>
                <a:gd name="T11" fmla="*/ 156 h 104"/>
                <a:gd name="T12" fmla="*/ 17 w 48"/>
                <a:gd name="T13" fmla="*/ 139 h 104"/>
                <a:gd name="T14" fmla="*/ 0 w 48"/>
                <a:gd name="T15" fmla="*/ 109 h 104"/>
                <a:gd name="T16" fmla="*/ 33 w 48"/>
                <a:gd name="T17" fmla="*/ 78 h 104"/>
                <a:gd name="T18" fmla="*/ 33 w 48"/>
                <a:gd name="T19" fmla="*/ 31 h 104"/>
                <a:gd name="T20" fmla="*/ 33 w 48"/>
                <a:gd name="T21" fmla="*/ 15 h 104"/>
                <a:gd name="T22" fmla="*/ 66 w 48"/>
                <a:gd name="T23" fmla="*/ 0 h 104"/>
                <a:gd name="T24" fmla="*/ 66 w 48"/>
                <a:gd name="T25" fmla="*/ 15 h 104"/>
                <a:gd name="T26" fmla="*/ 83 w 48"/>
                <a:gd name="T27" fmla="*/ 15 h 104"/>
                <a:gd name="T28" fmla="*/ 99 w 48"/>
                <a:gd name="T29" fmla="*/ 15 h 104"/>
                <a:gd name="T30" fmla="*/ 83 w 48"/>
                <a:gd name="T31" fmla="*/ 31 h 104"/>
                <a:gd name="T32" fmla="*/ 99 w 48"/>
                <a:gd name="T33" fmla="*/ 63 h 104"/>
                <a:gd name="T34" fmla="*/ 66 w 48"/>
                <a:gd name="T35" fmla="*/ 93 h 104"/>
                <a:gd name="T36" fmla="*/ 66 w 48"/>
                <a:gd name="T37" fmla="*/ 109 h 104"/>
                <a:gd name="T38" fmla="*/ 99 w 48"/>
                <a:gd name="T39" fmla="*/ 109 h 104"/>
                <a:gd name="T40" fmla="*/ 99 w 48"/>
                <a:gd name="T41" fmla="*/ 124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4" name="Freeform 105"/>
            <p:cNvSpPr>
              <a:spLocks/>
            </p:cNvSpPr>
            <p:nvPr/>
          </p:nvSpPr>
          <p:spPr bwMode="auto">
            <a:xfrm>
              <a:off x="2789" y="1911"/>
              <a:ext cx="217" cy="169"/>
            </a:xfrm>
            <a:custGeom>
              <a:avLst/>
              <a:gdLst>
                <a:gd name="T0" fmla="*/ 228 w 152"/>
                <a:gd name="T1" fmla="*/ 32 h 120"/>
                <a:gd name="T2" fmla="*/ 310 w 152"/>
                <a:gd name="T3" fmla="*/ 32 h 120"/>
                <a:gd name="T4" fmla="*/ 310 w 152"/>
                <a:gd name="T5" fmla="*/ 63 h 120"/>
                <a:gd name="T6" fmla="*/ 261 w 152"/>
                <a:gd name="T7" fmla="*/ 79 h 120"/>
                <a:gd name="T8" fmla="*/ 211 w 152"/>
                <a:gd name="T9" fmla="*/ 127 h 120"/>
                <a:gd name="T10" fmla="*/ 228 w 152"/>
                <a:gd name="T11" fmla="*/ 159 h 120"/>
                <a:gd name="T12" fmla="*/ 163 w 152"/>
                <a:gd name="T13" fmla="*/ 206 h 120"/>
                <a:gd name="T14" fmla="*/ 114 w 152"/>
                <a:gd name="T15" fmla="*/ 206 h 120"/>
                <a:gd name="T16" fmla="*/ 81 w 152"/>
                <a:gd name="T17" fmla="*/ 238 h 120"/>
                <a:gd name="T18" fmla="*/ 49 w 152"/>
                <a:gd name="T19" fmla="*/ 190 h 120"/>
                <a:gd name="T20" fmla="*/ 49 w 152"/>
                <a:gd name="T21" fmla="*/ 159 h 120"/>
                <a:gd name="T22" fmla="*/ 49 w 152"/>
                <a:gd name="T23" fmla="*/ 127 h 120"/>
                <a:gd name="T24" fmla="*/ 66 w 152"/>
                <a:gd name="T25" fmla="*/ 111 h 120"/>
                <a:gd name="T26" fmla="*/ 66 w 152"/>
                <a:gd name="T27" fmla="*/ 96 h 120"/>
                <a:gd name="T28" fmla="*/ 81 w 152"/>
                <a:gd name="T29" fmla="*/ 63 h 120"/>
                <a:gd name="T30" fmla="*/ 66 w 152"/>
                <a:gd name="T31" fmla="*/ 63 h 120"/>
                <a:gd name="T32" fmla="*/ 16 w 152"/>
                <a:gd name="T33" fmla="*/ 63 h 120"/>
                <a:gd name="T34" fmla="*/ 0 w 152"/>
                <a:gd name="T35" fmla="*/ 32 h 120"/>
                <a:gd name="T36" fmla="*/ 16 w 152"/>
                <a:gd name="T37" fmla="*/ 15 h 120"/>
                <a:gd name="T38" fmla="*/ 33 w 152"/>
                <a:gd name="T39" fmla="*/ 0 h 120"/>
                <a:gd name="T40" fmla="*/ 130 w 152"/>
                <a:gd name="T41" fmla="*/ 15 h 120"/>
                <a:gd name="T42" fmla="*/ 180 w 152"/>
                <a:gd name="T43" fmla="*/ 15 h 120"/>
                <a:gd name="T44" fmla="*/ 196 w 152"/>
                <a:gd name="T45" fmla="*/ 15 h 120"/>
                <a:gd name="T46" fmla="*/ 228 w 152"/>
                <a:gd name="T47" fmla="*/ 32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5" name="Freeform 106"/>
            <p:cNvSpPr>
              <a:spLocks/>
            </p:cNvSpPr>
            <p:nvPr/>
          </p:nvSpPr>
          <p:spPr bwMode="auto">
            <a:xfrm>
              <a:off x="2777" y="1956"/>
              <a:ext cx="68" cy="103"/>
            </a:xfrm>
            <a:custGeom>
              <a:avLst/>
              <a:gdLst>
                <a:gd name="T0" fmla="*/ 64 w 48"/>
                <a:gd name="T1" fmla="*/ 99 h 72"/>
                <a:gd name="T2" fmla="*/ 64 w 48"/>
                <a:gd name="T3" fmla="*/ 66 h 72"/>
                <a:gd name="T4" fmla="*/ 81 w 48"/>
                <a:gd name="T5" fmla="*/ 49 h 72"/>
                <a:gd name="T6" fmla="*/ 81 w 48"/>
                <a:gd name="T7" fmla="*/ 33 h 72"/>
                <a:gd name="T8" fmla="*/ 96 w 48"/>
                <a:gd name="T9" fmla="*/ 0 h 72"/>
                <a:gd name="T10" fmla="*/ 81 w 48"/>
                <a:gd name="T11" fmla="*/ 0 h 72"/>
                <a:gd name="T12" fmla="*/ 33 w 48"/>
                <a:gd name="T13" fmla="*/ 0 h 72"/>
                <a:gd name="T14" fmla="*/ 33 w 48"/>
                <a:gd name="T15" fmla="*/ 16 h 72"/>
                <a:gd name="T16" fmla="*/ 0 w 48"/>
                <a:gd name="T17" fmla="*/ 82 h 72"/>
                <a:gd name="T18" fmla="*/ 16 w 48"/>
                <a:gd name="T19" fmla="*/ 99 h 72"/>
                <a:gd name="T20" fmla="*/ 16 w 48"/>
                <a:gd name="T21" fmla="*/ 147 h 72"/>
                <a:gd name="T22" fmla="*/ 64 w 48"/>
                <a:gd name="T23" fmla="*/ 132 h 72"/>
                <a:gd name="T24" fmla="*/ 64 w 48"/>
                <a:gd name="T25" fmla="*/ 99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6" name="Freeform 107"/>
            <p:cNvSpPr>
              <a:spLocks/>
            </p:cNvSpPr>
            <p:nvPr/>
          </p:nvSpPr>
          <p:spPr bwMode="auto">
            <a:xfrm>
              <a:off x="2880" y="1754"/>
              <a:ext cx="205" cy="181"/>
            </a:xfrm>
            <a:custGeom>
              <a:avLst/>
              <a:gdLst>
                <a:gd name="T0" fmla="*/ 292 w 144"/>
                <a:gd name="T1" fmla="*/ 112 h 128"/>
                <a:gd name="T2" fmla="*/ 292 w 144"/>
                <a:gd name="T3" fmla="*/ 81 h 128"/>
                <a:gd name="T4" fmla="*/ 259 w 144"/>
                <a:gd name="T5" fmla="*/ 48 h 128"/>
                <a:gd name="T6" fmla="*/ 243 w 144"/>
                <a:gd name="T7" fmla="*/ 48 h 128"/>
                <a:gd name="T8" fmla="*/ 226 w 144"/>
                <a:gd name="T9" fmla="*/ 48 h 128"/>
                <a:gd name="T10" fmla="*/ 226 w 144"/>
                <a:gd name="T11" fmla="*/ 33 h 128"/>
                <a:gd name="T12" fmla="*/ 211 w 144"/>
                <a:gd name="T13" fmla="*/ 48 h 128"/>
                <a:gd name="T14" fmla="*/ 178 w 144"/>
                <a:gd name="T15" fmla="*/ 16 h 128"/>
                <a:gd name="T16" fmla="*/ 178 w 144"/>
                <a:gd name="T17" fmla="*/ 0 h 128"/>
                <a:gd name="T18" fmla="*/ 162 w 144"/>
                <a:gd name="T19" fmla="*/ 16 h 128"/>
                <a:gd name="T20" fmla="*/ 147 w 144"/>
                <a:gd name="T21" fmla="*/ 33 h 128"/>
                <a:gd name="T22" fmla="*/ 114 w 144"/>
                <a:gd name="T23" fmla="*/ 48 h 128"/>
                <a:gd name="T24" fmla="*/ 114 w 144"/>
                <a:gd name="T25" fmla="*/ 64 h 128"/>
                <a:gd name="T26" fmla="*/ 81 w 144"/>
                <a:gd name="T27" fmla="*/ 64 h 128"/>
                <a:gd name="T28" fmla="*/ 81 w 144"/>
                <a:gd name="T29" fmla="*/ 48 h 128"/>
                <a:gd name="T30" fmla="*/ 65 w 144"/>
                <a:gd name="T31" fmla="*/ 48 h 128"/>
                <a:gd name="T32" fmla="*/ 81 w 144"/>
                <a:gd name="T33" fmla="*/ 81 h 128"/>
                <a:gd name="T34" fmla="*/ 48 w 144"/>
                <a:gd name="T35" fmla="*/ 81 h 128"/>
                <a:gd name="T36" fmla="*/ 33 w 144"/>
                <a:gd name="T37" fmla="*/ 81 h 128"/>
                <a:gd name="T38" fmla="*/ 0 w 144"/>
                <a:gd name="T39" fmla="*/ 81 h 128"/>
                <a:gd name="T40" fmla="*/ 0 w 144"/>
                <a:gd name="T41" fmla="*/ 96 h 128"/>
                <a:gd name="T42" fmla="*/ 48 w 144"/>
                <a:gd name="T43" fmla="*/ 112 h 128"/>
                <a:gd name="T44" fmla="*/ 81 w 144"/>
                <a:gd name="T45" fmla="*/ 144 h 128"/>
                <a:gd name="T46" fmla="*/ 81 w 144"/>
                <a:gd name="T47" fmla="*/ 160 h 128"/>
                <a:gd name="T48" fmla="*/ 65 w 144"/>
                <a:gd name="T49" fmla="*/ 223 h 128"/>
                <a:gd name="T50" fmla="*/ 65 w 144"/>
                <a:gd name="T51" fmla="*/ 240 h 128"/>
                <a:gd name="T52" fmla="*/ 97 w 144"/>
                <a:gd name="T53" fmla="*/ 256 h 128"/>
                <a:gd name="T54" fmla="*/ 178 w 144"/>
                <a:gd name="T55" fmla="*/ 256 h 128"/>
                <a:gd name="T56" fmla="*/ 195 w 144"/>
                <a:gd name="T57" fmla="*/ 240 h 128"/>
                <a:gd name="T58" fmla="*/ 259 w 144"/>
                <a:gd name="T59" fmla="*/ 240 h 128"/>
                <a:gd name="T60" fmla="*/ 292 w 144"/>
                <a:gd name="T61" fmla="*/ 223 h 128"/>
                <a:gd name="T62" fmla="*/ 259 w 144"/>
                <a:gd name="T63" fmla="*/ 192 h 128"/>
                <a:gd name="T64" fmla="*/ 276 w 144"/>
                <a:gd name="T65" fmla="*/ 160 h 128"/>
                <a:gd name="T66" fmla="*/ 259 w 144"/>
                <a:gd name="T67" fmla="*/ 144 h 128"/>
                <a:gd name="T68" fmla="*/ 259 w 144"/>
                <a:gd name="T69" fmla="*/ 160 h 128"/>
                <a:gd name="T70" fmla="*/ 243 w 144"/>
                <a:gd name="T71" fmla="*/ 144 h 128"/>
                <a:gd name="T72" fmla="*/ 276 w 144"/>
                <a:gd name="T73" fmla="*/ 112 h 128"/>
                <a:gd name="T74" fmla="*/ 292 w 144"/>
                <a:gd name="T75" fmla="*/ 112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7" name="Freeform 108"/>
            <p:cNvSpPr>
              <a:spLocks/>
            </p:cNvSpPr>
            <p:nvPr/>
          </p:nvSpPr>
          <p:spPr bwMode="auto">
            <a:xfrm>
              <a:off x="3063" y="1843"/>
              <a:ext cx="205" cy="193"/>
            </a:xfrm>
            <a:custGeom>
              <a:avLst/>
              <a:gdLst>
                <a:gd name="T0" fmla="*/ 0 w 144"/>
                <a:gd name="T1" fmla="*/ 64 h 136"/>
                <a:gd name="T2" fmla="*/ 16 w 144"/>
                <a:gd name="T3" fmla="*/ 33 h 136"/>
                <a:gd name="T4" fmla="*/ 48 w 144"/>
                <a:gd name="T5" fmla="*/ 16 h 136"/>
                <a:gd name="T6" fmla="*/ 65 w 144"/>
                <a:gd name="T7" fmla="*/ 33 h 136"/>
                <a:gd name="T8" fmla="*/ 65 w 144"/>
                <a:gd name="T9" fmla="*/ 16 h 136"/>
                <a:gd name="T10" fmla="*/ 81 w 144"/>
                <a:gd name="T11" fmla="*/ 16 h 136"/>
                <a:gd name="T12" fmla="*/ 97 w 144"/>
                <a:gd name="T13" fmla="*/ 0 h 136"/>
                <a:gd name="T14" fmla="*/ 130 w 144"/>
                <a:gd name="T15" fmla="*/ 0 h 136"/>
                <a:gd name="T16" fmla="*/ 147 w 144"/>
                <a:gd name="T17" fmla="*/ 0 h 136"/>
                <a:gd name="T18" fmla="*/ 178 w 144"/>
                <a:gd name="T19" fmla="*/ 16 h 136"/>
                <a:gd name="T20" fmla="*/ 178 w 144"/>
                <a:gd name="T21" fmla="*/ 33 h 136"/>
                <a:gd name="T22" fmla="*/ 178 w 144"/>
                <a:gd name="T23" fmla="*/ 48 h 136"/>
                <a:gd name="T24" fmla="*/ 162 w 144"/>
                <a:gd name="T25" fmla="*/ 33 h 136"/>
                <a:gd name="T26" fmla="*/ 147 w 144"/>
                <a:gd name="T27" fmla="*/ 48 h 136"/>
                <a:gd name="T28" fmla="*/ 147 w 144"/>
                <a:gd name="T29" fmla="*/ 81 h 136"/>
                <a:gd name="T30" fmla="*/ 178 w 144"/>
                <a:gd name="T31" fmla="*/ 112 h 136"/>
                <a:gd name="T32" fmla="*/ 195 w 144"/>
                <a:gd name="T33" fmla="*/ 145 h 136"/>
                <a:gd name="T34" fmla="*/ 211 w 144"/>
                <a:gd name="T35" fmla="*/ 162 h 136"/>
                <a:gd name="T36" fmla="*/ 243 w 144"/>
                <a:gd name="T37" fmla="*/ 162 h 136"/>
                <a:gd name="T38" fmla="*/ 226 w 144"/>
                <a:gd name="T39" fmla="*/ 162 h 136"/>
                <a:gd name="T40" fmla="*/ 292 w 144"/>
                <a:gd name="T41" fmla="*/ 210 h 136"/>
                <a:gd name="T42" fmla="*/ 259 w 144"/>
                <a:gd name="T43" fmla="*/ 193 h 136"/>
                <a:gd name="T44" fmla="*/ 243 w 144"/>
                <a:gd name="T45" fmla="*/ 226 h 136"/>
                <a:gd name="T46" fmla="*/ 259 w 144"/>
                <a:gd name="T47" fmla="*/ 226 h 136"/>
                <a:gd name="T48" fmla="*/ 259 w 144"/>
                <a:gd name="T49" fmla="*/ 241 h 136"/>
                <a:gd name="T50" fmla="*/ 243 w 144"/>
                <a:gd name="T51" fmla="*/ 241 h 136"/>
                <a:gd name="T52" fmla="*/ 243 w 144"/>
                <a:gd name="T53" fmla="*/ 274 h 136"/>
                <a:gd name="T54" fmla="*/ 226 w 144"/>
                <a:gd name="T55" fmla="*/ 274 h 136"/>
                <a:gd name="T56" fmla="*/ 243 w 144"/>
                <a:gd name="T57" fmla="*/ 241 h 136"/>
                <a:gd name="T58" fmla="*/ 226 w 144"/>
                <a:gd name="T59" fmla="*/ 210 h 136"/>
                <a:gd name="T60" fmla="*/ 178 w 144"/>
                <a:gd name="T61" fmla="*/ 177 h 136"/>
                <a:gd name="T62" fmla="*/ 147 w 144"/>
                <a:gd name="T63" fmla="*/ 162 h 136"/>
                <a:gd name="T64" fmla="*/ 130 w 144"/>
                <a:gd name="T65" fmla="*/ 145 h 136"/>
                <a:gd name="T66" fmla="*/ 114 w 144"/>
                <a:gd name="T67" fmla="*/ 145 h 136"/>
                <a:gd name="T68" fmla="*/ 81 w 144"/>
                <a:gd name="T69" fmla="*/ 97 h 136"/>
                <a:gd name="T70" fmla="*/ 48 w 144"/>
                <a:gd name="T71" fmla="*/ 81 h 136"/>
                <a:gd name="T72" fmla="*/ 33 w 144"/>
                <a:gd name="T73" fmla="*/ 97 h 136"/>
                <a:gd name="T74" fmla="*/ 0 w 144"/>
                <a:gd name="T75" fmla="*/ 64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8" name="Freeform 109"/>
            <p:cNvSpPr>
              <a:spLocks/>
            </p:cNvSpPr>
            <p:nvPr/>
          </p:nvSpPr>
          <p:spPr bwMode="auto">
            <a:xfrm>
              <a:off x="3336" y="1901"/>
              <a:ext cx="115" cy="67"/>
            </a:xfrm>
            <a:custGeom>
              <a:avLst/>
              <a:gdLst>
                <a:gd name="T0" fmla="*/ 116 w 80"/>
                <a:gd name="T1" fmla="*/ 0 h 48"/>
                <a:gd name="T2" fmla="*/ 83 w 80"/>
                <a:gd name="T3" fmla="*/ 15 h 48"/>
                <a:gd name="T4" fmla="*/ 33 w 80"/>
                <a:gd name="T5" fmla="*/ 15 h 48"/>
                <a:gd name="T6" fmla="*/ 17 w 80"/>
                <a:gd name="T7" fmla="*/ 0 h 48"/>
                <a:gd name="T8" fmla="*/ 0 w 80"/>
                <a:gd name="T9" fmla="*/ 15 h 48"/>
                <a:gd name="T10" fmla="*/ 0 w 80"/>
                <a:gd name="T11" fmla="*/ 47 h 48"/>
                <a:gd name="T12" fmla="*/ 0 w 80"/>
                <a:gd name="T13" fmla="*/ 63 h 48"/>
                <a:gd name="T14" fmla="*/ 17 w 80"/>
                <a:gd name="T15" fmla="*/ 94 h 48"/>
                <a:gd name="T16" fmla="*/ 50 w 80"/>
                <a:gd name="T17" fmla="*/ 78 h 48"/>
                <a:gd name="T18" fmla="*/ 83 w 80"/>
                <a:gd name="T19" fmla="*/ 94 h 48"/>
                <a:gd name="T20" fmla="*/ 99 w 80"/>
                <a:gd name="T21" fmla="*/ 78 h 48"/>
                <a:gd name="T22" fmla="*/ 150 w 80"/>
                <a:gd name="T23" fmla="*/ 78 h 48"/>
                <a:gd name="T24" fmla="*/ 132 w 80"/>
                <a:gd name="T25" fmla="*/ 47 h 48"/>
                <a:gd name="T26" fmla="*/ 150 w 80"/>
                <a:gd name="T27" fmla="*/ 31 h 48"/>
                <a:gd name="T28" fmla="*/ 165 w 80"/>
                <a:gd name="T29" fmla="*/ 15 h 48"/>
                <a:gd name="T30" fmla="*/ 116 w 80"/>
                <a:gd name="T31" fmla="*/ 0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39" name="Freeform 110"/>
            <p:cNvSpPr>
              <a:spLocks/>
            </p:cNvSpPr>
            <p:nvPr/>
          </p:nvSpPr>
          <p:spPr bwMode="auto">
            <a:xfrm>
              <a:off x="3303" y="1956"/>
              <a:ext cx="103" cy="92"/>
            </a:xfrm>
            <a:custGeom>
              <a:avLst/>
              <a:gdLst>
                <a:gd name="T0" fmla="*/ 147 w 72"/>
                <a:gd name="T1" fmla="*/ 0 h 64"/>
                <a:gd name="T2" fmla="*/ 132 w 72"/>
                <a:gd name="T3" fmla="*/ 17 h 64"/>
                <a:gd name="T4" fmla="*/ 99 w 72"/>
                <a:gd name="T5" fmla="*/ 0 h 64"/>
                <a:gd name="T6" fmla="*/ 66 w 72"/>
                <a:gd name="T7" fmla="*/ 17 h 64"/>
                <a:gd name="T8" fmla="*/ 16 w 72"/>
                <a:gd name="T9" fmla="*/ 33 h 64"/>
                <a:gd name="T10" fmla="*/ 0 w 72"/>
                <a:gd name="T11" fmla="*/ 66 h 64"/>
                <a:gd name="T12" fmla="*/ 33 w 72"/>
                <a:gd name="T13" fmla="*/ 99 h 64"/>
                <a:gd name="T14" fmla="*/ 66 w 72"/>
                <a:gd name="T15" fmla="*/ 99 h 64"/>
                <a:gd name="T16" fmla="*/ 99 w 72"/>
                <a:gd name="T17" fmla="*/ 132 h 64"/>
                <a:gd name="T18" fmla="*/ 99 w 72"/>
                <a:gd name="T19" fmla="*/ 116 h 64"/>
                <a:gd name="T20" fmla="*/ 114 w 72"/>
                <a:gd name="T21" fmla="*/ 116 h 64"/>
                <a:gd name="T22" fmla="*/ 82 w 72"/>
                <a:gd name="T23" fmla="*/ 83 h 64"/>
                <a:gd name="T24" fmla="*/ 66 w 72"/>
                <a:gd name="T25" fmla="*/ 50 h 64"/>
                <a:gd name="T26" fmla="*/ 66 w 72"/>
                <a:gd name="T27" fmla="*/ 33 h 64"/>
                <a:gd name="T28" fmla="*/ 82 w 72"/>
                <a:gd name="T29" fmla="*/ 50 h 64"/>
                <a:gd name="T30" fmla="*/ 82 w 72"/>
                <a:gd name="T31" fmla="*/ 33 h 64"/>
                <a:gd name="T32" fmla="*/ 99 w 72"/>
                <a:gd name="T33" fmla="*/ 17 h 64"/>
                <a:gd name="T34" fmla="*/ 132 w 72"/>
                <a:gd name="T35" fmla="*/ 33 h 64"/>
                <a:gd name="T36" fmla="*/ 147 w 72"/>
                <a:gd name="T37" fmla="*/ 33 h 64"/>
                <a:gd name="T38" fmla="*/ 147 w 72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0" name="Freeform 111"/>
            <p:cNvSpPr>
              <a:spLocks/>
            </p:cNvSpPr>
            <p:nvPr/>
          </p:nvSpPr>
          <p:spPr bwMode="auto">
            <a:xfrm>
              <a:off x="3291" y="1822"/>
              <a:ext cx="171" cy="89"/>
            </a:xfrm>
            <a:custGeom>
              <a:avLst/>
              <a:gdLst>
                <a:gd name="T0" fmla="*/ 211 w 120"/>
                <a:gd name="T1" fmla="*/ 78 h 64"/>
                <a:gd name="T2" fmla="*/ 244 w 120"/>
                <a:gd name="T3" fmla="*/ 78 h 64"/>
                <a:gd name="T4" fmla="*/ 244 w 120"/>
                <a:gd name="T5" fmla="*/ 93 h 64"/>
                <a:gd name="T6" fmla="*/ 211 w 120"/>
                <a:gd name="T7" fmla="*/ 108 h 64"/>
                <a:gd name="T8" fmla="*/ 228 w 120"/>
                <a:gd name="T9" fmla="*/ 124 h 64"/>
                <a:gd name="T10" fmla="*/ 178 w 120"/>
                <a:gd name="T11" fmla="*/ 108 h 64"/>
                <a:gd name="T12" fmla="*/ 147 w 120"/>
                <a:gd name="T13" fmla="*/ 124 h 64"/>
                <a:gd name="T14" fmla="*/ 97 w 120"/>
                <a:gd name="T15" fmla="*/ 124 h 64"/>
                <a:gd name="T16" fmla="*/ 81 w 120"/>
                <a:gd name="T17" fmla="*/ 108 h 64"/>
                <a:gd name="T18" fmla="*/ 66 w 120"/>
                <a:gd name="T19" fmla="*/ 93 h 64"/>
                <a:gd name="T20" fmla="*/ 48 w 120"/>
                <a:gd name="T21" fmla="*/ 93 h 64"/>
                <a:gd name="T22" fmla="*/ 0 w 120"/>
                <a:gd name="T23" fmla="*/ 63 h 64"/>
                <a:gd name="T24" fmla="*/ 16 w 120"/>
                <a:gd name="T25" fmla="*/ 63 h 64"/>
                <a:gd name="T26" fmla="*/ 33 w 120"/>
                <a:gd name="T27" fmla="*/ 46 h 64"/>
                <a:gd name="T28" fmla="*/ 48 w 120"/>
                <a:gd name="T29" fmla="*/ 15 h 64"/>
                <a:gd name="T30" fmla="*/ 66 w 120"/>
                <a:gd name="T31" fmla="*/ 0 h 64"/>
                <a:gd name="T32" fmla="*/ 114 w 120"/>
                <a:gd name="T33" fmla="*/ 15 h 64"/>
                <a:gd name="T34" fmla="*/ 162 w 120"/>
                <a:gd name="T35" fmla="*/ 0 h 64"/>
                <a:gd name="T36" fmla="*/ 195 w 120"/>
                <a:gd name="T37" fmla="*/ 31 h 64"/>
                <a:gd name="T38" fmla="*/ 211 w 120"/>
                <a:gd name="T39" fmla="*/ 78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1" name="Freeform 112"/>
            <p:cNvSpPr>
              <a:spLocks/>
            </p:cNvSpPr>
            <p:nvPr/>
          </p:nvSpPr>
          <p:spPr bwMode="auto">
            <a:xfrm>
              <a:off x="3188" y="1843"/>
              <a:ext cx="45" cy="35"/>
            </a:xfrm>
            <a:custGeom>
              <a:avLst/>
              <a:gdLst>
                <a:gd name="T0" fmla="*/ 0 w 32"/>
                <a:gd name="T1" fmla="*/ 51 h 24"/>
                <a:gd name="T2" fmla="*/ 0 w 32"/>
                <a:gd name="T3" fmla="*/ 34 h 24"/>
                <a:gd name="T4" fmla="*/ 0 w 32"/>
                <a:gd name="T5" fmla="*/ 18 h 24"/>
                <a:gd name="T6" fmla="*/ 48 w 32"/>
                <a:gd name="T7" fmla="*/ 0 h 24"/>
                <a:gd name="T8" fmla="*/ 63 w 32"/>
                <a:gd name="T9" fmla="*/ 18 h 24"/>
                <a:gd name="T10" fmla="*/ 32 w 32"/>
                <a:gd name="T11" fmla="*/ 34 h 24"/>
                <a:gd name="T12" fmla="*/ 32 w 32"/>
                <a:gd name="T13" fmla="*/ 51 h 24"/>
                <a:gd name="T14" fmla="*/ 15 w 32"/>
                <a:gd name="T15" fmla="*/ 34 h 24"/>
                <a:gd name="T16" fmla="*/ 0 w 32"/>
                <a:gd name="T17" fmla="*/ 51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2" name="Freeform 113"/>
            <p:cNvSpPr>
              <a:spLocks/>
            </p:cNvSpPr>
            <p:nvPr/>
          </p:nvSpPr>
          <p:spPr bwMode="auto">
            <a:xfrm>
              <a:off x="3188" y="1855"/>
              <a:ext cx="92" cy="80"/>
            </a:xfrm>
            <a:custGeom>
              <a:avLst/>
              <a:gdLst>
                <a:gd name="T0" fmla="*/ 116 w 64"/>
                <a:gd name="T1" fmla="*/ 16 h 56"/>
                <a:gd name="T2" fmla="*/ 99 w 64"/>
                <a:gd name="T3" fmla="*/ 16 h 56"/>
                <a:gd name="T4" fmla="*/ 66 w 64"/>
                <a:gd name="T5" fmla="*/ 0 h 56"/>
                <a:gd name="T6" fmla="*/ 33 w 64"/>
                <a:gd name="T7" fmla="*/ 16 h 56"/>
                <a:gd name="T8" fmla="*/ 33 w 64"/>
                <a:gd name="T9" fmla="*/ 33 h 56"/>
                <a:gd name="T10" fmla="*/ 17 w 64"/>
                <a:gd name="T11" fmla="*/ 16 h 56"/>
                <a:gd name="T12" fmla="*/ 0 w 64"/>
                <a:gd name="T13" fmla="*/ 33 h 56"/>
                <a:gd name="T14" fmla="*/ 0 w 64"/>
                <a:gd name="T15" fmla="*/ 49 h 56"/>
                <a:gd name="T16" fmla="*/ 17 w 64"/>
                <a:gd name="T17" fmla="*/ 33 h 56"/>
                <a:gd name="T18" fmla="*/ 33 w 64"/>
                <a:gd name="T19" fmla="*/ 49 h 56"/>
                <a:gd name="T20" fmla="*/ 33 w 64"/>
                <a:gd name="T21" fmla="*/ 81 h 56"/>
                <a:gd name="T22" fmla="*/ 116 w 64"/>
                <a:gd name="T23" fmla="*/ 114 h 56"/>
                <a:gd name="T24" fmla="*/ 66 w 64"/>
                <a:gd name="T25" fmla="*/ 66 h 56"/>
                <a:gd name="T26" fmla="*/ 50 w 64"/>
                <a:gd name="T27" fmla="*/ 49 h 56"/>
                <a:gd name="T28" fmla="*/ 66 w 64"/>
                <a:gd name="T29" fmla="*/ 33 h 56"/>
                <a:gd name="T30" fmla="*/ 116 w 64"/>
                <a:gd name="T31" fmla="*/ 49 h 56"/>
                <a:gd name="T32" fmla="*/ 132 w 64"/>
                <a:gd name="T33" fmla="*/ 49 h 56"/>
                <a:gd name="T34" fmla="*/ 132 w 64"/>
                <a:gd name="T35" fmla="*/ 33 h 56"/>
                <a:gd name="T36" fmla="*/ 116 w 64"/>
                <a:gd name="T37" fmla="*/ 16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3" name="Freeform 114"/>
            <p:cNvSpPr>
              <a:spLocks/>
            </p:cNvSpPr>
            <p:nvPr/>
          </p:nvSpPr>
          <p:spPr bwMode="auto">
            <a:xfrm>
              <a:off x="3222" y="1878"/>
              <a:ext cx="69" cy="57"/>
            </a:xfrm>
            <a:custGeom>
              <a:avLst/>
              <a:gdLst>
                <a:gd name="T0" fmla="*/ 83 w 48"/>
                <a:gd name="T1" fmla="*/ 16 h 40"/>
                <a:gd name="T2" fmla="*/ 83 w 48"/>
                <a:gd name="T3" fmla="*/ 33 h 40"/>
                <a:gd name="T4" fmla="*/ 99 w 48"/>
                <a:gd name="T5" fmla="*/ 48 h 40"/>
                <a:gd name="T6" fmla="*/ 83 w 48"/>
                <a:gd name="T7" fmla="*/ 48 h 40"/>
                <a:gd name="T8" fmla="*/ 66 w 48"/>
                <a:gd name="T9" fmla="*/ 66 h 40"/>
                <a:gd name="T10" fmla="*/ 66 w 48"/>
                <a:gd name="T11" fmla="*/ 81 h 40"/>
                <a:gd name="T12" fmla="*/ 17 w 48"/>
                <a:gd name="T13" fmla="*/ 33 h 40"/>
                <a:gd name="T14" fmla="*/ 0 w 48"/>
                <a:gd name="T15" fmla="*/ 16 h 40"/>
                <a:gd name="T16" fmla="*/ 17 w 48"/>
                <a:gd name="T17" fmla="*/ 0 h 40"/>
                <a:gd name="T18" fmla="*/ 66 w 48"/>
                <a:gd name="T19" fmla="*/ 16 h 40"/>
                <a:gd name="T20" fmla="*/ 83 w 48"/>
                <a:gd name="T21" fmla="*/ 16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4" name="Freeform 115"/>
            <p:cNvSpPr>
              <a:spLocks/>
            </p:cNvSpPr>
            <p:nvPr/>
          </p:nvSpPr>
          <p:spPr bwMode="auto">
            <a:xfrm>
              <a:off x="3268" y="1911"/>
              <a:ext cx="35" cy="45"/>
            </a:xfrm>
            <a:custGeom>
              <a:avLst/>
              <a:gdLst>
                <a:gd name="T0" fmla="*/ 0 w 24"/>
                <a:gd name="T1" fmla="*/ 32 h 32"/>
                <a:gd name="T2" fmla="*/ 34 w 24"/>
                <a:gd name="T3" fmla="*/ 63 h 32"/>
                <a:gd name="T4" fmla="*/ 34 w 24"/>
                <a:gd name="T5" fmla="*/ 32 h 32"/>
                <a:gd name="T6" fmla="*/ 51 w 24"/>
                <a:gd name="T7" fmla="*/ 32 h 32"/>
                <a:gd name="T8" fmla="*/ 18 w 24"/>
                <a:gd name="T9" fmla="*/ 0 h 32"/>
                <a:gd name="T10" fmla="*/ 0 w 24"/>
                <a:gd name="T11" fmla="*/ 15 h 32"/>
                <a:gd name="T12" fmla="*/ 0 w 24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5" name="Freeform 116"/>
            <p:cNvSpPr>
              <a:spLocks/>
            </p:cNvSpPr>
            <p:nvPr/>
          </p:nvSpPr>
          <p:spPr bwMode="auto">
            <a:xfrm>
              <a:off x="3268" y="1867"/>
              <a:ext cx="80" cy="89"/>
            </a:xfrm>
            <a:custGeom>
              <a:avLst/>
              <a:gdLst>
                <a:gd name="T0" fmla="*/ 49 w 56"/>
                <a:gd name="T1" fmla="*/ 124 h 64"/>
                <a:gd name="T2" fmla="*/ 49 w 56"/>
                <a:gd name="T3" fmla="*/ 93 h 64"/>
                <a:gd name="T4" fmla="*/ 33 w 56"/>
                <a:gd name="T5" fmla="*/ 93 h 64"/>
                <a:gd name="T6" fmla="*/ 49 w 56"/>
                <a:gd name="T7" fmla="*/ 93 h 64"/>
                <a:gd name="T8" fmla="*/ 16 w 56"/>
                <a:gd name="T9" fmla="*/ 63 h 64"/>
                <a:gd name="T10" fmla="*/ 33 w 56"/>
                <a:gd name="T11" fmla="*/ 63 h 64"/>
                <a:gd name="T12" fmla="*/ 16 w 56"/>
                <a:gd name="T13" fmla="*/ 46 h 64"/>
                <a:gd name="T14" fmla="*/ 16 w 56"/>
                <a:gd name="T15" fmla="*/ 31 h 64"/>
                <a:gd name="T16" fmla="*/ 16 w 56"/>
                <a:gd name="T17" fmla="*/ 15 h 64"/>
                <a:gd name="T18" fmla="*/ 0 w 56"/>
                <a:gd name="T19" fmla="*/ 0 h 64"/>
                <a:gd name="T20" fmla="*/ 33 w 56"/>
                <a:gd name="T21" fmla="*/ 0 h 64"/>
                <a:gd name="T22" fmla="*/ 81 w 56"/>
                <a:gd name="T23" fmla="*/ 31 h 64"/>
                <a:gd name="T24" fmla="*/ 99 w 56"/>
                <a:gd name="T25" fmla="*/ 31 h 64"/>
                <a:gd name="T26" fmla="*/ 114 w 56"/>
                <a:gd name="T27" fmla="*/ 46 h 64"/>
                <a:gd name="T28" fmla="*/ 99 w 56"/>
                <a:gd name="T29" fmla="*/ 63 h 64"/>
                <a:gd name="T30" fmla="*/ 99 w 56"/>
                <a:gd name="T31" fmla="*/ 93 h 64"/>
                <a:gd name="T32" fmla="*/ 99 w 56"/>
                <a:gd name="T33" fmla="*/ 108 h 64"/>
                <a:gd name="T34" fmla="*/ 81 w 56"/>
                <a:gd name="T35" fmla="*/ 108 h 64"/>
                <a:gd name="T36" fmla="*/ 49 w 56"/>
                <a:gd name="T37" fmla="*/ 124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6" name="Freeform 117"/>
            <p:cNvSpPr>
              <a:spLocks/>
            </p:cNvSpPr>
            <p:nvPr/>
          </p:nvSpPr>
          <p:spPr bwMode="auto">
            <a:xfrm>
              <a:off x="3303" y="1946"/>
              <a:ext cx="45" cy="33"/>
            </a:xfrm>
            <a:custGeom>
              <a:avLst/>
              <a:gdLst>
                <a:gd name="T0" fmla="*/ 63 w 32"/>
                <a:gd name="T1" fmla="*/ 30 h 24"/>
                <a:gd name="T2" fmla="*/ 48 w 32"/>
                <a:gd name="T3" fmla="*/ 0 h 24"/>
                <a:gd name="T4" fmla="*/ 32 w 32"/>
                <a:gd name="T5" fmla="*/ 0 h 24"/>
                <a:gd name="T6" fmla="*/ 0 w 32"/>
                <a:gd name="T7" fmla="*/ 15 h 24"/>
                <a:gd name="T8" fmla="*/ 15 w 32"/>
                <a:gd name="T9" fmla="*/ 45 h 24"/>
                <a:gd name="T10" fmla="*/ 63 w 32"/>
                <a:gd name="T11" fmla="*/ 3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7" name="Freeform 118"/>
            <p:cNvSpPr>
              <a:spLocks/>
            </p:cNvSpPr>
            <p:nvPr/>
          </p:nvSpPr>
          <p:spPr bwMode="auto">
            <a:xfrm>
              <a:off x="3188" y="1687"/>
              <a:ext cx="171" cy="113"/>
            </a:xfrm>
            <a:custGeom>
              <a:avLst/>
              <a:gdLst>
                <a:gd name="T0" fmla="*/ 228 w 120"/>
                <a:gd name="T1" fmla="*/ 96 h 80"/>
                <a:gd name="T2" fmla="*/ 211 w 120"/>
                <a:gd name="T3" fmla="*/ 81 h 80"/>
                <a:gd name="T4" fmla="*/ 228 w 120"/>
                <a:gd name="T5" fmla="*/ 48 h 80"/>
                <a:gd name="T6" fmla="*/ 211 w 120"/>
                <a:gd name="T7" fmla="*/ 16 h 80"/>
                <a:gd name="T8" fmla="*/ 195 w 120"/>
                <a:gd name="T9" fmla="*/ 16 h 80"/>
                <a:gd name="T10" fmla="*/ 130 w 120"/>
                <a:gd name="T11" fmla="*/ 0 h 80"/>
                <a:gd name="T12" fmla="*/ 114 w 120"/>
                <a:gd name="T13" fmla="*/ 16 h 80"/>
                <a:gd name="T14" fmla="*/ 97 w 120"/>
                <a:gd name="T15" fmla="*/ 0 h 80"/>
                <a:gd name="T16" fmla="*/ 0 w 120"/>
                <a:gd name="T17" fmla="*/ 32 h 80"/>
                <a:gd name="T18" fmla="*/ 16 w 120"/>
                <a:gd name="T19" fmla="*/ 112 h 80"/>
                <a:gd name="T20" fmla="*/ 48 w 120"/>
                <a:gd name="T21" fmla="*/ 112 h 80"/>
                <a:gd name="T22" fmla="*/ 66 w 120"/>
                <a:gd name="T23" fmla="*/ 127 h 80"/>
                <a:gd name="T24" fmla="*/ 97 w 120"/>
                <a:gd name="T25" fmla="*/ 144 h 80"/>
                <a:gd name="T26" fmla="*/ 147 w 120"/>
                <a:gd name="T27" fmla="*/ 160 h 80"/>
                <a:gd name="T28" fmla="*/ 178 w 120"/>
                <a:gd name="T29" fmla="*/ 160 h 80"/>
                <a:gd name="T30" fmla="*/ 195 w 120"/>
                <a:gd name="T31" fmla="*/ 160 h 80"/>
                <a:gd name="T32" fmla="*/ 244 w 120"/>
                <a:gd name="T33" fmla="*/ 127 h 80"/>
                <a:gd name="T34" fmla="*/ 228 w 120"/>
                <a:gd name="T35" fmla="*/ 96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8" name="Freeform 119"/>
            <p:cNvSpPr>
              <a:spLocks/>
            </p:cNvSpPr>
            <p:nvPr/>
          </p:nvSpPr>
          <p:spPr bwMode="auto">
            <a:xfrm>
              <a:off x="3063" y="1687"/>
              <a:ext cx="137" cy="146"/>
            </a:xfrm>
            <a:custGeom>
              <a:avLst/>
              <a:gdLst>
                <a:gd name="T0" fmla="*/ 114 w 96"/>
                <a:gd name="T1" fmla="*/ 15 h 104"/>
                <a:gd name="T2" fmla="*/ 81 w 96"/>
                <a:gd name="T3" fmla="*/ 0 h 104"/>
                <a:gd name="T4" fmla="*/ 66 w 96"/>
                <a:gd name="T5" fmla="*/ 0 h 104"/>
                <a:gd name="T6" fmla="*/ 49 w 96"/>
                <a:gd name="T7" fmla="*/ 31 h 104"/>
                <a:gd name="T8" fmla="*/ 33 w 96"/>
                <a:gd name="T9" fmla="*/ 31 h 104"/>
                <a:gd name="T10" fmla="*/ 16 w 96"/>
                <a:gd name="T11" fmla="*/ 63 h 104"/>
                <a:gd name="T12" fmla="*/ 0 w 96"/>
                <a:gd name="T13" fmla="*/ 79 h 104"/>
                <a:gd name="T14" fmla="*/ 0 w 96"/>
                <a:gd name="T15" fmla="*/ 111 h 104"/>
                <a:gd name="T16" fmla="*/ 0 w 96"/>
                <a:gd name="T17" fmla="*/ 126 h 104"/>
                <a:gd name="T18" fmla="*/ 0 w 96"/>
                <a:gd name="T19" fmla="*/ 142 h 104"/>
                <a:gd name="T20" fmla="*/ 33 w 96"/>
                <a:gd name="T21" fmla="*/ 174 h 104"/>
                <a:gd name="T22" fmla="*/ 33 w 96"/>
                <a:gd name="T23" fmla="*/ 205 h 104"/>
                <a:gd name="T24" fmla="*/ 81 w 96"/>
                <a:gd name="T25" fmla="*/ 205 h 104"/>
                <a:gd name="T26" fmla="*/ 163 w 96"/>
                <a:gd name="T27" fmla="*/ 205 h 104"/>
                <a:gd name="T28" fmla="*/ 147 w 96"/>
                <a:gd name="T29" fmla="*/ 190 h 104"/>
                <a:gd name="T30" fmla="*/ 180 w 96"/>
                <a:gd name="T31" fmla="*/ 174 h 104"/>
                <a:gd name="T32" fmla="*/ 147 w 96"/>
                <a:gd name="T33" fmla="*/ 142 h 104"/>
                <a:gd name="T34" fmla="*/ 130 w 96"/>
                <a:gd name="T35" fmla="*/ 126 h 104"/>
                <a:gd name="T36" fmla="*/ 196 w 96"/>
                <a:gd name="T37" fmla="*/ 94 h 104"/>
                <a:gd name="T38" fmla="*/ 196 w 96"/>
                <a:gd name="T39" fmla="*/ 111 h 104"/>
                <a:gd name="T40" fmla="*/ 180 w 96"/>
                <a:gd name="T41" fmla="*/ 31 h 104"/>
                <a:gd name="T42" fmla="*/ 163 w 96"/>
                <a:gd name="T43" fmla="*/ 15 h 104"/>
                <a:gd name="T44" fmla="*/ 180 w 96"/>
                <a:gd name="T45" fmla="*/ 15 h 104"/>
                <a:gd name="T46" fmla="*/ 163 w 96"/>
                <a:gd name="T47" fmla="*/ 0 h 104"/>
                <a:gd name="T48" fmla="*/ 114 w 96"/>
                <a:gd name="T49" fmla="*/ 31 h 104"/>
                <a:gd name="T50" fmla="*/ 114 w 96"/>
                <a:gd name="T51" fmla="*/ 15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49" name="Freeform 120"/>
            <p:cNvSpPr>
              <a:spLocks/>
            </p:cNvSpPr>
            <p:nvPr/>
          </p:nvSpPr>
          <p:spPr bwMode="auto">
            <a:xfrm>
              <a:off x="3006" y="1754"/>
              <a:ext cx="57" cy="34"/>
            </a:xfrm>
            <a:custGeom>
              <a:avLst/>
              <a:gdLst>
                <a:gd name="T0" fmla="*/ 16 w 40"/>
                <a:gd name="T1" fmla="*/ 0 h 24"/>
                <a:gd name="T2" fmla="*/ 48 w 40"/>
                <a:gd name="T3" fmla="*/ 0 h 24"/>
                <a:gd name="T4" fmla="*/ 81 w 40"/>
                <a:gd name="T5" fmla="*/ 16 h 24"/>
                <a:gd name="T6" fmla="*/ 81 w 40"/>
                <a:gd name="T7" fmla="*/ 33 h 24"/>
                <a:gd name="T8" fmla="*/ 66 w 40"/>
                <a:gd name="T9" fmla="*/ 48 h 24"/>
                <a:gd name="T10" fmla="*/ 48 w 40"/>
                <a:gd name="T11" fmla="*/ 48 h 24"/>
                <a:gd name="T12" fmla="*/ 48 w 40"/>
                <a:gd name="T13" fmla="*/ 33 h 24"/>
                <a:gd name="T14" fmla="*/ 33 w 40"/>
                <a:gd name="T15" fmla="*/ 48 h 24"/>
                <a:gd name="T16" fmla="*/ 0 w 40"/>
                <a:gd name="T17" fmla="*/ 16 h 24"/>
                <a:gd name="T18" fmla="*/ 16 w 40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0" name="Freeform 121"/>
            <p:cNvSpPr>
              <a:spLocks/>
            </p:cNvSpPr>
            <p:nvPr/>
          </p:nvSpPr>
          <p:spPr bwMode="auto">
            <a:xfrm>
              <a:off x="3052" y="1370"/>
              <a:ext cx="365" cy="249"/>
            </a:xfrm>
            <a:custGeom>
              <a:avLst/>
              <a:gdLst>
                <a:gd name="T0" fmla="*/ 309 w 256"/>
                <a:gd name="T1" fmla="*/ 81 h 176"/>
                <a:gd name="T2" fmla="*/ 261 w 256"/>
                <a:gd name="T3" fmla="*/ 81 h 176"/>
                <a:gd name="T4" fmla="*/ 228 w 256"/>
                <a:gd name="T5" fmla="*/ 112 h 176"/>
                <a:gd name="T6" fmla="*/ 178 w 256"/>
                <a:gd name="T7" fmla="*/ 177 h 176"/>
                <a:gd name="T8" fmla="*/ 147 w 256"/>
                <a:gd name="T9" fmla="*/ 192 h 176"/>
                <a:gd name="T10" fmla="*/ 163 w 256"/>
                <a:gd name="T11" fmla="*/ 272 h 176"/>
                <a:gd name="T12" fmla="*/ 163 w 256"/>
                <a:gd name="T13" fmla="*/ 304 h 176"/>
                <a:gd name="T14" fmla="*/ 130 w 256"/>
                <a:gd name="T15" fmla="*/ 337 h 176"/>
                <a:gd name="T16" fmla="*/ 114 w 256"/>
                <a:gd name="T17" fmla="*/ 320 h 176"/>
                <a:gd name="T18" fmla="*/ 16 w 256"/>
                <a:gd name="T19" fmla="*/ 352 h 176"/>
                <a:gd name="T20" fmla="*/ 16 w 256"/>
                <a:gd name="T21" fmla="*/ 320 h 176"/>
                <a:gd name="T22" fmla="*/ 16 w 256"/>
                <a:gd name="T23" fmla="*/ 304 h 176"/>
                <a:gd name="T24" fmla="*/ 0 w 256"/>
                <a:gd name="T25" fmla="*/ 272 h 176"/>
                <a:gd name="T26" fmla="*/ 48 w 256"/>
                <a:gd name="T27" fmla="*/ 224 h 176"/>
                <a:gd name="T28" fmla="*/ 81 w 256"/>
                <a:gd name="T29" fmla="*/ 192 h 176"/>
                <a:gd name="T30" fmla="*/ 147 w 256"/>
                <a:gd name="T31" fmla="*/ 160 h 176"/>
                <a:gd name="T32" fmla="*/ 228 w 256"/>
                <a:gd name="T33" fmla="*/ 81 h 176"/>
                <a:gd name="T34" fmla="*/ 211 w 256"/>
                <a:gd name="T35" fmla="*/ 81 h 176"/>
                <a:gd name="T36" fmla="*/ 228 w 256"/>
                <a:gd name="T37" fmla="*/ 48 h 176"/>
                <a:gd name="T38" fmla="*/ 244 w 256"/>
                <a:gd name="T39" fmla="*/ 64 h 176"/>
                <a:gd name="T40" fmla="*/ 244 w 256"/>
                <a:gd name="T41" fmla="*/ 64 h 176"/>
                <a:gd name="T42" fmla="*/ 277 w 256"/>
                <a:gd name="T43" fmla="*/ 33 h 176"/>
                <a:gd name="T44" fmla="*/ 358 w 256"/>
                <a:gd name="T45" fmla="*/ 16 h 176"/>
                <a:gd name="T46" fmla="*/ 406 w 256"/>
                <a:gd name="T47" fmla="*/ 0 h 176"/>
                <a:gd name="T48" fmla="*/ 423 w 256"/>
                <a:gd name="T49" fmla="*/ 16 h 176"/>
                <a:gd name="T50" fmla="*/ 455 w 256"/>
                <a:gd name="T51" fmla="*/ 0 h 176"/>
                <a:gd name="T52" fmla="*/ 520 w 256"/>
                <a:gd name="T53" fmla="*/ 16 h 176"/>
                <a:gd name="T54" fmla="*/ 520 w 256"/>
                <a:gd name="T55" fmla="*/ 48 h 176"/>
                <a:gd name="T56" fmla="*/ 488 w 256"/>
                <a:gd name="T57" fmla="*/ 48 h 176"/>
                <a:gd name="T58" fmla="*/ 423 w 256"/>
                <a:gd name="T59" fmla="*/ 33 h 176"/>
                <a:gd name="T60" fmla="*/ 406 w 256"/>
                <a:gd name="T61" fmla="*/ 64 h 176"/>
                <a:gd name="T62" fmla="*/ 325 w 256"/>
                <a:gd name="T63" fmla="*/ 48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1" name="Freeform 122"/>
            <p:cNvSpPr>
              <a:spLocks/>
            </p:cNvSpPr>
            <p:nvPr/>
          </p:nvSpPr>
          <p:spPr bwMode="auto">
            <a:xfrm>
              <a:off x="3142" y="1415"/>
              <a:ext cx="184" cy="260"/>
            </a:xfrm>
            <a:custGeom>
              <a:avLst/>
              <a:gdLst>
                <a:gd name="T0" fmla="*/ 0 w 128"/>
                <a:gd name="T1" fmla="*/ 271 h 184"/>
                <a:gd name="T2" fmla="*/ 17 w 128"/>
                <a:gd name="T3" fmla="*/ 240 h 184"/>
                <a:gd name="T4" fmla="*/ 33 w 128"/>
                <a:gd name="T5" fmla="*/ 240 h 184"/>
                <a:gd name="T6" fmla="*/ 17 w 128"/>
                <a:gd name="T7" fmla="*/ 208 h 184"/>
                <a:gd name="T8" fmla="*/ 33 w 128"/>
                <a:gd name="T9" fmla="*/ 208 h 184"/>
                <a:gd name="T10" fmla="*/ 17 w 128"/>
                <a:gd name="T11" fmla="*/ 160 h 184"/>
                <a:gd name="T12" fmla="*/ 17 w 128"/>
                <a:gd name="T13" fmla="*/ 127 h 184"/>
                <a:gd name="T14" fmla="*/ 66 w 128"/>
                <a:gd name="T15" fmla="*/ 127 h 184"/>
                <a:gd name="T16" fmla="*/ 50 w 128"/>
                <a:gd name="T17" fmla="*/ 112 h 184"/>
                <a:gd name="T18" fmla="*/ 66 w 128"/>
                <a:gd name="T19" fmla="*/ 64 h 184"/>
                <a:gd name="T20" fmla="*/ 99 w 128"/>
                <a:gd name="T21" fmla="*/ 48 h 184"/>
                <a:gd name="T22" fmla="*/ 116 w 128"/>
                <a:gd name="T23" fmla="*/ 16 h 184"/>
                <a:gd name="T24" fmla="*/ 132 w 128"/>
                <a:gd name="T25" fmla="*/ 16 h 184"/>
                <a:gd name="T26" fmla="*/ 150 w 128"/>
                <a:gd name="T27" fmla="*/ 0 h 184"/>
                <a:gd name="T28" fmla="*/ 183 w 128"/>
                <a:gd name="T29" fmla="*/ 16 h 184"/>
                <a:gd name="T30" fmla="*/ 183 w 128"/>
                <a:gd name="T31" fmla="*/ 0 h 184"/>
                <a:gd name="T32" fmla="*/ 249 w 128"/>
                <a:gd name="T33" fmla="*/ 16 h 184"/>
                <a:gd name="T34" fmla="*/ 265 w 128"/>
                <a:gd name="T35" fmla="*/ 81 h 184"/>
                <a:gd name="T36" fmla="*/ 231 w 128"/>
                <a:gd name="T37" fmla="*/ 81 h 184"/>
                <a:gd name="T38" fmla="*/ 216 w 128"/>
                <a:gd name="T39" fmla="*/ 112 h 184"/>
                <a:gd name="T40" fmla="*/ 132 w 128"/>
                <a:gd name="T41" fmla="*/ 175 h 184"/>
                <a:gd name="T42" fmla="*/ 132 w 128"/>
                <a:gd name="T43" fmla="*/ 208 h 184"/>
                <a:gd name="T44" fmla="*/ 165 w 128"/>
                <a:gd name="T45" fmla="*/ 240 h 184"/>
                <a:gd name="T46" fmla="*/ 150 w 128"/>
                <a:gd name="T47" fmla="*/ 256 h 184"/>
                <a:gd name="T48" fmla="*/ 165 w 128"/>
                <a:gd name="T49" fmla="*/ 256 h 184"/>
                <a:gd name="T50" fmla="*/ 132 w 128"/>
                <a:gd name="T51" fmla="*/ 271 h 184"/>
                <a:gd name="T52" fmla="*/ 116 w 128"/>
                <a:gd name="T53" fmla="*/ 335 h 184"/>
                <a:gd name="T54" fmla="*/ 83 w 128"/>
                <a:gd name="T55" fmla="*/ 335 h 184"/>
                <a:gd name="T56" fmla="*/ 66 w 128"/>
                <a:gd name="T57" fmla="*/ 367 h 184"/>
                <a:gd name="T58" fmla="*/ 50 w 128"/>
                <a:gd name="T59" fmla="*/ 367 h 184"/>
                <a:gd name="T60" fmla="*/ 33 w 128"/>
                <a:gd name="T61" fmla="*/ 335 h 184"/>
                <a:gd name="T62" fmla="*/ 0 w 128"/>
                <a:gd name="T63" fmla="*/ 256 h 184"/>
                <a:gd name="T64" fmla="*/ 0 w 128"/>
                <a:gd name="T65" fmla="*/ 271 h 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2" name="Freeform 123"/>
            <p:cNvSpPr>
              <a:spLocks/>
            </p:cNvSpPr>
            <p:nvPr/>
          </p:nvSpPr>
          <p:spPr bwMode="auto">
            <a:xfrm>
              <a:off x="3268" y="1394"/>
              <a:ext cx="171" cy="192"/>
            </a:xfrm>
            <a:custGeom>
              <a:avLst/>
              <a:gdLst>
                <a:gd name="T0" fmla="*/ 178 w 120"/>
                <a:gd name="T1" fmla="*/ 32 h 136"/>
                <a:gd name="T2" fmla="*/ 162 w 120"/>
                <a:gd name="T3" fmla="*/ 32 h 136"/>
                <a:gd name="T4" fmla="*/ 162 w 120"/>
                <a:gd name="T5" fmla="*/ 48 h 136"/>
                <a:gd name="T6" fmla="*/ 195 w 120"/>
                <a:gd name="T7" fmla="*/ 64 h 136"/>
                <a:gd name="T8" fmla="*/ 195 w 120"/>
                <a:gd name="T9" fmla="*/ 79 h 136"/>
                <a:gd name="T10" fmla="*/ 211 w 120"/>
                <a:gd name="T11" fmla="*/ 112 h 136"/>
                <a:gd name="T12" fmla="*/ 211 w 120"/>
                <a:gd name="T13" fmla="*/ 127 h 136"/>
                <a:gd name="T14" fmla="*/ 228 w 120"/>
                <a:gd name="T15" fmla="*/ 144 h 136"/>
                <a:gd name="T16" fmla="*/ 228 w 120"/>
                <a:gd name="T17" fmla="*/ 160 h 136"/>
                <a:gd name="T18" fmla="*/ 244 w 120"/>
                <a:gd name="T19" fmla="*/ 192 h 136"/>
                <a:gd name="T20" fmla="*/ 178 w 120"/>
                <a:gd name="T21" fmla="*/ 256 h 136"/>
                <a:gd name="T22" fmla="*/ 97 w 120"/>
                <a:gd name="T23" fmla="*/ 271 h 136"/>
                <a:gd name="T24" fmla="*/ 48 w 120"/>
                <a:gd name="T25" fmla="*/ 256 h 136"/>
                <a:gd name="T26" fmla="*/ 48 w 120"/>
                <a:gd name="T27" fmla="*/ 223 h 136"/>
                <a:gd name="T28" fmla="*/ 33 w 120"/>
                <a:gd name="T29" fmla="*/ 192 h 136"/>
                <a:gd name="T30" fmla="*/ 48 w 120"/>
                <a:gd name="T31" fmla="*/ 192 h 136"/>
                <a:gd name="T32" fmla="*/ 114 w 120"/>
                <a:gd name="T33" fmla="*/ 127 h 136"/>
                <a:gd name="T34" fmla="*/ 114 w 120"/>
                <a:gd name="T35" fmla="*/ 112 h 136"/>
                <a:gd name="T36" fmla="*/ 97 w 120"/>
                <a:gd name="T37" fmla="*/ 112 h 136"/>
                <a:gd name="T38" fmla="*/ 81 w 120"/>
                <a:gd name="T39" fmla="*/ 112 h 136"/>
                <a:gd name="T40" fmla="*/ 66 w 120"/>
                <a:gd name="T41" fmla="*/ 48 h 136"/>
                <a:gd name="T42" fmla="*/ 0 w 120"/>
                <a:gd name="T43" fmla="*/ 32 h 136"/>
                <a:gd name="T44" fmla="*/ 16 w 120"/>
                <a:gd name="T45" fmla="*/ 16 h 136"/>
                <a:gd name="T46" fmla="*/ 48 w 120"/>
                <a:gd name="T47" fmla="*/ 32 h 136"/>
                <a:gd name="T48" fmla="*/ 97 w 120"/>
                <a:gd name="T49" fmla="*/ 32 h 136"/>
                <a:gd name="T50" fmla="*/ 114 w 120"/>
                <a:gd name="T51" fmla="*/ 32 h 136"/>
                <a:gd name="T52" fmla="*/ 114 w 120"/>
                <a:gd name="T53" fmla="*/ 0 h 136"/>
                <a:gd name="T54" fmla="*/ 147 w 120"/>
                <a:gd name="T55" fmla="*/ 0 h 136"/>
                <a:gd name="T56" fmla="*/ 178 w 120"/>
                <a:gd name="T57" fmla="*/ 16 h 136"/>
                <a:gd name="T58" fmla="*/ 178 w 120"/>
                <a:gd name="T59" fmla="*/ 32 h 1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3" name="Freeform 124"/>
            <p:cNvSpPr>
              <a:spLocks/>
            </p:cNvSpPr>
            <p:nvPr/>
          </p:nvSpPr>
          <p:spPr bwMode="auto">
            <a:xfrm>
              <a:off x="836" y="1325"/>
              <a:ext cx="1222" cy="631"/>
            </a:xfrm>
            <a:custGeom>
              <a:avLst/>
              <a:gdLst>
                <a:gd name="T0" fmla="*/ 1435 w 856"/>
                <a:gd name="T1" fmla="*/ 777 h 448"/>
                <a:gd name="T2" fmla="*/ 1402 w 856"/>
                <a:gd name="T3" fmla="*/ 841 h 448"/>
                <a:gd name="T4" fmla="*/ 1565 w 856"/>
                <a:gd name="T5" fmla="*/ 762 h 448"/>
                <a:gd name="T6" fmla="*/ 1533 w 856"/>
                <a:gd name="T7" fmla="*/ 762 h 448"/>
                <a:gd name="T8" fmla="*/ 1468 w 856"/>
                <a:gd name="T9" fmla="*/ 714 h 448"/>
                <a:gd name="T10" fmla="*/ 1500 w 856"/>
                <a:gd name="T11" fmla="*/ 683 h 448"/>
                <a:gd name="T12" fmla="*/ 1305 w 856"/>
                <a:gd name="T13" fmla="*/ 730 h 448"/>
                <a:gd name="T14" fmla="*/ 1435 w 856"/>
                <a:gd name="T15" fmla="*/ 666 h 448"/>
                <a:gd name="T16" fmla="*/ 1615 w 856"/>
                <a:gd name="T17" fmla="*/ 635 h 448"/>
                <a:gd name="T18" fmla="*/ 1744 w 856"/>
                <a:gd name="T19" fmla="*/ 555 h 448"/>
                <a:gd name="T20" fmla="*/ 1729 w 856"/>
                <a:gd name="T21" fmla="*/ 524 h 448"/>
                <a:gd name="T22" fmla="*/ 1696 w 856"/>
                <a:gd name="T23" fmla="*/ 508 h 448"/>
                <a:gd name="T24" fmla="*/ 1679 w 856"/>
                <a:gd name="T25" fmla="*/ 476 h 448"/>
                <a:gd name="T26" fmla="*/ 1646 w 856"/>
                <a:gd name="T27" fmla="*/ 349 h 448"/>
                <a:gd name="T28" fmla="*/ 1549 w 856"/>
                <a:gd name="T29" fmla="*/ 413 h 448"/>
                <a:gd name="T30" fmla="*/ 1516 w 856"/>
                <a:gd name="T31" fmla="*/ 334 h 448"/>
                <a:gd name="T32" fmla="*/ 1419 w 856"/>
                <a:gd name="T33" fmla="*/ 286 h 448"/>
                <a:gd name="T34" fmla="*/ 1369 w 856"/>
                <a:gd name="T35" fmla="*/ 334 h 448"/>
                <a:gd name="T36" fmla="*/ 1321 w 856"/>
                <a:gd name="T37" fmla="*/ 397 h 448"/>
                <a:gd name="T38" fmla="*/ 1223 w 856"/>
                <a:gd name="T39" fmla="*/ 508 h 448"/>
                <a:gd name="T40" fmla="*/ 1158 w 856"/>
                <a:gd name="T41" fmla="*/ 618 h 448"/>
                <a:gd name="T42" fmla="*/ 1109 w 856"/>
                <a:gd name="T43" fmla="*/ 492 h 448"/>
                <a:gd name="T44" fmla="*/ 995 w 856"/>
                <a:gd name="T45" fmla="*/ 397 h 448"/>
                <a:gd name="T46" fmla="*/ 1026 w 856"/>
                <a:gd name="T47" fmla="*/ 334 h 448"/>
                <a:gd name="T48" fmla="*/ 1141 w 856"/>
                <a:gd name="T49" fmla="*/ 286 h 448"/>
                <a:gd name="T50" fmla="*/ 1255 w 856"/>
                <a:gd name="T51" fmla="*/ 223 h 448"/>
                <a:gd name="T52" fmla="*/ 1353 w 856"/>
                <a:gd name="T53" fmla="*/ 190 h 448"/>
                <a:gd name="T54" fmla="*/ 1419 w 856"/>
                <a:gd name="T55" fmla="*/ 159 h 448"/>
                <a:gd name="T56" fmla="*/ 1450 w 856"/>
                <a:gd name="T57" fmla="*/ 111 h 448"/>
                <a:gd name="T58" fmla="*/ 1305 w 856"/>
                <a:gd name="T59" fmla="*/ 175 h 448"/>
                <a:gd name="T60" fmla="*/ 1321 w 856"/>
                <a:gd name="T61" fmla="*/ 111 h 448"/>
                <a:gd name="T62" fmla="*/ 1255 w 856"/>
                <a:gd name="T63" fmla="*/ 96 h 448"/>
                <a:gd name="T64" fmla="*/ 1305 w 856"/>
                <a:gd name="T65" fmla="*/ 48 h 448"/>
                <a:gd name="T66" fmla="*/ 1402 w 856"/>
                <a:gd name="T67" fmla="*/ 0 h 448"/>
                <a:gd name="T68" fmla="*/ 1255 w 856"/>
                <a:gd name="T69" fmla="*/ 48 h 448"/>
                <a:gd name="T70" fmla="*/ 1223 w 856"/>
                <a:gd name="T71" fmla="*/ 111 h 448"/>
                <a:gd name="T72" fmla="*/ 1125 w 856"/>
                <a:gd name="T73" fmla="*/ 159 h 448"/>
                <a:gd name="T74" fmla="*/ 1173 w 856"/>
                <a:gd name="T75" fmla="*/ 111 h 448"/>
                <a:gd name="T76" fmla="*/ 1125 w 856"/>
                <a:gd name="T77" fmla="*/ 127 h 448"/>
                <a:gd name="T78" fmla="*/ 978 w 856"/>
                <a:gd name="T79" fmla="*/ 142 h 448"/>
                <a:gd name="T80" fmla="*/ 914 w 856"/>
                <a:gd name="T81" fmla="*/ 142 h 448"/>
                <a:gd name="T82" fmla="*/ 799 w 856"/>
                <a:gd name="T83" fmla="*/ 159 h 448"/>
                <a:gd name="T84" fmla="*/ 799 w 856"/>
                <a:gd name="T85" fmla="*/ 127 h 448"/>
                <a:gd name="T86" fmla="*/ 668 w 856"/>
                <a:gd name="T87" fmla="*/ 96 h 448"/>
                <a:gd name="T88" fmla="*/ 635 w 856"/>
                <a:gd name="T89" fmla="*/ 96 h 448"/>
                <a:gd name="T90" fmla="*/ 604 w 856"/>
                <a:gd name="T91" fmla="*/ 96 h 448"/>
                <a:gd name="T92" fmla="*/ 440 w 856"/>
                <a:gd name="T93" fmla="*/ 111 h 448"/>
                <a:gd name="T94" fmla="*/ 310 w 856"/>
                <a:gd name="T95" fmla="*/ 111 h 448"/>
                <a:gd name="T96" fmla="*/ 16 w 856"/>
                <a:gd name="T97" fmla="*/ 365 h 448"/>
                <a:gd name="T98" fmla="*/ 99 w 856"/>
                <a:gd name="T99" fmla="*/ 397 h 448"/>
                <a:gd name="T100" fmla="*/ 81 w 856"/>
                <a:gd name="T101" fmla="*/ 508 h 448"/>
                <a:gd name="T102" fmla="*/ 49 w 856"/>
                <a:gd name="T103" fmla="*/ 572 h 448"/>
                <a:gd name="T104" fmla="*/ 99 w 856"/>
                <a:gd name="T105" fmla="*/ 666 h 448"/>
                <a:gd name="T106" fmla="*/ 782 w 856"/>
                <a:gd name="T107" fmla="*/ 683 h 448"/>
                <a:gd name="T108" fmla="*/ 929 w 856"/>
                <a:gd name="T109" fmla="*/ 666 h 448"/>
                <a:gd name="T110" fmla="*/ 995 w 856"/>
                <a:gd name="T111" fmla="*/ 699 h 448"/>
                <a:gd name="T112" fmla="*/ 1076 w 856"/>
                <a:gd name="T113" fmla="*/ 793 h 448"/>
                <a:gd name="T114" fmla="*/ 995 w 856"/>
                <a:gd name="T115" fmla="*/ 841 h 448"/>
                <a:gd name="T116" fmla="*/ 995 w 856"/>
                <a:gd name="T117" fmla="*/ 856 h 448"/>
                <a:gd name="T118" fmla="*/ 1044 w 856"/>
                <a:gd name="T119" fmla="*/ 841 h 448"/>
                <a:gd name="T120" fmla="*/ 1158 w 856"/>
                <a:gd name="T121" fmla="*/ 810 h 448"/>
                <a:gd name="T122" fmla="*/ 1305 w 856"/>
                <a:gd name="T123" fmla="*/ 777 h 448"/>
                <a:gd name="T124" fmla="*/ 1369 w 856"/>
                <a:gd name="T125" fmla="*/ 777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4" name="Freeform 125"/>
            <p:cNvSpPr>
              <a:spLocks/>
            </p:cNvSpPr>
            <p:nvPr/>
          </p:nvSpPr>
          <p:spPr bwMode="auto">
            <a:xfrm>
              <a:off x="322" y="1370"/>
              <a:ext cx="730" cy="329"/>
            </a:xfrm>
            <a:custGeom>
              <a:avLst/>
              <a:gdLst>
                <a:gd name="T0" fmla="*/ 764 w 512"/>
                <a:gd name="T1" fmla="*/ 289 h 232"/>
                <a:gd name="T2" fmla="*/ 764 w 512"/>
                <a:gd name="T3" fmla="*/ 322 h 232"/>
                <a:gd name="T4" fmla="*/ 830 w 512"/>
                <a:gd name="T5" fmla="*/ 338 h 232"/>
                <a:gd name="T6" fmla="*/ 830 w 512"/>
                <a:gd name="T7" fmla="*/ 418 h 232"/>
                <a:gd name="T8" fmla="*/ 797 w 512"/>
                <a:gd name="T9" fmla="*/ 451 h 232"/>
                <a:gd name="T10" fmla="*/ 781 w 512"/>
                <a:gd name="T11" fmla="*/ 418 h 232"/>
                <a:gd name="T12" fmla="*/ 781 w 512"/>
                <a:gd name="T13" fmla="*/ 403 h 232"/>
                <a:gd name="T14" fmla="*/ 764 w 512"/>
                <a:gd name="T15" fmla="*/ 451 h 232"/>
                <a:gd name="T16" fmla="*/ 764 w 512"/>
                <a:gd name="T17" fmla="*/ 403 h 232"/>
                <a:gd name="T18" fmla="*/ 764 w 512"/>
                <a:gd name="T19" fmla="*/ 386 h 232"/>
                <a:gd name="T20" fmla="*/ 797 w 512"/>
                <a:gd name="T21" fmla="*/ 386 h 232"/>
                <a:gd name="T22" fmla="*/ 764 w 512"/>
                <a:gd name="T23" fmla="*/ 386 h 232"/>
                <a:gd name="T24" fmla="*/ 781 w 512"/>
                <a:gd name="T25" fmla="*/ 355 h 232"/>
                <a:gd name="T26" fmla="*/ 764 w 512"/>
                <a:gd name="T27" fmla="*/ 355 h 232"/>
                <a:gd name="T28" fmla="*/ 749 w 512"/>
                <a:gd name="T29" fmla="*/ 306 h 232"/>
                <a:gd name="T30" fmla="*/ 650 w 512"/>
                <a:gd name="T31" fmla="*/ 306 h 232"/>
                <a:gd name="T32" fmla="*/ 586 w 512"/>
                <a:gd name="T33" fmla="*/ 274 h 232"/>
                <a:gd name="T34" fmla="*/ 455 w 512"/>
                <a:gd name="T35" fmla="*/ 322 h 232"/>
                <a:gd name="T36" fmla="*/ 569 w 512"/>
                <a:gd name="T37" fmla="*/ 274 h 232"/>
                <a:gd name="T38" fmla="*/ 423 w 512"/>
                <a:gd name="T39" fmla="*/ 322 h 232"/>
                <a:gd name="T40" fmla="*/ 406 w 512"/>
                <a:gd name="T41" fmla="*/ 338 h 232"/>
                <a:gd name="T42" fmla="*/ 277 w 512"/>
                <a:gd name="T43" fmla="*/ 386 h 232"/>
                <a:gd name="T44" fmla="*/ 0 w 512"/>
                <a:gd name="T45" fmla="*/ 467 h 232"/>
                <a:gd name="T46" fmla="*/ 309 w 512"/>
                <a:gd name="T47" fmla="*/ 338 h 232"/>
                <a:gd name="T48" fmla="*/ 228 w 512"/>
                <a:gd name="T49" fmla="*/ 338 h 232"/>
                <a:gd name="T50" fmla="*/ 211 w 512"/>
                <a:gd name="T51" fmla="*/ 306 h 232"/>
                <a:gd name="T52" fmla="*/ 309 w 512"/>
                <a:gd name="T53" fmla="*/ 225 h 232"/>
                <a:gd name="T54" fmla="*/ 455 w 512"/>
                <a:gd name="T55" fmla="*/ 160 h 232"/>
                <a:gd name="T56" fmla="*/ 358 w 512"/>
                <a:gd name="T57" fmla="*/ 177 h 232"/>
                <a:gd name="T58" fmla="*/ 358 w 512"/>
                <a:gd name="T59" fmla="*/ 160 h 232"/>
                <a:gd name="T60" fmla="*/ 439 w 512"/>
                <a:gd name="T61" fmla="*/ 129 h 232"/>
                <a:gd name="T62" fmla="*/ 439 w 512"/>
                <a:gd name="T63" fmla="*/ 129 h 232"/>
                <a:gd name="T64" fmla="*/ 488 w 512"/>
                <a:gd name="T65" fmla="*/ 112 h 232"/>
                <a:gd name="T66" fmla="*/ 488 w 512"/>
                <a:gd name="T67" fmla="*/ 81 h 232"/>
                <a:gd name="T68" fmla="*/ 569 w 512"/>
                <a:gd name="T69" fmla="*/ 64 h 232"/>
                <a:gd name="T70" fmla="*/ 797 w 512"/>
                <a:gd name="T71" fmla="*/ 0 h 232"/>
                <a:gd name="T72" fmla="*/ 813 w 512"/>
                <a:gd name="T73" fmla="*/ 16 h 232"/>
                <a:gd name="T74" fmla="*/ 863 w 512"/>
                <a:gd name="T75" fmla="*/ 16 h 232"/>
                <a:gd name="T76" fmla="*/ 1041 w 512"/>
                <a:gd name="T77" fmla="*/ 48 h 2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5" name="Freeform 126"/>
            <p:cNvSpPr>
              <a:spLocks/>
            </p:cNvSpPr>
            <p:nvPr/>
          </p:nvSpPr>
          <p:spPr bwMode="auto">
            <a:xfrm>
              <a:off x="813" y="2148"/>
              <a:ext cx="502" cy="384"/>
            </a:xfrm>
            <a:custGeom>
              <a:avLst/>
              <a:gdLst>
                <a:gd name="T0" fmla="*/ 0 w 352"/>
                <a:gd name="T1" fmla="*/ 96 h 272"/>
                <a:gd name="T2" fmla="*/ 16 w 352"/>
                <a:gd name="T3" fmla="*/ 144 h 272"/>
                <a:gd name="T4" fmla="*/ 16 w 352"/>
                <a:gd name="T5" fmla="*/ 160 h 272"/>
                <a:gd name="T6" fmla="*/ 66 w 352"/>
                <a:gd name="T7" fmla="*/ 208 h 272"/>
                <a:gd name="T8" fmla="*/ 97 w 352"/>
                <a:gd name="T9" fmla="*/ 271 h 272"/>
                <a:gd name="T10" fmla="*/ 114 w 352"/>
                <a:gd name="T11" fmla="*/ 287 h 272"/>
                <a:gd name="T12" fmla="*/ 81 w 352"/>
                <a:gd name="T13" fmla="*/ 192 h 272"/>
                <a:gd name="T14" fmla="*/ 48 w 352"/>
                <a:gd name="T15" fmla="*/ 32 h 272"/>
                <a:gd name="T16" fmla="*/ 81 w 352"/>
                <a:gd name="T17" fmla="*/ 48 h 272"/>
                <a:gd name="T18" fmla="*/ 114 w 352"/>
                <a:gd name="T19" fmla="*/ 144 h 272"/>
                <a:gd name="T20" fmla="*/ 147 w 352"/>
                <a:gd name="T21" fmla="*/ 192 h 272"/>
                <a:gd name="T22" fmla="*/ 163 w 352"/>
                <a:gd name="T23" fmla="*/ 223 h 272"/>
                <a:gd name="T24" fmla="*/ 228 w 352"/>
                <a:gd name="T25" fmla="*/ 335 h 272"/>
                <a:gd name="T26" fmla="*/ 211 w 352"/>
                <a:gd name="T27" fmla="*/ 383 h 272"/>
                <a:gd name="T28" fmla="*/ 292 w 352"/>
                <a:gd name="T29" fmla="*/ 446 h 272"/>
                <a:gd name="T30" fmla="*/ 391 w 352"/>
                <a:gd name="T31" fmla="*/ 494 h 272"/>
                <a:gd name="T32" fmla="*/ 455 w 352"/>
                <a:gd name="T33" fmla="*/ 494 h 272"/>
                <a:gd name="T34" fmla="*/ 538 w 352"/>
                <a:gd name="T35" fmla="*/ 542 h 272"/>
                <a:gd name="T36" fmla="*/ 586 w 352"/>
                <a:gd name="T37" fmla="*/ 494 h 272"/>
                <a:gd name="T38" fmla="*/ 586 w 352"/>
                <a:gd name="T39" fmla="*/ 446 h 272"/>
                <a:gd name="T40" fmla="*/ 650 w 352"/>
                <a:gd name="T41" fmla="*/ 431 h 272"/>
                <a:gd name="T42" fmla="*/ 667 w 352"/>
                <a:gd name="T43" fmla="*/ 431 h 272"/>
                <a:gd name="T44" fmla="*/ 683 w 352"/>
                <a:gd name="T45" fmla="*/ 335 h 272"/>
                <a:gd name="T46" fmla="*/ 602 w 352"/>
                <a:gd name="T47" fmla="*/ 398 h 272"/>
                <a:gd name="T48" fmla="*/ 586 w 352"/>
                <a:gd name="T49" fmla="*/ 431 h 272"/>
                <a:gd name="T50" fmla="*/ 553 w 352"/>
                <a:gd name="T51" fmla="*/ 431 h 272"/>
                <a:gd name="T52" fmla="*/ 455 w 352"/>
                <a:gd name="T53" fmla="*/ 398 h 272"/>
                <a:gd name="T54" fmla="*/ 439 w 352"/>
                <a:gd name="T55" fmla="*/ 256 h 272"/>
                <a:gd name="T56" fmla="*/ 406 w 352"/>
                <a:gd name="T57" fmla="*/ 192 h 272"/>
                <a:gd name="T58" fmla="*/ 342 w 352"/>
                <a:gd name="T59" fmla="*/ 79 h 272"/>
                <a:gd name="T60" fmla="*/ 309 w 352"/>
                <a:gd name="T61" fmla="*/ 112 h 272"/>
                <a:gd name="T62" fmla="*/ 292 w 352"/>
                <a:gd name="T63" fmla="*/ 64 h 272"/>
                <a:gd name="T64" fmla="*/ 147 w 352"/>
                <a:gd name="T65" fmla="*/ 48 h 272"/>
                <a:gd name="T66" fmla="*/ 0 w 352"/>
                <a:gd name="T67" fmla="*/ 0 h 2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6" name="Freeform 127"/>
            <p:cNvSpPr>
              <a:spLocks/>
            </p:cNvSpPr>
            <p:nvPr/>
          </p:nvSpPr>
          <p:spPr bwMode="auto">
            <a:xfrm>
              <a:off x="756" y="1800"/>
              <a:ext cx="1050" cy="506"/>
            </a:xfrm>
            <a:custGeom>
              <a:avLst/>
              <a:gdLst>
                <a:gd name="T0" fmla="*/ 619 w 736"/>
                <a:gd name="T1" fmla="*/ 585 h 360"/>
                <a:gd name="T2" fmla="*/ 652 w 736"/>
                <a:gd name="T3" fmla="*/ 585 h 360"/>
                <a:gd name="T4" fmla="*/ 716 w 736"/>
                <a:gd name="T5" fmla="*/ 600 h 360"/>
                <a:gd name="T6" fmla="*/ 782 w 736"/>
                <a:gd name="T7" fmla="*/ 600 h 360"/>
                <a:gd name="T8" fmla="*/ 749 w 736"/>
                <a:gd name="T9" fmla="*/ 569 h 360"/>
                <a:gd name="T10" fmla="*/ 815 w 736"/>
                <a:gd name="T11" fmla="*/ 554 h 360"/>
                <a:gd name="T12" fmla="*/ 879 w 736"/>
                <a:gd name="T13" fmla="*/ 585 h 360"/>
                <a:gd name="T14" fmla="*/ 944 w 736"/>
                <a:gd name="T15" fmla="*/ 663 h 360"/>
                <a:gd name="T16" fmla="*/ 993 w 736"/>
                <a:gd name="T17" fmla="*/ 696 h 360"/>
                <a:gd name="T18" fmla="*/ 1026 w 736"/>
                <a:gd name="T19" fmla="*/ 491 h 360"/>
                <a:gd name="T20" fmla="*/ 1156 w 736"/>
                <a:gd name="T21" fmla="*/ 395 h 360"/>
                <a:gd name="T22" fmla="*/ 1173 w 736"/>
                <a:gd name="T23" fmla="*/ 364 h 360"/>
                <a:gd name="T24" fmla="*/ 1188 w 736"/>
                <a:gd name="T25" fmla="*/ 332 h 360"/>
                <a:gd name="T26" fmla="*/ 1206 w 736"/>
                <a:gd name="T27" fmla="*/ 316 h 360"/>
                <a:gd name="T28" fmla="*/ 1221 w 736"/>
                <a:gd name="T29" fmla="*/ 316 h 360"/>
                <a:gd name="T30" fmla="*/ 1254 w 736"/>
                <a:gd name="T31" fmla="*/ 284 h 360"/>
                <a:gd name="T32" fmla="*/ 1351 w 736"/>
                <a:gd name="T33" fmla="*/ 221 h 360"/>
                <a:gd name="T34" fmla="*/ 1368 w 736"/>
                <a:gd name="T35" fmla="*/ 221 h 360"/>
                <a:gd name="T36" fmla="*/ 1449 w 736"/>
                <a:gd name="T37" fmla="*/ 142 h 360"/>
                <a:gd name="T38" fmla="*/ 1482 w 736"/>
                <a:gd name="T39" fmla="*/ 111 h 360"/>
                <a:gd name="T40" fmla="*/ 1417 w 736"/>
                <a:gd name="T41" fmla="*/ 111 h 360"/>
                <a:gd name="T42" fmla="*/ 1270 w 736"/>
                <a:gd name="T43" fmla="*/ 142 h 360"/>
                <a:gd name="T44" fmla="*/ 1188 w 736"/>
                <a:gd name="T45" fmla="*/ 190 h 360"/>
                <a:gd name="T46" fmla="*/ 1091 w 736"/>
                <a:gd name="T47" fmla="*/ 174 h 360"/>
                <a:gd name="T48" fmla="*/ 1091 w 736"/>
                <a:gd name="T49" fmla="*/ 142 h 360"/>
                <a:gd name="T50" fmla="*/ 1026 w 736"/>
                <a:gd name="T51" fmla="*/ 126 h 360"/>
                <a:gd name="T52" fmla="*/ 960 w 736"/>
                <a:gd name="T53" fmla="*/ 221 h 360"/>
                <a:gd name="T54" fmla="*/ 960 w 736"/>
                <a:gd name="T55" fmla="*/ 174 h 360"/>
                <a:gd name="T56" fmla="*/ 1026 w 736"/>
                <a:gd name="T57" fmla="*/ 94 h 360"/>
                <a:gd name="T58" fmla="*/ 1074 w 736"/>
                <a:gd name="T59" fmla="*/ 79 h 360"/>
                <a:gd name="T60" fmla="*/ 1026 w 736"/>
                <a:gd name="T61" fmla="*/ 63 h 360"/>
                <a:gd name="T62" fmla="*/ 944 w 736"/>
                <a:gd name="T63" fmla="*/ 79 h 360"/>
                <a:gd name="T64" fmla="*/ 977 w 736"/>
                <a:gd name="T65" fmla="*/ 31 h 360"/>
                <a:gd name="T66" fmla="*/ 879 w 736"/>
                <a:gd name="T67" fmla="*/ 0 h 360"/>
                <a:gd name="T68" fmla="*/ 211 w 736"/>
                <a:gd name="T69" fmla="*/ 15 h 360"/>
                <a:gd name="T70" fmla="*/ 195 w 736"/>
                <a:gd name="T71" fmla="*/ 31 h 360"/>
                <a:gd name="T72" fmla="*/ 130 w 736"/>
                <a:gd name="T73" fmla="*/ 94 h 360"/>
                <a:gd name="T74" fmla="*/ 16 w 736"/>
                <a:gd name="T75" fmla="*/ 268 h 360"/>
                <a:gd name="T76" fmla="*/ 16 w 736"/>
                <a:gd name="T77" fmla="*/ 316 h 360"/>
                <a:gd name="T78" fmla="*/ 16 w 736"/>
                <a:gd name="T79" fmla="*/ 347 h 360"/>
                <a:gd name="T80" fmla="*/ 33 w 736"/>
                <a:gd name="T81" fmla="*/ 410 h 360"/>
                <a:gd name="T82" fmla="*/ 66 w 736"/>
                <a:gd name="T83" fmla="*/ 458 h 360"/>
                <a:gd name="T84" fmla="*/ 147 w 736"/>
                <a:gd name="T85" fmla="*/ 491 h 360"/>
                <a:gd name="T86" fmla="*/ 375 w 736"/>
                <a:gd name="T87" fmla="*/ 554 h 360"/>
                <a:gd name="T88" fmla="*/ 407 w 736"/>
                <a:gd name="T89" fmla="*/ 600 h 360"/>
                <a:gd name="T90" fmla="*/ 488 w 736"/>
                <a:gd name="T91" fmla="*/ 680 h 3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7" name="Freeform 128"/>
            <p:cNvSpPr>
              <a:spLocks/>
            </p:cNvSpPr>
            <p:nvPr/>
          </p:nvSpPr>
          <p:spPr bwMode="auto">
            <a:xfrm>
              <a:off x="1190" y="2464"/>
              <a:ext cx="80" cy="90"/>
            </a:xfrm>
            <a:custGeom>
              <a:avLst/>
              <a:gdLst>
                <a:gd name="T0" fmla="*/ 66 w 56"/>
                <a:gd name="T1" fmla="*/ 96 h 64"/>
                <a:gd name="T2" fmla="*/ 49 w 56"/>
                <a:gd name="T3" fmla="*/ 127 h 64"/>
                <a:gd name="T4" fmla="*/ 0 w 56"/>
                <a:gd name="T5" fmla="*/ 111 h 64"/>
                <a:gd name="T6" fmla="*/ 0 w 56"/>
                <a:gd name="T7" fmla="*/ 96 h 64"/>
                <a:gd name="T8" fmla="*/ 33 w 56"/>
                <a:gd name="T9" fmla="*/ 48 h 64"/>
                <a:gd name="T10" fmla="*/ 49 w 56"/>
                <a:gd name="T11" fmla="*/ 48 h 64"/>
                <a:gd name="T12" fmla="*/ 33 w 56"/>
                <a:gd name="T13" fmla="*/ 15 h 64"/>
                <a:gd name="T14" fmla="*/ 49 w 56"/>
                <a:gd name="T15" fmla="*/ 0 h 64"/>
                <a:gd name="T16" fmla="*/ 99 w 56"/>
                <a:gd name="T17" fmla="*/ 0 h 64"/>
                <a:gd name="T18" fmla="*/ 81 w 56"/>
                <a:gd name="T19" fmla="*/ 48 h 64"/>
                <a:gd name="T20" fmla="*/ 99 w 56"/>
                <a:gd name="T21" fmla="*/ 63 h 64"/>
                <a:gd name="T22" fmla="*/ 114 w 56"/>
                <a:gd name="T23" fmla="*/ 63 h 64"/>
                <a:gd name="T24" fmla="*/ 66 w 56"/>
                <a:gd name="T25" fmla="*/ 96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8" name="Freeform 129"/>
            <p:cNvSpPr>
              <a:spLocks/>
            </p:cNvSpPr>
            <p:nvPr/>
          </p:nvSpPr>
          <p:spPr bwMode="auto">
            <a:xfrm>
              <a:off x="1224" y="2532"/>
              <a:ext cx="46" cy="33"/>
            </a:xfrm>
            <a:custGeom>
              <a:avLst/>
              <a:gdLst>
                <a:gd name="T0" fmla="*/ 66 w 32"/>
                <a:gd name="T1" fmla="*/ 30 h 24"/>
                <a:gd name="T2" fmla="*/ 17 w 32"/>
                <a:gd name="T3" fmla="*/ 0 h 24"/>
                <a:gd name="T4" fmla="*/ 0 w 32"/>
                <a:gd name="T5" fmla="*/ 30 h 24"/>
                <a:gd name="T6" fmla="*/ 17 w 32"/>
                <a:gd name="T7" fmla="*/ 30 h 24"/>
                <a:gd name="T8" fmla="*/ 66 w 32"/>
                <a:gd name="T9" fmla="*/ 45 h 24"/>
                <a:gd name="T10" fmla="*/ 66 w 32"/>
                <a:gd name="T11" fmla="*/ 3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59" name="Freeform 130"/>
            <p:cNvSpPr>
              <a:spLocks/>
            </p:cNvSpPr>
            <p:nvPr/>
          </p:nvSpPr>
          <p:spPr bwMode="auto">
            <a:xfrm>
              <a:off x="1407" y="2645"/>
              <a:ext cx="11" cy="10"/>
            </a:xfrm>
            <a:custGeom>
              <a:avLst/>
              <a:gdLst>
                <a:gd name="T0" fmla="*/ 0 w 8"/>
                <a:gd name="T1" fmla="*/ 0 h 8"/>
                <a:gd name="T2" fmla="*/ 15 w 8"/>
                <a:gd name="T3" fmla="*/ 0 h 8"/>
                <a:gd name="T4" fmla="*/ 15 w 8"/>
                <a:gd name="T5" fmla="*/ 13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0" name="Freeform 131"/>
            <p:cNvSpPr>
              <a:spLocks/>
            </p:cNvSpPr>
            <p:nvPr/>
          </p:nvSpPr>
          <p:spPr bwMode="auto">
            <a:xfrm>
              <a:off x="1407" y="2645"/>
              <a:ext cx="11" cy="10"/>
            </a:xfrm>
            <a:custGeom>
              <a:avLst/>
              <a:gdLst>
                <a:gd name="T0" fmla="*/ 0 w 8"/>
                <a:gd name="T1" fmla="*/ 0 h 8"/>
                <a:gd name="T2" fmla="*/ 15 w 8"/>
                <a:gd name="T3" fmla="*/ 0 h 8"/>
                <a:gd name="T4" fmla="*/ 15 w 8"/>
                <a:gd name="T5" fmla="*/ 13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1" name="Freeform 132"/>
            <p:cNvSpPr>
              <a:spLocks/>
            </p:cNvSpPr>
            <p:nvPr/>
          </p:nvSpPr>
          <p:spPr bwMode="auto">
            <a:xfrm>
              <a:off x="1418" y="2645"/>
              <a:ext cx="45" cy="45"/>
            </a:xfrm>
            <a:custGeom>
              <a:avLst/>
              <a:gdLst>
                <a:gd name="T0" fmla="*/ 63 w 32"/>
                <a:gd name="T1" fmla="*/ 32 h 32"/>
                <a:gd name="T2" fmla="*/ 32 w 32"/>
                <a:gd name="T3" fmla="*/ 0 h 32"/>
                <a:gd name="T4" fmla="*/ 15 w 32"/>
                <a:gd name="T5" fmla="*/ 0 h 32"/>
                <a:gd name="T6" fmla="*/ 0 w 32"/>
                <a:gd name="T7" fmla="*/ 0 h 32"/>
                <a:gd name="T8" fmla="*/ 0 w 32"/>
                <a:gd name="T9" fmla="*/ 15 h 32"/>
                <a:gd name="T10" fmla="*/ 32 w 32"/>
                <a:gd name="T11" fmla="*/ 32 h 32"/>
                <a:gd name="T12" fmla="*/ 32 w 32"/>
                <a:gd name="T13" fmla="*/ 48 h 32"/>
                <a:gd name="T14" fmla="*/ 48 w 32"/>
                <a:gd name="T15" fmla="*/ 63 h 32"/>
                <a:gd name="T16" fmla="*/ 63 w 32"/>
                <a:gd name="T17" fmla="*/ 48 h 32"/>
                <a:gd name="T18" fmla="*/ 63 w 32"/>
                <a:gd name="T19" fmla="*/ 32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2" name="Freeform 133"/>
            <p:cNvSpPr>
              <a:spLocks/>
            </p:cNvSpPr>
            <p:nvPr/>
          </p:nvSpPr>
          <p:spPr bwMode="auto">
            <a:xfrm>
              <a:off x="1349" y="2645"/>
              <a:ext cx="69" cy="45"/>
            </a:xfrm>
            <a:custGeom>
              <a:avLst/>
              <a:gdLst>
                <a:gd name="T0" fmla="*/ 17 w 48"/>
                <a:gd name="T1" fmla="*/ 0 h 32"/>
                <a:gd name="T2" fmla="*/ 33 w 48"/>
                <a:gd name="T3" fmla="*/ 15 h 32"/>
                <a:gd name="T4" fmla="*/ 50 w 48"/>
                <a:gd name="T5" fmla="*/ 15 h 32"/>
                <a:gd name="T6" fmla="*/ 83 w 48"/>
                <a:gd name="T7" fmla="*/ 0 h 32"/>
                <a:gd name="T8" fmla="*/ 99 w 48"/>
                <a:gd name="T9" fmla="*/ 15 h 32"/>
                <a:gd name="T10" fmla="*/ 66 w 48"/>
                <a:gd name="T11" fmla="*/ 32 h 32"/>
                <a:gd name="T12" fmla="*/ 83 w 48"/>
                <a:gd name="T13" fmla="*/ 63 h 32"/>
                <a:gd name="T14" fmla="*/ 66 w 48"/>
                <a:gd name="T15" fmla="*/ 63 h 32"/>
                <a:gd name="T16" fmla="*/ 50 w 48"/>
                <a:gd name="T17" fmla="*/ 48 h 32"/>
                <a:gd name="T18" fmla="*/ 0 w 48"/>
                <a:gd name="T19" fmla="*/ 32 h 32"/>
                <a:gd name="T20" fmla="*/ 17 w 48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3" name="Freeform 134"/>
            <p:cNvSpPr>
              <a:spLocks/>
            </p:cNvSpPr>
            <p:nvPr/>
          </p:nvSpPr>
          <p:spPr bwMode="auto">
            <a:xfrm>
              <a:off x="1304" y="2610"/>
              <a:ext cx="56" cy="57"/>
            </a:xfrm>
            <a:custGeom>
              <a:avLst/>
              <a:gdLst>
                <a:gd name="T0" fmla="*/ 78 w 40"/>
                <a:gd name="T1" fmla="*/ 48 h 40"/>
                <a:gd name="T2" fmla="*/ 63 w 40"/>
                <a:gd name="T3" fmla="*/ 33 h 40"/>
                <a:gd name="T4" fmla="*/ 48 w 40"/>
                <a:gd name="T5" fmla="*/ 0 h 40"/>
                <a:gd name="T6" fmla="*/ 0 w 40"/>
                <a:gd name="T7" fmla="*/ 0 h 40"/>
                <a:gd name="T8" fmla="*/ 0 w 40"/>
                <a:gd name="T9" fmla="*/ 33 h 40"/>
                <a:gd name="T10" fmla="*/ 15 w 40"/>
                <a:gd name="T11" fmla="*/ 48 h 40"/>
                <a:gd name="T12" fmla="*/ 15 w 40"/>
                <a:gd name="T13" fmla="*/ 33 h 40"/>
                <a:gd name="T14" fmla="*/ 48 w 40"/>
                <a:gd name="T15" fmla="*/ 66 h 40"/>
                <a:gd name="T16" fmla="*/ 48 w 40"/>
                <a:gd name="T17" fmla="*/ 81 h 40"/>
                <a:gd name="T18" fmla="*/ 63 w 40"/>
                <a:gd name="T19" fmla="*/ 81 h 40"/>
                <a:gd name="T20" fmla="*/ 78 w 40"/>
                <a:gd name="T21" fmla="*/ 4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4" name="Freeform 135"/>
            <p:cNvSpPr>
              <a:spLocks/>
            </p:cNvSpPr>
            <p:nvPr/>
          </p:nvSpPr>
          <p:spPr bwMode="auto">
            <a:xfrm>
              <a:off x="1282" y="2521"/>
              <a:ext cx="78" cy="89"/>
            </a:xfrm>
            <a:custGeom>
              <a:avLst/>
              <a:gdLst>
                <a:gd name="T0" fmla="*/ 78 w 56"/>
                <a:gd name="T1" fmla="*/ 124 h 64"/>
                <a:gd name="T2" fmla="*/ 109 w 56"/>
                <a:gd name="T3" fmla="*/ 31 h 64"/>
                <a:gd name="T4" fmla="*/ 109 w 56"/>
                <a:gd name="T5" fmla="*/ 0 h 64"/>
                <a:gd name="T6" fmla="*/ 63 w 56"/>
                <a:gd name="T7" fmla="*/ 15 h 64"/>
                <a:gd name="T8" fmla="*/ 0 w 56"/>
                <a:gd name="T9" fmla="*/ 63 h 64"/>
                <a:gd name="T10" fmla="*/ 0 w 56"/>
                <a:gd name="T11" fmla="*/ 78 h 64"/>
                <a:gd name="T12" fmla="*/ 31 w 56"/>
                <a:gd name="T13" fmla="*/ 124 h 64"/>
                <a:gd name="T14" fmla="*/ 78 w 56"/>
                <a:gd name="T15" fmla="*/ 12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5" name="Freeform 136"/>
            <p:cNvSpPr>
              <a:spLocks/>
            </p:cNvSpPr>
            <p:nvPr/>
          </p:nvSpPr>
          <p:spPr bwMode="auto">
            <a:xfrm>
              <a:off x="1235" y="2509"/>
              <a:ext cx="125" cy="56"/>
            </a:xfrm>
            <a:custGeom>
              <a:avLst/>
              <a:gdLst>
                <a:gd name="T0" fmla="*/ 48 w 88"/>
                <a:gd name="T1" fmla="*/ 0 h 40"/>
                <a:gd name="T2" fmla="*/ 129 w 88"/>
                <a:gd name="T3" fmla="*/ 0 h 40"/>
                <a:gd name="T4" fmla="*/ 178 w 88"/>
                <a:gd name="T5" fmla="*/ 15 h 40"/>
                <a:gd name="T6" fmla="*/ 129 w 88"/>
                <a:gd name="T7" fmla="*/ 31 h 40"/>
                <a:gd name="T8" fmla="*/ 64 w 88"/>
                <a:gd name="T9" fmla="*/ 78 h 40"/>
                <a:gd name="T10" fmla="*/ 48 w 88"/>
                <a:gd name="T11" fmla="*/ 63 h 40"/>
                <a:gd name="T12" fmla="*/ 0 w 88"/>
                <a:gd name="T13" fmla="*/ 31 h 40"/>
                <a:gd name="T14" fmla="*/ 48 w 88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6" name="Freeform 137"/>
            <p:cNvSpPr>
              <a:spLocks/>
            </p:cNvSpPr>
            <p:nvPr/>
          </p:nvSpPr>
          <p:spPr bwMode="auto">
            <a:xfrm>
              <a:off x="1578" y="2419"/>
              <a:ext cx="68" cy="57"/>
            </a:xfrm>
            <a:custGeom>
              <a:avLst/>
              <a:gdLst>
                <a:gd name="T0" fmla="*/ 16 w 48"/>
                <a:gd name="T1" fmla="*/ 0 h 40"/>
                <a:gd name="T2" fmla="*/ 64 w 48"/>
                <a:gd name="T3" fmla="*/ 16 h 40"/>
                <a:gd name="T4" fmla="*/ 81 w 48"/>
                <a:gd name="T5" fmla="*/ 16 h 40"/>
                <a:gd name="T6" fmla="*/ 64 w 48"/>
                <a:gd name="T7" fmla="*/ 33 h 40"/>
                <a:gd name="T8" fmla="*/ 96 w 48"/>
                <a:gd name="T9" fmla="*/ 33 h 40"/>
                <a:gd name="T10" fmla="*/ 96 w 48"/>
                <a:gd name="T11" fmla="*/ 48 h 40"/>
                <a:gd name="T12" fmla="*/ 96 w 48"/>
                <a:gd name="T13" fmla="*/ 66 h 40"/>
                <a:gd name="T14" fmla="*/ 81 w 48"/>
                <a:gd name="T15" fmla="*/ 48 h 40"/>
                <a:gd name="T16" fmla="*/ 33 w 48"/>
                <a:gd name="T17" fmla="*/ 48 h 40"/>
                <a:gd name="T18" fmla="*/ 48 w 48"/>
                <a:gd name="T19" fmla="*/ 48 h 40"/>
                <a:gd name="T20" fmla="*/ 33 w 48"/>
                <a:gd name="T21" fmla="*/ 48 h 40"/>
                <a:gd name="T22" fmla="*/ 16 w 48"/>
                <a:gd name="T23" fmla="*/ 81 h 40"/>
                <a:gd name="T24" fmla="*/ 0 w 48"/>
                <a:gd name="T25" fmla="*/ 66 h 40"/>
                <a:gd name="T26" fmla="*/ 16 w 48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7" name="Freeform 138"/>
            <p:cNvSpPr>
              <a:spLocks/>
            </p:cNvSpPr>
            <p:nvPr/>
          </p:nvSpPr>
          <p:spPr bwMode="auto">
            <a:xfrm>
              <a:off x="1533" y="2419"/>
              <a:ext cx="57" cy="45"/>
            </a:xfrm>
            <a:custGeom>
              <a:avLst/>
              <a:gdLst>
                <a:gd name="T0" fmla="*/ 81 w 40"/>
                <a:gd name="T1" fmla="*/ 0 h 32"/>
                <a:gd name="T2" fmla="*/ 48 w 40"/>
                <a:gd name="T3" fmla="*/ 0 h 32"/>
                <a:gd name="T4" fmla="*/ 33 w 40"/>
                <a:gd name="T5" fmla="*/ 15 h 32"/>
                <a:gd name="T6" fmla="*/ 48 w 40"/>
                <a:gd name="T7" fmla="*/ 15 h 32"/>
                <a:gd name="T8" fmla="*/ 66 w 40"/>
                <a:gd name="T9" fmla="*/ 48 h 32"/>
                <a:gd name="T10" fmla="*/ 33 w 40"/>
                <a:gd name="T11" fmla="*/ 48 h 32"/>
                <a:gd name="T12" fmla="*/ 16 w 40"/>
                <a:gd name="T13" fmla="*/ 48 h 32"/>
                <a:gd name="T14" fmla="*/ 0 w 40"/>
                <a:gd name="T15" fmla="*/ 48 h 32"/>
                <a:gd name="T16" fmla="*/ 16 w 40"/>
                <a:gd name="T17" fmla="*/ 63 h 32"/>
                <a:gd name="T18" fmla="*/ 66 w 40"/>
                <a:gd name="T19" fmla="*/ 63 h 32"/>
                <a:gd name="T20" fmla="*/ 81 w 40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8" name="Freeform 139"/>
            <p:cNvSpPr>
              <a:spLocks/>
            </p:cNvSpPr>
            <p:nvPr/>
          </p:nvSpPr>
          <p:spPr bwMode="auto">
            <a:xfrm>
              <a:off x="1886" y="3490"/>
              <a:ext cx="91" cy="102"/>
            </a:xfrm>
            <a:custGeom>
              <a:avLst/>
              <a:gdLst>
                <a:gd name="T0" fmla="*/ 0 w 64"/>
                <a:gd name="T1" fmla="*/ 112 h 72"/>
                <a:gd name="T2" fmla="*/ 0 w 64"/>
                <a:gd name="T3" fmla="*/ 0 h 72"/>
                <a:gd name="T4" fmla="*/ 16 w 64"/>
                <a:gd name="T5" fmla="*/ 0 h 72"/>
                <a:gd name="T6" fmla="*/ 48 w 64"/>
                <a:gd name="T7" fmla="*/ 33 h 72"/>
                <a:gd name="T8" fmla="*/ 48 w 64"/>
                <a:gd name="T9" fmla="*/ 16 h 72"/>
                <a:gd name="T10" fmla="*/ 114 w 64"/>
                <a:gd name="T11" fmla="*/ 48 h 72"/>
                <a:gd name="T12" fmla="*/ 129 w 64"/>
                <a:gd name="T13" fmla="*/ 81 h 72"/>
                <a:gd name="T14" fmla="*/ 129 w 64"/>
                <a:gd name="T15" fmla="*/ 112 h 72"/>
                <a:gd name="T16" fmla="*/ 114 w 64"/>
                <a:gd name="T17" fmla="*/ 129 h 72"/>
                <a:gd name="T18" fmla="*/ 65 w 64"/>
                <a:gd name="T19" fmla="*/ 145 h 72"/>
                <a:gd name="T20" fmla="*/ 0 w 64"/>
                <a:gd name="T21" fmla="*/ 112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69" name="Freeform 140"/>
            <p:cNvSpPr>
              <a:spLocks/>
            </p:cNvSpPr>
            <p:nvPr/>
          </p:nvSpPr>
          <p:spPr bwMode="auto">
            <a:xfrm>
              <a:off x="1533" y="2735"/>
              <a:ext cx="730" cy="833"/>
            </a:xfrm>
            <a:custGeom>
              <a:avLst/>
              <a:gdLst>
                <a:gd name="T0" fmla="*/ 553 w 512"/>
                <a:gd name="T1" fmla="*/ 96 h 592"/>
                <a:gd name="T2" fmla="*/ 472 w 512"/>
                <a:gd name="T3" fmla="*/ 79 h 592"/>
                <a:gd name="T4" fmla="*/ 455 w 512"/>
                <a:gd name="T5" fmla="*/ 96 h 592"/>
                <a:gd name="T6" fmla="*/ 391 w 512"/>
                <a:gd name="T7" fmla="*/ 111 h 592"/>
                <a:gd name="T8" fmla="*/ 358 w 512"/>
                <a:gd name="T9" fmla="*/ 79 h 592"/>
                <a:gd name="T10" fmla="*/ 358 w 512"/>
                <a:gd name="T11" fmla="*/ 0 h 592"/>
                <a:gd name="T12" fmla="*/ 342 w 512"/>
                <a:gd name="T13" fmla="*/ 15 h 592"/>
                <a:gd name="T14" fmla="*/ 228 w 512"/>
                <a:gd name="T15" fmla="*/ 32 h 592"/>
                <a:gd name="T16" fmla="*/ 244 w 512"/>
                <a:gd name="T17" fmla="*/ 79 h 592"/>
                <a:gd name="T18" fmla="*/ 211 w 512"/>
                <a:gd name="T19" fmla="*/ 127 h 592"/>
                <a:gd name="T20" fmla="*/ 178 w 512"/>
                <a:gd name="T21" fmla="*/ 111 h 592"/>
                <a:gd name="T22" fmla="*/ 97 w 512"/>
                <a:gd name="T23" fmla="*/ 111 h 592"/>
                <a:gd name="T24" fmla="*/ 114 w 512"/>
                <a:gd name="T25" fmla="*/ 142 h 592"/>
                <a:gd name="T26" fmla="*/ 97 w 512"/>
                <a:gd name="T27" fmla="*/ 190 h 592"/>
                <a:gd name="T28" fmla="*/ 33 w 512"/>
                <a:gd name="T29" fmla="*/ 301 h 592"/>
                <a:gd name="T30" fmla="*/ 0 w 512"/>
                <a:gd name="T31" fmla="*/ 380 h 592"/>
                <a:gd name="T32" fmla="*/ 48 w 512"/>
                <a:gd name="T33" fmla="*/ 459 h 592"/>
                <a:gd name="T34" fmla="*/ 81 w 512"/>
                <a:gd name="T35" fmla="*/ 476 h 592"/>
                <a:gd name="T36" fmla="*/ 147 w 512"/>
                <a:gd name="T37" fmla="*/ 491 h 592"/>
                <a:gd name="T38" fmla="*/ 228 w 512"/>
                <a:gd name="T39" fmla="*/ 443 h 592"/>
                <a:gd name="T40" fmla="*/ 244 w 512"/>
                <a:gd name="T41" fmla="*/ 522 h 592"/>
                <a:gd name="T42" fmla="*/ 374 w 512"/>
                <a:gd name="T43" fmla="*/ 602 h 592"/>
                <a:gd name="T44" fmla="*/ 374 w 512"/>
                <a:gd name="T45" fmla="*/ 633 h 592"/>
                <a:gd name="T46" fmla="*/ 423 w 512"/>
                <a:gd name="T47" fmla="*/ 666 h 592"/>
                <a:gd name="T48" fmla="*/ 439 w 512"/>
                <a:gd name="T49" fmla="*/ 760 h 592"/>
                <a:gd name="T50" fmla="*/ 505 w 512"/>
                <a:gd name="T51" fmla="*/ 823 h 592"/>
                <a:gd name="T52" fmla="*/ 520 w 512"/>
                <a:gd name="T53" fmla="*/ 871 h 592"/>
                <a:gd name="T54" fmla="*/ 553 w 512"/>
                <a:gd name="T55" fmla="*/ 919 h 592"/>
                <a:gd name="T56" fmla="*/ 586 w 512"/>
                <a:gd name="T57" fmla="*/ 967 h 592"/>
                <a:gd name="T58" fmla="*/ 505 w 512"/>
                <a:gd name="T59" fmla="*/ 1061 h 592"/>
                <a:gd name="T60" fmla="*/ 553 w 512"/>
                <a:gd name="T61" fmla="*/ 1093 h 592"/>
                <a:gd name="T62" fmla="*/ 617 w 512"/>
                <a:gd name="T63" fmla="*/ 1109 h 592"/>
                <a:gd name="T64" fmla="*/ 634 w 512"/>
                <a:gd name="T65" fmla="*/ 1172 h 592"/>
                <a:gd name="T66" fmla="*/ 683 w 512"/>
                <a:gd name="T67" fmla="*/ 1093 h 592"/>
                <a:gd name="T68" fmla="*/ 731 w 512"/>
                <a:gd name="T69" fmla="*/ 1013 h 592"/>
                <a:gd name="T70" fmla="*/ 764 w 512"/>
                <a:gd name="T71" fmla="*/ 886 h 592"/>
                <a:gd name="T72" fmla="*/ 797 w 512"/>
                <a:gd name="T73" fmla="*/ 871 h 592"/>
                <a:gd name="T74" fmla="*/ 813 w 512"/>
                <a:gd name="T75" fmla="*/ 856 h 592"/>
                <a:gd name="T76" fmla="*/ 878 w 512"/>
                <a:gd name="T77" fmla="*/ 840 h 592"/>
                <a:gd name="T78" fmla="*/ 911 w 512"/>
                <a:gd name="T79" fmla="*/ 808 h 592"/>
                <a:gd name="T80" fmla="*/ 944 w 512"/>
                <a:gd name="T81" fmla="*/ 744 h 592"/>
                <a:gd name="T82" fmla="*/ 944 w 512"/>
                <a:gd name="T83" fmla="*/ 681 h 592"/>
                <a:gd name="T84" fmla="*/ 1025 w 512"/>
                <a:gd name="T85" fmla="*/ 443 h 592"/>
                <a:gd name="T86" fmla="*/ 1041 w 512"/>
                <a:gd name="T87" fmla="*/ 364 h 592"/>
                <a:gd name="T88" fmla="*/ 992 w 512"/>
                <a:gd name="T89" fmla="*/ 301 h 592"/>
                <a:gd name="T90" fmla="*/ 863 w 512"/>
                <a:gd name="T91" fmla="*/ 253 h 592"/>
                <a:gd name="T92" fmla="*/ 781 w 512"/>
                <a:gd name="T93" fmla="*/ 238 h 592"/>
                <a:gd name="T94" fmla="*/ 781 w 512"/>
                <a:gd name="T95" fmla="*/ 205 h 592"/>
                <a:gd name="T96" fmla="*/ 749 w 512"/>
                <a:gd name="T97" fmla="*/ 190 h 592"/>
                <a:gd name="T98" fmla="*/ 683 w 512"/>
                <a:gd name="T99" fmla="*/ 174 h 592"/>
                <a:gd name="T100" fmla="*/ 683 w 512"/>
                <a:gd name="T101" fmla="*/ 159 h 592"/>
                <a:gd name="T102" fmla="*/ 617 w 512"/>
                <a:gd name="T103" fmla="*/ 174 h 592"/>
                <a:gd name="T104" fmla="*/ 602 w 512"/>
                <a:gd name="T105" fmla="*/ 190 h 592"/>
                <a:gd name="T106" fmla="*/ 634 w 512"/>
                <a:gd name="T107" fmla="*/ 127 h 592"/>
                <a:gd name="T108" fmla="*/ 617 w 512"/>
                <a:gd name="T109" fmla="*/ 96 h 592"/>
                <a:gd name="T110" fmla="*/ 586 w 512"/>
                <a:gd name="T111" fmla="*/ 32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0" name="Freeform 141"/>
            <p:cNvSpPr>
              <a:spLocks/>
            </p:cNvSpPr>
            <p:nvPr/>
          </p:nvSpPr>
          <p:spPr bwMode="auto">
            <a:xfrm>
              <a:off x="1841" y="3964"/>
              <a:ext cx="80" cy="56"/>
            </a:xfrm>
            <a:custGeom>
              <a:avLst/>
              <a:gdLst>
                <a:gd name="T0" fmla="*/ 0 w 56"/>
                <a:gd name="T1" fmla="*/ 0 h 40"/>
                <a:gd name="T2" fmla="*/ 33 w 56"/>
                <a:gd name="T3" fmla="*/ 31 h 40"/>
                <a:gd name="T4" fmla="*/ 114 w 56"/>
                <a:gd name="T5" fmla="*/ 63 h 40"/>
                <a:gd name="T6" fmla="*/ 66 w 56"/>
                <a:gd name="T7" fmla="*/ 78 h 40"/>
                <a:gd name="T8" fmla="*/ 49 w 56"/>
                <a:gd name="T9" fmla="*/ 78 h 40"/>
                <a:gd name="T10" fmla="*/ 0 w 56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1" name="Freeform 142"/>
            <p:cNvSpPr>
              <a:spLocks/>
            </p:cNvSpPr>
            <p:nvPr/>
          </p:nvSpPr>
          <p:spPr bwMode="auto">
            <a:xfrm>
              <a:off x="1771" y="3964"/>
              <a:ext cx="103" cy="56"/>
            </a:xfrm>
            <a:custGeom>
              <a:avLst/>
              <a:gdLst>
                <a:gd name="T0" fmla="*/ 99 w 72"/>
                <a:gd name="T1" fmla="*/ 0 h 40"/>
                <a:gd name="T2" fmla="*/ 66 w 72"/>
                <a:gd name="T3" fmla="*/ 0 h 40"/>
                <a:gd name="T4" fmla="*/ 82 w 72"/>
                <a:gd name="T5" fmla="*/ 15 h 40"/>
                <a:gd name="T6" fmla="*/ 99 w 72"/>
                <a:gd name="T7" fmla="*/ 15 h 40"/>
                <a:gd name="T8" fmla="*/ 82 w 72"/>
                <a:gd name="T9" fmla="*/ 31 h 40"/>
                <a:gd name="T10" fmla="*/ 82 w 72"/>
                <a:gd name="T11" fmla="*/ 48 h 40"/>
                <a:gd name="T12" fmla="*/ 0 w 72"/>
                <a:gd name="T13" fmla="*/ 15 h 40"/>
                <a:gd name="T14" fmla="*/ 0 w 72"/>
                <a:gd name="T15" fmla="*/ 31 h 40"/>
                <a:gd name="T16" fmla="*/ 16 w 72"/>
                <a:gd name="T17" fmla="*/ 48 h 40"/>
                <a:gd name="T18" fmla="*/ 33 w 72"/>
                <a:gd name="T19" fmla="*/ 48 h 40"/>
                <a:gd name="T20" fmla="*/ 82 w 72"/>
                <a:gd name="T21" fmla="*/ 63 h 40"/>
                <a:gd name="T22" fmla="*/ 114 w 72"/>
                <a:gd name="T23" fmla="*/ 63 h 40"/>
                <a:gd name="T24" fmla="*/ 114 w 72"/>
                <a:gd name="T25" fmla="*/ 78 h 40"/>
                <a:gd name="T26" fmla="*/ 147 w 72"/>
                <a:gd name="T27" fmla="*/ 78 h 40"/>
                <a:gd name="T28" fmla="*/ 99 w 72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2" name="Freeform 143"/>
            <p:cNvSpPr>
              <a:spLocks/>
            </p:cNvSpPr>
            <p:nvPr/>
          </p:nvSpPr>
          <p:spPr bwMode="auto">
            <a:xfrm>
              <a:off x="1383" y="2847"/>
              <a:ext cx="253" cy="384"/>
            </a:xfrm>
            <a:custGeom>
              <a:avLst/>
              <a:gdLst>
                <a:gd name="T0" fmla="*/ 17 w 176"/>
                <a:gd name="T1" fmla="*/ 96 h 272"/>
                <a:gd name="T2" fmla="*/ 0 w 176"/>
                <a:gd name="T3" fmla="*/ 127 h 272"/>
                <a:gd name="T4" fmla="*/ 17 w 176"/>
                <a:gd name="T5" fmla="*/ 175 h 272"/>
                <a:gd name="T6" fmla="*/ 0 w 176"/>
                <a:gd name="T7" fmla="*/ 175 h 272"/>
                <a:gd name="T8" fmla="*/ 33 w 176"/>
                <a:gd name="T9" fmla="*/ 208 h 272"/>
                <a:gd name="T10" fmla="*/ 66 w 176"/>
                <a:gd name="T11" fmla="*/ 256 h 272"/>
                <a:gd name="T12" fmla="*/ 165 w 176"/>
                <a:gd name="T13" fmla="*/ 446 h 272"/>
                <a:gd name="T14" fmla="*/ 315 w 176"/>
                <a:gd name="T15" fmla="*/ 542 h 272"/>
                <a:gd name="T16" fmla="*/ 348 w 176"/>
                <a:gd name="T17" fmla="*/ 527 h 272"/>
                <a:gd name="T18" fmla="*/ 364 w 176"/>
                <a:gd name="T19" fmla="*/ 494 h 272"/>
                <a:gd name="T20" fmla="*/ 348 w 176"/>
                <a:gd name="T21" fmla="*/ 479 h 272"/>
                <a:gd name="T22" fmla="*/ 348 w 176"/>
                <a:gd name="T23" fmla="*/ 367 h 272"/>
                <a:gd name="T24" fmla="*/ 331 w 176"/>
                <a:gd name="T25" fmla="*/ 319 h 272"/>
                <a:gd name="T26" fmla="*/ 298 w 176"/>
                <a:gd name="T27" fmla="*/ 319 h 272"/>
                <a:gd name="T28" fmla="*/ 298 w 176"/>
                <a:gd name="T29" fmla="*/ 287 h 272"/>
                <a:gd name="T30" fmla="*/ 265 w 176"/>
                <a:gd name="T31" fmla="*/ 304 h 272"/>
                <a:gd name="T32" fmla="*/ 231 w 176"/>
                <a:gd name="T33" fmla="*/ 271 h 272"/>
                <a:gd name="T34" fmla="*/ 216 w 176"/>
                <a:gd name="T35" fmla="*/ 223 h 272"/>
                <a:gd name="T36" fmla="*/ 231 w 176"/>
                <a:gd name="T37" fmla="*/ 175 h 272"/>
                <a:gd name="T38" fmla="*/ 249 w 176"/>
                <a:gd name="T39" fmla="*/ 144 h 272"/>
                <a:gd name="T40" fmla="*/ 315 w 176"/>
                <a:gd name="T41" fmla="*/ 127 h 272"/>
                <a:gd name="T42" fmla="*/ 298 w 176"/>
                <a:gd name="T43" fmla="*/ 112 h 272"/>
                <a:gd name="T44" fmla="*/ 298 w 176"/>
                <a:gd name="T45" fmla="*/ 79 h 272"/>
                <a:gd name="T46" fmla="*/ 282 w 176"/>
                <a:gd name="T47" fmla="*/ 64 h 272"/>
                <a:gd name="T48" fmla="*/ 216 w 176"/>
                <a:gd name="T49" fmla="*/ 79 h 272"/>
                <a:gd name="T50" fmla="*/ 198 w 176"/>
                <a:gd name="T51" fmla="*/ 32 h 272"/>
                <a:gd name="T52" fmla="*/ 165 w 176"/>
                <a:gd name="T53" fmla="*/ 0 h 272"/>
                <a:gd name="T54" fmla="*/ 150 w 176"/>
                <a:gd name="T55" fmla="*/ 0 h 272"/>
                <a:gd name="T56" fmla="*/ 165 w 176"/>
                <a:gd name="T57" fmla="*/ 32 h 272"/>
                <a:gd name="T58" fmla="*/ 150 w 176"/>
                <a:gd name="T59" fmla="*/ 48 h 272"/>
                <a:gd name="T60" fmla="*/ 132 w 176"/>
                <a:gd name="T61" fmla="*/ 79 h 272"/>
                <a:gd name="T62" fmla="*/ 83 w 176"/>
                <a:gd name="T63" fmla="*/ 96 h 272"/>
                <a:gd name="T64" fmla="*/ 50 w 176"/>
                <a:gd name="T65" fmla="*/ 144 h 272"/>
                <a:gd name="T66" fmla="*/ 17 w 176"/>
                <a:gd name="T67" fmla="*/ 127 h 272"/>
                <a:gd name="T68" fmla="*/ 17 w 176"/>
                <a:gd name="T69" fmla="*/ 96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3" name="Freeform 144"/>
            <p:cNvSpPr>
              <a:spLocks/>
            </p:cNvSpPr>
            <p:nvPr/>
          </p:nvSpPr>
          <p:spPr bwMode="auto">
            <a:xfrm>
              <a:off x="1383" y="2815"/>
              <a:ext cx="115" cy="134"/>
            </a:xfrm>
            <a:custGeom>
              <a:avLst/>
              <a:gdLst>
                <a:gd name="T0" fmla="*/ 17 w 80"/>
                <a:gd name="T1" fmla="*/ 141 h 96"/>
                <a:gd name="T2" fmla="*/ 17 w 80"/>
                <a:gd name="T3" fmla="*/ 172 h 96"/>
                <a:gd name="T4" fmla="*/ 50 w 80"/>
                <a:gd name="T5" fmla="*/ 187 h 96"/>
                <a:gd name="T6" fmla="*/ 83 w 80"/>
                <a:gd name="T7" fmla="*/ 141 h 96"/>
                <a:gd name="T8" fmla="*/ 132 w 80"/>
                <a:gd name="T9" fmla="*/ 124 h 96"/>
                <a:gd name="T10" fmla="*/ 150 w 80"/>
                <a:gd name="T11" fmla="*/ 94 h 96"/>
                <a:gd name="T12" fmla="*/ 165 w 80"/>
                <a:gd name="T13" fmla="*/ 78 h 96"/>
                <a:gd name="T14" fmla="*/ 150 w 80"/>
                <a:gd name="T15" fmla="*/ 47 h 96"/>
                <a:gd name="T16" fmla="*/ 165 w 80"/>
                <a:gd name="T17" fmla="*/ 47 h 96"/>
                <a:gd name="T18" fmla="*/ 150 w 80"/>
                <a:gd name="T19" fmla="*/ 31 h 96"/>
                <a:gd name="T20" fmla="*/ 99 w 80"/>
                <a:gd name="T21" fmla="*/ 47 h 96"/>
                <a:gd name="T22" fmla="*/ 66 w 80"/>
                <a:gd name="T23" fmla="*/ 0 h 96"/>
                <a:gd name="T24" fmla="*/ 33 w 80"/>
                <a:gd name="T25" fmla="*/ 31 h 96"/>
                <a:gd name="T26" fmla="*/ 33 w 80"/>
                <a:gd name="T27" fmla="*/ 47 h 96"/>
                <a:gd name="T28" fmla="*/ 17 w 80"/>
                <a:gd name="T29" fmla="*/ 47 h 96"/>
                <a:gd name="T30" fmla="*/ 17 w 80"/>
                <a:gd name="T31" fmla="*/ 63 h 96"/>
                <a:gd name="T32" fmla="*/ 0 w 80"/>
                <a:gd name="T33" fmla="*/ 78 h 96"/>
                <a:gd name="T34" fmla="*/ 0 w 80"/>
                <a:gd name="T35" fmla="*/ 109 h 96"/>
                <a:gd name="T36" fmla="*/ 33 w 80"/>
                <a:gd name="T37" fmla="*/ 141 h 96"/>
                <a:gd name="T38" fmla="*/ 33 w 80"/>
                <a:gd name="T39" fmla="*/ 124 h 96"/>
                <a:gd name="T40" fmla="*/ 33 w 80"/>
                <a:gd name="T41" fmla="*/ 141 h 96"/>
                <a:gd name="T42" fmla="*/ 17 w 80"/>
                <a:gd name="T43" fmla="*/ 141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4" name="Freeform 145"/>
            <p:cNvSpPr>
              <a:spLocks/>
            </p:cNvSpPr>
            <p:nvPr/>
          </p:nvSpPr>
          <p:spPr bwMode="auto">
            <a:xfrm>
              <a:off x="1418" y="2577"/>
              <a:ext cx="240" cy="361"/>
            </a:xfrm>
            <a:custGeom>
              <a:avLst/>
              <a:gdLst>
                <a:gd name="T0" fmla="*/ 16 w 168"/>
                <a:gd name="T1" fmla="*/ 334 h 256"/>
                <a:gd name="T2" fmla="*/ 0 w 168"/>
                <a:gd name="T3" fmla="*/ 334 h 256"/>
                <a:gd name="T4" fmla="*/ 16 w 168"/>
                <a:gd name="T5" fmla="*/ 334 h 256"/>
                <a:gd name="T6" fmla="*/ 33 w 168"/>
                <a:gd name="T7" fmla="*/ 302 h 256"/>
                <a:gd name="T8" fmla="*/ 49 w 168"/>
                <a:gd name="T9" fmla="*/ 302 h 256"/>
                <a:gd name="T10" fmla="*/ 66 w 168"/>
                <a:gd name="T11" fmla="*/ 271 h 256"/>
                <a:gd name="T12" fmla="*/ 49 w 168"/>
                <a:gd name="T13" fmla="*/ 255 h 256"/>
                <a:gd name="T14" fmla="*/ 49 w 168"/>
                <a:gd name="T15" fmla="*/ 175 h 256"/>
                <a:gd name="T16" fmla="*/ 49 w 168"/>
                <a:gd name="T17" fmla="*/ 159 h 256"/>
                <a:gd name="T18" fmla="*/ 66 w 168"/>
                <a:gd name="T19" fmla="*/ 144 h 256"/>
                <a:gd name="T20" fmla="*/ 66 w 168"/>
                <a:gd name="T21" fmla="*/ 127 h 256"/>
                <a:gd name="T22" fmla="*/ 81 w 168"/>
                <a:gd name="T23" fmla="*/ 144 h 256"/>
                <a:gd name="T24" fmla="*/ 81 w 168"/>
                <a:gd name="T25" fmla="*/ 127 h 256"/>
                <a:gd name="T26" fmla="*/ 114 w 168"/>
                <a:gd name="T27" fmla="*/ 96 h 256"/>
                <a:gd name="T28" fmla="*/ 114 w 168"/>
                <a:gd name="T29" fmla="*/ 48 h 256"/>
                <a:gd name="T30" fmla="*/ 147 w 168"/>
                <a:gd name="T31" fmla="*/ 48 h 256"/>
                <a:gd name="T32" fmla="*/ 163 w 168"/>
                <a:gd name="T33" fmla="*/ 48 h 256"/>
                <a:gd name="T34" fmla="*/ 229 w 168"/>
                <a:gd name="T35" fmla="*/ 0 h 256"/>
                <a:gd name="T36" fmla="*/ 229 w 168"/>
                <a:gd name="T37" fmla="*/ 16 h 256"/>
                <a:gd name="T38" fmla="*/ 213 w 168"/>
                <a:gd name="T39" fmla="*/ 32 h 256"/>
                <a:gd name="T40" fmla="*/ 196 w 168"/>
                <a:gd name="T41" fmla="*/ 48 h 256"/>
                <a:gd name="T42" fmla="*/ 180 w 168"/>
                <a:gd name="T43" fmla="*/ 96 h 256"/>
                <a:gd name="T44" fmla="*/ 196 w 168"/>
                <a:gd name="T45" fmla="*/ 144 h 256"/>
                <a:gd name="T46" fmla="*/ 196 w 168"/>
                <a:gd name="T47" fmla="*/ 159 h 256"/>
                <a:gd name="T48" fmla="*/ 213 w 168"/>
                <a:gd name="T49" fmla="*/ 159 h 256"/>
                <a:gd name="T50" fmla="*/ 261 w 168"/>
                <a:gd name="T51" fmla="*/ 175 h 256"/>
                <a:gd name="T52" fmla="*/ 277 w 168"/>
                <a:gd name="T53" fmla="*/ 190 h 256"/>
                <a:gd name="T54" fmla="*/ 327 w 168"/>
                <a:gd name="T55" fmla="*/ 190 h 256"/>
                <a:gd name="T56" fmla="*/ 310 w 168"/>
                <a:gd name="T57" fmla="*/ 238 h 256"/>
                <a:gd name="T58" fmla="*/ 327 w 168"/>
                <a:gd name="T59" fmla="*/ 286 h 256"/>
                <a:gd name="T60" fmla="*/ 310 w 168"/>
                <a:gd name="T61" fmla="*/ 286 h 256"/>
                <a:gd name="T62" fmla="*/ 343 w 168"/>
                <a:gd name="T63" fmla="*/ 334 h 256"/>
                <a:gd name="T64" fmla="*/ 327 w 168"/>
                <a:gd name="T65" fmla="*/ 319 h 256"/>
                <a:gd name="T66" fmla="*/ 261 w 168"/>
                <a:gd name="T67" fmla="*/ 334 h 256"/>
                <a:gd name="T68" fmla="*/ 261 w 168"/>
                <a:gd name="T69" fmla="*/ 350 h 256"/>
                <a:gd name="T70" fmla="*/ 277 w 168"/>
                <a:gd name="T71" fmla="*/ 365 h 256"/>
                <a:gd name="T72" fmla="*/ 244 w 168"/>
                <a:gd name="T73" fmla="*/ 365 h 256"/>
                <a:gd name="T74" fmla="*/ 261 w 168"/>
                <a:gd name="T75" fmla="*/ 413 h 256"/>
                <a:gd name="T76" fmla="*/ 261 w 168"/>
                <a:gd name="T77" fmla="*/ 509 h 256"/>
                <a:gd name="T78" fmla="*/ 244 w 168"/>
                <a:gd name="T79" fmla="*/ 494 h 256"/>
                <a:gd name="T80" fmla="*/ 244 w 168"/>
                <a:gd name="T81" fmla="*/ 461 h 256"/>
                <a:gd name="T82" fmla="*/ 229 w 168"/>
                <a:gd name="T83" fmla="*/ 446 h 256"/>
                <a:gd name="T84" fmla="*/ 163 w 168"/>
                <a:gd name="T85" fmla="*/ 461 h 256"/>
                <a:gd name="T86" fmla="*/ 147 w 168"/>
                <a:gd name="T87" fmla="*/ 413 h 256"/>
                <a:gd name="T88" fmla="*/ 114 w 168"/>
                <a:gd name="T89" fmla="*/ 382 h 256"/>
                <a:gd name="T90" fmla="*/ 99 w 168"/>
                <a:gd name="T91" fmla="*/ 365 h 256"/>
                <a:gd name="T92" fmla="*/ 49 w 168"/>
                <a:gd name="T93" fmla="*/ 382 h 256"/>
                <a:gd name="T94" fmla="*/ 16 w 168"/>
                <a:gd name="T95" fmla="*/ 334 h 2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5" name="Freeform 146"/>
            <p:cNvSpPr>
              <a:spLocks/>
            </p:cNvSpPr>
            <p:nvPr/>
          </p:nvSpPr>
          <p:spPr bwMode="auto">
            <a:xfrm>
              <a:off x="1543" y="2589"/>
              <a:ext cx="251" cy="236"/>
            </a:xfrm>
            <a:custGeom>
              <a:avLst/>
              <a:gdLst>
                <a:gd name="T0" fmla="*/ 358 w 176"/>
                <a:gd name="T1" fmla="*/ 111 h 168"/>
                <a:gd name="T2" fmla="*/ 325 w 176"/>
                <a:gd name="T3" fmla="*/ 126 h 168"/>
                <a:gd name="T4" fmla="*/ 325 w 176"/>
                <a:gd name="T5" fmla="*/ 142 h 168"/>
                <a:gd name="T6" fmla="*/ 342 w 176"/>
                <a:gd name="T7" fmla="*/ 157 h 168"/>
                <a:gd name="T8" fmla="*/ 325 w 176"/>
                <a:gd name="T9" fmla="*/ 157 h 168"/>
                <a:gd name="T10" fmla="*/ 309 w 176"/>
                <a:gd name="T11" fmla="*/ 190 h 168"/>
                <a:gd name="T12" fmla="*/ 325 w 176"/>
                <a:gd name="T13" fmla="*/ 205 h 168"/>
                <a:gd name="T14" fmla="*/ 325 w 176"/>
                <a:gd name="T15" fmla="*/ 221 h 168"/>
                <a:gd name="T16" fmla="*/ 261 w 176"/>
                <a:gd name="T17" fmla="*/ 253 h 168"/>
                <a:gd name="T18" fmla="*/ 211 w 176"/>
                <a:gd name="T19" fmla="*/ 237 h 168"/>
                <a:gd name="T20" fmla="*/ 228 w 176"/>
                <a:gd name="T21" fmla="*/ 253 h 168"/>
                <a:gd name="T22" fmla="*/ 228 w 176"/>
                <a:gd name="T23" fmla="*/ 284 h 168"/>
                <a:gd name="T24" fmla="*/ 244 w 176"/>
                <a:gd name="T25" fmla="*/ 301 h 168"/>
                <a:gd name="T26" fmla="*/ 195 w 176"/>
                <a:gd name="T27" fmla="*/ 332 h 168"/>
                <a:gd name="T28" fmla="*/ 163 w 176"/>
                <a:gd name="T29" fmla="*/ 332 h 168"/>
                <a:gd name="T30" fmla="*/ 163 w 176"/>
                <a:gd name="T31" fmla="*/ 316 h 168"/>
                <a:gd name="T32" fmla="*/ 130 w 176"/>
                <a:gd name="T33" fmla="*/ 268 h 168"/>
                <a:gd name="T34" fmla="*/ 147 w 176"/>
                <a:gd name="T35" fmla="*/ 268 h 168"/>
                <a:gd name="T36" fmla="*/ 130 w 176"/>
                <a:gd name="T37" fmla="*/ 221 h 168"/>
                <a:gd name="T38" fmla="*/ 147 w 176"/>
                <a:gd name="T39" fmla="*/ 174 h 168"/>
                <a:gd name="T40" fmla="*/ 97 w 176"/>
                <a:gd name="T41" fmla="*/ 174 h 168"/>
                <a:gd name="T42" fmla="*/ 81 w 176"/>
                <a:gd name="T43" fmla="*/ 157 h 168"/>
                <a:gd name="T44" fmla="*/ 33 w 176"/>
                <a:gd name="T45" fmla="*/ 142 h 168"/>
                <a:gd name="T46" fmla="*/ 16 w 176"/>
                <a:gd name="T47" fmla="*/ 142 h 168"/>
                <a:gd name="T48" fmla="*/ 16 w 176"/>
                <a:gd name="T49" fmla="*/ 126 h 168"/>
                <a:gd name="T50" fmla="*/ 0 w 176"/>
                <a:gd name="T51" fmla="*/ 79 h 168"/>
                <a:gd name="T52" fmla="*/ 16 w 176"/>
                <a:gd name="T53" fmla="*/ 31 h 168"/>
                <a:gd name="T54" fmla="*/ 33 w 176"/>
                <a:gd name="T55" fmla="*/ 15 h 168"/>
                <a:gd name="T56" fmla="*/ 48 w 176"/>
                <a:gd name="T57" fmla="*/ 48 h 168"/>
                <a:gd name="T58" fmla="*/ 33 w 176"/>
                <a:gd name="T59" fmla="*/ 63 h 168"/>
                <a:gd name="T60" fmla="*/ 33 w 176"/>
                <a:gd name="T61" fmla="*/ 94 h 168"/>
                <a:gd name="T62" fmla="*/ 48 w 176"/>
                <a:gd name="T63" fmla="*/ 79 h 168"/>
                <a:gd name="T64" fmla="*/ 48 w 176"/>
                <a:gd name="T65" fmla="*/ 31 h 168"/>
                <a:gd name="T66" fmla="*/ 81 w 176"/>
                <a:gd name="T67" fmla="*/ 15 h 168"/>
                <a:gd name="T68" fmla="*/ 81 w 176"/>
                <a:gd name="T69" fmla="*/ 0 h 168"/>
                <a:gd name="T70" fmla="*/ 97 w 176"/>
                <a:gd name="T71" fmla="*/ 15 h 168"/>
                <a:gd name="T72" fmla="*/ 130 w 176"/>
                <a:gd name="T73" fmla="*/ 31 h 168"/>
                <a:gd name="T74" fmla="*/ 130 w 176"/>
                <a:gd name="T75" fmla="*/ 48 h 168"/>
                <a:gd name="T76" fmla="*/ 180 w 176"/>
                <a:gd name="T77" fmla="*/ 48 h 168"/>
                <a:gd name="T78" fmla="*/ 211 w 176"/>
                <a:gd name="T79" fmla="*/ 63 h 168"/>
                <a:gd name="T80" fmla="*/ 244 w 176"/>
                <a:gd name="T81" fmla="*/ 48 h 168"/>
                <a:gd name="T82" fmla="*/ 292 w 176"/>
                <a:gd name="T83" fmla="*/ 48 h 168"/>
                <a:gd name="T84" fmla="*/ 277 w 176"/>
                <a:gd name="T85" fmla="*/ 48 h 168"/>
                <a:gd name="T86" fmla="*/ 292 w 176"/>
                <a:gd name="T87" fmla="*/ 63 h 168"/>
                <a:gd name="T88" fmla="*/ 325 w 176"/>
                <a:gd name="T89" fmla="*/ 79 h 168"/>
                <a:gd name="T90" fmla="*/ 325 w 176"/>
                <a:gd name="T91" fmla="*/ 111 h 168"/>
                <a:gd name="T92" fmla="*/ 342 w 176"/>
                <a:gd name="T93" fmla="*/ 111 h 168"/>
                <a:gd name="T94" fmla="*/ 358 w 176"/>
                <a:gd name="T95" fmla="*/ 111 h 1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6" name="Freeform 147"/>
            <p:cNvSpPr>
              <a:spLocks/>
            </p:cNvSpPr>
            <p:nvPr/>
          </p:nvSpPr>
          <p:spPr bwMode="auto">
            <a:xfrm>
              <a:off x="1897" y="2723"/>
              <a:ext cx="47" cy="78"/>
            </a:xfrm>
            <a:custGeom>
              <a:avLst/>
              <a:gdLst>
                <a:gd name="T0" fmla="*/ 69 w 32"/>
                <a:gd name="T1" fmla="*/ 46 h 56"/>
                <a:gd name="T2" fmla="*/ 35 w 32"/>
                <a:gd name="T3" fmla="*/ 109 h 56"/>
                <a:gd name="T4" fmla="*/ 0 w 32"/>
                <a:gd name="T5" fmla="*/ 109 h 56"/>
                <a:gd name="T6" fmla="*/ 0 w 32"/>
                <a:gd name="T7" fmla="*/ 63 h 56"/>
                <a:gd name="T8" fmla="*/ 0 w 32"/>
                <a:gd name="T9" fmla="*/ 31 h 56"/>
                <a:gd name="T10" fmla="*/ 0 w 32"/>
                <a:gd name="T11" fmla="*/ 0 h 56"/>
                <a:gd name="T12" fmla="*/ 69 w 32"/>
                <a:gd name="T13" fmla="*/ 46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7" name="Freeform 148"/>
            <p:cNvSpPr>
              <a:spLocks/>
            </p:cNvSpPr>
            <p:nvPr/>
          </p:nvSpPr>
          <p:spPr bwMode="auto">
            <a:xfrm>
              <a:off x="1829" y="2723"/>
              <a:ext cx="68" cy="78"/>
            </a:xfrm>
            <a:custGeom>
              <a:avLst/>
              <a:gdLst>
                <a:gd name="T0" fmla="*/ 96 w 48"/>
                <a:gd name="T1" fmla="*/ 0 h 56"/>
                <a:gd name="T2" fmla="*/ 81 w 48"/>
                <a:gd name="T3" fmla="*/ 0 h 56"/>
                <a:gd name="T4" fmla="*/ 16 w 48"/>
                <a:gd name="T5" fmla="*/ 0 h 56"/>
                <a:gd name="T6" fmla="*/ 0 w 48"/>
                <a:gd name="T7" fmla="*/ 46 h 56"/>
                <a:gd name="T8" fmla="*/ 33 w 48"/>
                <a:gd name="T9" fmla="*/ 109 h 56"/>
                <a:gd name="T10" fmla="*/ 48 w 48"/>
                <a:gd name="T11" fmla="*/ 109 h 56"/>
                <a:gd name="T12" fmla="*/ 48 w 48"/>
                <a:gd name="T13" fmla="*/ 93 h 56"/>
                <a:gd name="T14" fmla="*/ 96 w 48"/>
                <a:gd name="T15" fmla="*/ 109 h 56"/>
                <a:gd name="T16" fmla="*/ 96 w 48"/>
                <a:gd name="T17" fmla="*/ 63 h 56"/>
                <a:gd name="T18" fmla="*/ 96 w 48"/>
                <a:gd name="T19" fmla="*/ 31 h 56"/>
                <a:gd name="T20" fmla="*/ 96 w 48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8" name="Freeform 149"/>
            <p:cNvSpPr>
              <a:spLocks/>
            </p:cNvSpPr>
            <p:nvPr/>
          </p:nvSpPr>
          <p:spPr bwMode="auto">
            <a:xfrm>
              <a:off x="1601" y="3220"/>
              <a:ext cx="228" cy="765"/>
            </a:xfrm>
            <a:custGeom>
              <a:avLst/>
              <a:gdLst>
                <a:gd name="T0" fmla="*/ 33 w 160"/>
                <a:gd name="T1" fmla="*/ 0 h 544"/>
                <a:gd name="T2" fmla="*/ 66 w 160"/>
                <a:gd name="T3" fmla="*/ 79 h 544"/>
                <a:gd name="T4" fmla="*/ 114 w 160"/>
                <a:gd name="T5" fmla="*/ 159 h 544"/>
                <a:gd name="T6" fmla="*/ 81 w 160"/>
                <a:gd name="T7" fmla="*/ 205 h 544"/>
                <a:gd name="T8" fmla="*/ 81 w 160"/>
                <a:gd name="T9" fmla="*/ 316 h 544"/>
                <a:gd name="T10" fmla="*/ 114 w 160"/>
                <a:gd name="T11" fmla="*/ 491 h 544"/>
                <a:gd name="T12" fmla="*/ 114 w 160"/>
                <a:gd name="T13" fmla="*/ 554 h 544"/>
                <a:gd name="T14" fmla="*/ 130 w 160"/>
                <a:gd name="T15" fmla="*/ 633 h 544"/>
                <a:gd name="T16" fmla="*/ 147 w 160"/>
                <a:gd name="T17" fmla="*/ 728 h 544"/>
                <a:gd name="T18" fmla="*/ 162 w 160"/>
                <a:gd name="T19" fmla="*/ 807 h 544"/>
                <a:gd name="T20" fmla="*/ 178 w 160"/>
                <a:gd name="T21" fmla="*/ 807 h 544"/>
                <a:gd name="T22" fmla="*/ 195 w 160"/>
                <a:gd name="T23" fmla="*/ 965 h 544"/>
                <a:gd name="T24" fmla="*/ 228 w 160"/>
                <a:gd name="T25" fmla="*/ 982 h 544"/>
                <a:gd name="T26" fmla="*/ 325 w 160"/>
                <a:gd name="T27" fmla="*/ 1028 h 544"/>
                <a:gd name="T28" fmla="*/ 309 w 160"/>
                <a:gd name="T29" fmla="*/ 1045 h 544"/>
                <a:gd name="T30" fmla="*/ 276 w 160"/>
                <a:gd name="T31" fmla="*/ 1060 h 544"/>
                <a:gd name="T32" fmla="*/ 292 w 160"/>
                <a:gd name="T33" fmla="*/ 1045 h 544"/>
                <a:gd name="T34" fmla="*/ 211 w 160"/>
                <a:gd name="T35" fmla="*/ 1028 h 544"/>
                <a:gd name="T36" fmla="*/ 195 w 160"/>
                <a:gd name="T37" fmla="*/ 1028 h 544"/>
                <a:gd name="T38" fmla="*/ 211 w 160"/>
                <a:gd name="T39" fmla="*/ 1013 h 544"/>
                <a:gd name="T40" fmla="*/ 195 w 160"/>
                <a:gd name="T41" fmla="*/ 1013 h 544"/>
                <a:gd name="T42" fmla="*/ 178 w 160"/>
                <a:gd name="T43" fmla="*/ 982 h 544"/>
                <a:gd name="T44" fmla="*/ 162 w 160"/>
                <a:gd name="T45" fmla="*/ 982 h 544"/>
                <a:gd name="T46" fmla="*/ 147 w 160"/>
                <a:gd name="T47" fmla="*/ 965 h 544"/>
                <a:gd name="T48" fmla="*/ 130 w 160"/>
                <a:gd name="T49" fmla="*/ 901 h 544"/>
                <a:gd name="T50" fmla="*/ 147 w 160"/>
                <a:gd name="T51" fmla="*/ 870 h 544"/>
                <a:gd name="T52" fmla="*/ 97 w 160"/>
                <a:gd name="T53" fmla="*/ 870 h 544"/>
                <a:gd name="T54" fmla="*/ 114 w 160"/>
                <a:gd name="T55" fmla="*/ 838 h 544"/>
                <a:gd name="T56" fmla="*/ 114 w 160"/>
                <a:gd name="T57" fmla="*/ 792 h 544"/>
                <a:gd name="T58" fmla="*/ 130 w 160"/>
                <a:gd name="T59" fmla="*/ 823 h 544"/>
                <a:gd name="T60" fmla="*/ 130 w 160"/>
                <a:gd name="T61" fmla="*/ 792 h 544"/>
                <a:gd name="T62" fmla="*/ 97 w 160"/>
                <a:gd name="T63" fmla="*/ 712 h 544"/>
                <a:gd name="T64" fmla="*/ 81 w 160"/>
                <a:gd name="T65" fmla="*/ 696 h 544"/>
                <a:gd name="T66" fmla="*/ 48 w 160"/>
                <a:gd name="T67" fmla="*/ 602 h 544"/>
                <a:gd name="T68" fmla="*/ 66 w 160"/>
                <a:gd name="T69" fmla="*/ 585 h 544"/>
                <a:gd name="T70" fmla="*/ 66 w 160"/>
                <a:gd name="T71" fmla="*/ 443 h 544"/>
                <a:gd name="T72" fmla="*/ 48 w 160"/>
                <a:gd name="T73" fmla="*/ 380 h 544"/>
                <a:gd name="T74" fmla="*/ 48 w 160"/>
                <a:gd name="T75" fmla="*/ 269 h 544"/>
                <a:gd name="T76" fmla="*/ 33 w 160"/>
                <a:gd name="T77" fmla="*/ 127 h 5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79" name="Freeform 150"/>
            <p:cNvSpPr>
              <a:spLocks/>
            </p:cNvSpPr>
            <p:nvPr/>
          </p:nvSpPr>
          <p:spPr bwMode="auto">
            <a:xfrm>
              <a:off x="3119" y="1833"/>
              <a:ext cx="2" cy="10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13 h 8"/>
                <a:gd name="T4" fmla="*/ 0 w 2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80" name="Freeform 151"/>
            <p:cNvSpPr>
              <a:spLocks/>
            </p:cNvSpPr>
            <p:nvPr/>
          </p:nvSpPr>
          <p:spPr bwMode="auto">
            <a:xfrm>
              <a:off x="3119" y="1833"/>
              <a:ext cx="2" cy="10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13 h 8"/>
                <a:gd name="T4" fmla="*/ 0 w 2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pSp>
          <p:nvGrpSpPr>
            <p:cNvPr id="7" name="Group 152"/>
            <p:cNvGrpSpPr>
              <a:grpSpLocks/>
            </p:cNvGrpSpPr>
            <p:nvPr/>
          </p:nvGrpSpPr>
          <p:grpSpPr bwMode="auto">
            <a:xfrm>
              <a:off x="3280" y="1269"/>
              <a:ext cx="2431" cy="823"/>
              <a:chOff x="3380" y="1512"/>
              <a:chExt cx="1704" cy="584"/>
            </a:xfrm>
          </p:grpSpPr>
          <p:sp>
            <p:nvSpPr>
              <p:cNvPr id="40272" name="Freeform 153"/>
              <p:cNvSpPr>
                <a:spLocks/>
              </p:cNvSpPr>
              <p:nvPr/>
            </p:nvSpPr>
            <p:spPr bwMode="auto">
              <a:xfrm>
                <a:off x="3412" y="1840"/>
                <a:ext cx="208" cy="120"/>
              </a:xfrm>
              <a:custGeom>
                <a:avLst/>
                <a:gdLst>
                  <a:gd name="T0" fmla="*/ 80 w 208"/>
                  <a:gd name="T1" fmla="*/ 104 h 120"/>
                  <a:gd name="T2" fmla="*/ 96 w 208"/>
                  <a:gd name="T3" fmla="*/ 104 h 120"/>
                  <a:gd name="T4" fmla="*/ 96 w 208"/>
                  <a:gd name="T5" fmla="*/ 96 h 120"/>
                  <a:gd name="T6" fmla="*/ 104 w 208"/>
                  <a:gd name="T7" fmla="*/ 88 h 120"/>
                  <a:gd name="T8" fmla="*/ 120 w 208"/>
                  <a:gd name="T9" fmla="*/ 88 h 120"/>
                  <a:gd name="T10" fmla="*/ 144 w 208"/>
                  <a:gd name="T11" fmla="*/ 96 h 120"/>
                  <a:gd name="T12" fmla="*/ 128 w 208"/>
                  <a:gd name="T13" fmla="*/ 104 h 120"/>
                  <a:gd name="T14" fmla="*/ 144 w 208"/>
                  <a:gd name="T15" fmla="*/ 112 h 120"/>
                  <a:gd name="T16" fmla="*/ 144 w 208"/>
                  <a:gd name="T17" fmla="*/ 120 h 120"/>
                  <a:gd name="T18" fmla="*/ 168 w 208"/>
                  <a:gd name="T19" fmla="*/ 112 h 120"/>
                  <a:gd name="T20" fmla="*/ 176 w 208"/>
                  <a:gd name="T21" fmla="*/ 112 h 120"/>
                  <a:gd name="T22" fmla="*/ 176 w 208"/>
                  <a:gd name="T23" fmla="*/ 104 h 120"/>
                  <a:gd name="T24" fmla="*/ 168 w 208"/>
                  <a:gd name="T25" fmla="*/ 104 h 120"/>
                  <a:gd name="T26" fmla="*/ 152 w 208"/>
                  <a:gd name="T27" fmla="*/ 96 h 120"/>
                  <a:gd name="T28" fmla="*/ 184 w 208"/>
                  <a:gd name="T29" fmla="*/ 80 h 120"/>
                  <a:gd name="T30" fmla="*/ 192 w 208"/>
                  <a:gd name="T31" fmla="*/ 80 h 120"/>
                  <a:gd name="T32" fmla="*/ 192 w 208"/>
                  <a:gd name="T33" fmla="*/ 72 h 120"/>
                  <a:gd name="T34" fmla="*/ 200 w 208"/>
                  <a:gd name="T35" fmla="*/ 64 h 120"/>
                  <a:gd name="T36" fmla="*/ 208 w 208"/>
                  <a:gd name="T37" fmla="*/ 72 h 120"/>
                  <a:gd name="T38" fmla="*/ 208 w 208"/>
                  <a:gd name="T39" fmla="*/ 56 h 120"/>
                  <a:gd name="T40" fmla="*/ 208 w 208"/>
                  <a:gd name="T41" fmla="*/ 48 h 120"/>
                  <a:gd name="T42" fmla="*/ 208 w 208"/>
                  <a:gd name="T43" fmla="*/ 40 h 120"/>
                  <a:gd name="T44" fmla="*/ 184 w 208"/>
                  <a:gd name="T45" fmla="*/ 40 h 120"/>
                  <a:gd name="T46" fmla="*/ 176 w 208"/>
                  <a:gd name="T47" fmla="*/ 32 h 120"/>
                  <a:gd name="T48" fmla="*/ 152 w 208"/>
                  <a:gd name="T49" fmla="*/ 32 h 120"/>
                  <a:gd name="T50" fmla="*/ 144 w 208"/>
                  <a:gd name="T51" fmla="*/ 16 h 120"/>
                  <a:gd name="T52" fmla="*/ 136 w 208"/>
                  <a:gd name="T53" fmla="*/ 16 h 120"/>
                  <a:gd name="T54" fmla="*/ 136 w 208"/>
                  <a:gd name="T55" fmla="*/ 8 h 120"/>
                  <a:gd name="T56" fmla="*/ 128 w 208"/>
                  <a:gd name="T57" fmla="*/ 0 h 120"/>
                  <a:gd name="T58" fmla="*/ 104 w 208"/>
                  <a:gd name="T59" fmla="*/ 8 h 120"/>
                  <a:gd name="T60" fmla="*/ 96 w 208"/>
                  <a:gd name="T61" fmla="*/ 8 h 120"/>
                  <a:gd name="T62" fmla="*/ 96 w 208"/>
                  <a:gd name="T63" fmla="*/ 16 h 120"/>
                  <a:gd name="T64" fmla="*/ 80 w 208"/>
                  <a:gd name="T65" fmla="*/ 16 h 120"/>
                  <a:gd name="T66" fmla="*/ 64 w 208"/>
                  <a:gd name="T67" fmla="*/ 16 h 120"/>
                  <a:gd name="T68" fmla="*/ 40 w 208"/>
                  <a:gd name="T69" fmla="*/ 8 h 120"/>
                  <a:gd name="T70" fmla="*/ 16 w 208"/>
                  <a:gd name="T71" fmla="*/ 16 h 120"/>
                  <a:gd name="T72" fmla="*/ 24 w 208"/>
                  <a:gd name="T73" fmla="*/ 32 h 120"/>
                  <a:gd name="T74" fmla="*/ 0 w 208"/>
                  <a:gd name="T75" fmla="*/ 48 h 120"/>
                  <a:gd name="T76" fmla="*/ 0 w 208"/>
                  <a:gd name="T77" fmla="*/ 56 h 120"/>
                  <a:gd name="T78" fmla="*/ 0 w 208"/>
                  <a:gd name="T79" fmla="*/ 64 h 120"/>
                  <a:gd name="T80" fmla="*/ 8 w 208"/>
                  <a:gd name="T81" fmla="*/ 64 h 120"/>
                  <a:gd name="T82" fmla="*/ 32 w 208"/>
                  <a:gd name="T83" fmla="*/ 72 h 120"/>
                  <a:gd name="T84" fmla="*/ 56 w 208"/>
                  <a:gd name="T85" fmla="*/ 64 h 120"/>
                  <a:gd name="T86" fmla="*/ 64 w 208"/>
                  <a:gd name="T87" fmla="*/ 56 h 120"/>
                  <a:gd name="T88" fmla="*/ 80 w 208"/>
                  <a:gd name="T89" fmla="*/ 64 h 120"/>
                  <a:gd name="T90" fmla="*/ 88 w 208"/>
                  <a:gd name="T91" fmla="*/ 72 h 120"/>
                  <a:gd name="T92" fmla="*/ 96 w 208"/>
                  <a:gd name="T93" fmla="*/ 80 h 120"/>
                  <a:gd name="T94" fmla="*/ 96 w 208"/>
                  <a:gd name="T95" fmla="*/ 88 h 120"/>
                  <a:gd name="T96" fmla="*/ 88 w 208"/>
                  <a:gd name="T97" fmla="*/ 88 h 120"/>
                  <a:gd name="T98" fmla="*/ 80 w 208"/>
                  <a:gd name="T99" fmla="*/ 104 h 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08" h="120">
                    <a:moveTo>
                      <a:pt x="80" y="104"/>
                    </a:moveTo>
                    <a:lnTo>
                      <a:pt x="96" y="104"/>
                    </a:lnTo>
                    <a:lnTo>
                      <a:pt x="96" y="96"/>
                    </a:lnTo>
                    <a:lnTo>
                      <a:pt x="104" y="88"/>
                    </a:lnTo>
                    <a:lnTo>
                      <a:pt x="120" y="88"/>
                    </a:lnTo>
                    <a:lnTo>
                      <a:pt x="144" y="96"/>
                    </a:lnTo>
                    <a:lnTo>
                      <a:pt x="128" y="104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68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68" y="104"/>
                    </a:lnTo>
                    <a:lnTo>
                      <a:pt x="152" y="96"/>
                    </a:lnTo>
                    <a:lnTo>
                      <a:pt x="184" y="80"/>
                    </a:lnTo>
                    <a:lnTo>
                      <a:pt x="192" y="80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184" y="40"/>
                    </a:lnTo>
                    <a:lnTo>
                      <a:pt x="176" y="32"/>
                    </a:lnTo>
                    <a:lnTo>
                      <a:pt x="152" y="32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16" y="16"/>
                    </a:lnTo>
                    <a:lnTo>
                      <a:pt x="24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32" y="72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0" y="104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73" name="Freeform 154"/>
              <p:cNvSpPr>
                <a:spLocks/>
              </p:cNvSpPr>
              <p:nvPr/>
            </p:nvSpPr>
            <p:spPr bwMode="auto">
              <a:xfrm>
                <a:off x="3700" y="1800"/>
                <a:ext cx="472" cy="208"/>
              </a:xfrm>
              <a:custGeom>
                <a:avLst/>
                <a:gdLst>
                  <a:gd name="T0" fmla="*/ 472 w 472"/>
                  <a:gd name="T1" fmla="*/ 88 h 208"/>
                  <a:gd name="T2" fmla="*/ 456 w 472"/>
                  <a:gd name="T3" fmla="*/ 88 h 208"/>
                  <a:gd name="T4" fmla="*/ 416 w 472"/>
                  <a:gd name="T5" fmla="*/ 64 h 208"/>
                  <a:gd name="T6" fmla="*/ 384 w 472"/>
                  <a:gd name="T7" fmla="*/ 56 h 208"/>
                  <a:gd name="T8" fmla="*/ 344 w 472"/>
                  <a:gd name="T9" fmla="*/ 32 h 208"/>
                  <a:gd name="T10" fmla="*/ 312 w 472"/>
                  <a:gd name="T11" fmla="*/ 16 h 208"/>
                  <a:gd name="T12" fmla="*/ 288 w 472"/>
                  <a:gd name="T13" fmla="*/ 24 h 208"/>
                  <a:gd name="T14" fmla="*/ 272 w 472"/>
                  <a:gd name="T15" fmla="*/ 16 h 208"/>
                  <a:gd name="T16" fmla="*/ 256 w 472"/>
                  <a:gd name="T17" fmla="*/ 8 h 208"/>
                  <a:gd name="T18" fmla="*/ 224 w 472"/>
                  <a:gd name="T19" fmla="*/ 0 h 208"/>
                  <a:gd name="T20" fmla="*/ 200 w 472"/>
                  <a:gd name="T21" fmla="*/ 8 h 208"/>
                  <a:gd name="T22" fmla="*/ 144 w 472"/>
                  <a:gd name="T23" fmla="*/ 16 h 208"/>
                  <a:gd name="T24" fmla="*/ 152 w 472"/>
                  <a:gd name="T25" fmla="*/ 24 h 208"/>
                  <a:gd name="T26" fmla="*/ 144 w 472"/>
                  <a:gd name="T27" fmla="*/ 40 h 208"/>
                  <a:gd name="T28" fmla="*/ 144 w 472"/>
                  <a:gd name="T29" fmla="*/ 48 h 208"/>
                  <a:gd name="T30" fmla="*/ 160 w 472"/>
                  <a:gd name="T31" fmla="*/ 64 h 208"/>
                  <a:gd name="T32" fmla="*/ 128 w 472"/>
                  <a:gd name="T33" fmla="*/ 64 h 208"/>
                  <a:gd name="T34" fmla="*/ 96 w 472"/>
                  <a:gd name="T35" fmla="*/ 64 h 208"/>
                  <a:gd name="T36" fmla="*/ 88 w 472"/>
                  <a:gd name="T37" fmla="*/ 72 h 208"/>
                  <a:gd name="T38" fmla="*/ 56 w 472"/>
                  <a:gd name="T39" fmla="*/ 48 h 208"/>
                  <a:gd name="T40" fmla="*/ 40 w 472"/>
                  <a:gd name="T41" fmla="*/ 56 h 208"/>
                  <a:gd name="T42" fmla="*/ 16 w 472"/>
                  <a:gd name="T43" fmla="*/ 64 h 208"/>
                  <a:gd name="T44" fmla="*/ 16 w 472"/>
                  <a:gd name="T45" fmla="*/ 80 h 208"/>
                  <a:gd name="T46" fmla="*/ 0 w 472"/>
                  <a:gd name="T47" fmla="*/ 96 h 208"/>
                  <a:gd name="T48" fmla="*/ 8 w 472"/>
                  <a:gd name="T49" fmla="*/ 112 h 208"/>
                  <a:gd name="T50" fmla="*/ 32 w 472"/>
                  <a:gd name="T51" fmla="*/ 128 h 208"/>
                  <a:gd name="T52" fmla="*/ 32 w 472"/>
                  <a:gd name="T53" fmla="*/ 128 h 208"/>
                  <a:gd name="T54" fmla="*/ 72 w 472"/>
                  <a:gd name="T55" fmla="*/ 120 h 208"/>
                  <a:gd name="T56" fmla="*/ 104 w 472"/>
                  <a:gd name="T57" fmla="*/ 144 h 208"/>
                  <a:gd name="T58" fmla="*/ 64 w 472"/>
                  <a:gd name="T59" fmla="*/ 152 h 208"/>
                  <a:gd name="T60" fmla="*/ 56 w 472"/>
                  <a:gd name="T61" fmla="*/ 160 h 208"/>
                  <a:gd name="T62" fmla="*/ 80 w 472"/>
                  <a:gd name="T63" fmla="*/ 184 h 208"/>
                  <a:gd name="T64" fmla="*/ 88 w 472"/>
                  <a:gd name="T65" fmla="*/ 192 h 208"/>
                  <a:gd name="T66" fmla="*/ 96 w 472"/>
                  <a:gd name="T67" fmla="*/ 192 h 208"/>
                  <a:gd name="T68" fmla="*/ 128 w 472"/>
                  <a:gd name="T69" fmla="*/ 208 h 208"/>
                  <a:gd name="T70" fmla="*/ 120 w 472"/>
                  <a:gd name="T71" fmla="*/ 152 h 208"/>
                  <a:gd name="T72" fmla="*/ 200 w 472"/>
                  <a:gd name="T73" fmla="*/ 176 h 208"/>
                  <a:gd name="T74" fmla="*/ 248 w 472"/>
                  <a:gd name="T75" fmla="*/ 184 h 208"/>
                  <a:gd name="T76" fmla="*/ 264 w 472"/>
                  <a:gd name="T77" fmla="*/ 200 h 208"/>
                  <a:gd name="T78" fmla="*/ 288 w 472"/>
                  <a:gd name="T79" fmla="*/ 208 h 208"/>
                  <a:gd name="T80" fmla="*/ 312 w 472"/>
                  <a:gd name="T81" fmla="*/ 184 h 208"/>
                  <a:gd name="T82" fmla="*/ 344 w 472"/>
                  <a:gd name="T83" fmla="*/ 184 h 208"/>
                  <a:gd name="T84" fmla="*/ 360 w 472"/>
                  <a:gd name="T85" fmla="*/ 184 h 208"/>
                  <a:gd name="T86" fmla="*/ 424 w 472"/>
                  <a:gd name="T87" fmla="*/ 192 h 208"/>
                  <a:gd name="T88" fmla="*/ 416 w 472"/>
                  <a:gd name="T89" fmla="*/ 152 h 208"/>
                  <a:gd name="T90" fmla="*/ 432 w 472"/>
                  <a:gd name="T91" fmla="*/ 120 h 208"/>
                  <a:gd name="T92" fmla="*/ 464 w 472"/>
                  <a:gd name="T93" fmla="*/ 120 h 208"/>
                  <a:gd name="T94" fmla="*/ 472 w 472"/>
                  <a:gd name="T95" fmla="*/ 96 h 20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72" h="208">
                    <a:moveTo>
                      <a:pt x="472" y="96"/>
                    </a:moveTo>
                    <a:lnTo>
                      <a:pt x="472" y="88"/>
                    </a:lnTo>
                    <a:lnTo>
                      <a:pt x="464" y="80"/>
                    </a:lnTo>
                    <a:lnTo>
                      <a:pt x="456" y="88"/>
                    </a:lnTo>
                    <a:lnTo>
                      <a:pt x="448" y="80"/>
                    </a:lnTo>
                    <a:lnTo>
                      <a:pt x="416" y="64"/>
                    </a:lnTo>
                    <a:lnTo>
                      <a:pt x="392" y="64"/>
                    </a:lnTo>
                    <a:lnTo>
                      <a:pt x="384" y="56"/>
                    </a:lnTo>
                    <a:lnTo>
                      <a:pt x="376" y="64"/>
                    </a:lnTo>
                    <a:lnTo>
                      <a:pt x="344" y="32"/>
                    </a:lnTo>
                    <a:lnTo>
                      <a:pt x="320" y="16"/>
                    </a:lnTo>
                    <a:lnTo>
                      <a:pt x="312" y="16"/>
                    </a:lnTo>
                    <a:lnTo>
                      <a:pt x="296" y="24"/>
                    </a:lnTo>
                    <a:lnTo>
                      <a:pt x="288" y="24"/>
                    </a:lnTo>
                    <a:lnTo>
                      <a:pt x="288" y="16"/>
                    </a:lnTo>
                    <a:lnTo>
                      <a:pt x="272" y="16"/>
                    </a:lnTo>
                    <a:lnTo>
                      <a:pt x="256" y="16"/>
                    </a:lnTo>
                    <a:lnTo>
                      <a:pt x="256" y="8"/>
                    </a:lnTo>
                    <a:lnTo>
                      <a:pt x="248" y="0"/>
                    </a:lnTo>
                    <a:lnTo>
                      <a:pt x="224" y="0"/>
                    </a:lnTo>
                    <a:lnTo>
                      <a:pt x="224" y="8"/>
                    </a:lnTo>
                    <a:lnTo>
                      <a:pt x="200" y="8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32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44" y="48"/>
                    </a:lnTo>
                    <a:lnTo>
                      <a:pt x="168" y="56"/>
                    </a:lnTo>
                    <a:lnTo>
                      <a:pt x="160" y="64"/>
                    </a:lnTo>
                    <a:lnTo>
                      <a:pt x="144" y="64"/>
                    </a:lnTo>
                    <a:lnTo>
                      <a:pt x="128" y="64"/>
                    </a:lnTo>
                    <a:lnTo>
                      <a:pt x="112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72" y="56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24" y="112"/>
                    </a:lnTo>
                    <a:lnTo>
                      <a:pt x="32" y="128"/>
                    </a:lnTo>
                    <a:lnTo>
                      <a:pt x="24" y="128"/>
                    </a:lnTo>
                    <a:lnTo>
                      <a:pt x="32" y="128"/>
                    </a:lnTo>
                    <a:lnTo>
                      <a:pt x="56" y="120"/>
                    </a:lnTo>
                    <a:lnTo>
                      <a:pt x="72" y="120"/>
                    </a:lnTo>
                    <a:lnTo>
                      <a:pt x="88" y="128"/>
                    </a:lnTo>
                    <a:lnTo>
                      <a:pt x="104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64" y="160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192"/>
                    </a:lnTo>
                    <a:lnTo>
                      <a:pt x="88" y="200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20" y="152"/>
                    </a:lnTo>
                    <a:lnTo>
                      <a:pt x="152" y="144"/>
                    </a:lnTo>
                    <a:lnTo>
                      <a:pt x="200" y="176"/>
                    </a:lnTo>
                    <a:lnTo>
                      <a:pt x="232" y="168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208"/>
                    </a:lnTo>
                    <a:lnTo>
                      <a:pt x="288" y="208"/>
                    </a:lnTo>
                    <a:lnTo>
                      <a:pt x="312" y="192"/>
                    </a:lnTo>
                    <a:lnTo>
                      <a:pt x="312" y="184"/>
                    </a:lnTo>
                    <a:lnTo>
                      <a:pt x="336" y="192"/>
                    </a:lnTo>
                    <a:lnTo>
                      <a:pt x="344" y="184"/>
                    </a:lnTo>
                    <a:lnTo>
                      <a:pt x="344" y="176"/>
                    </a:lnTo>
                    <a:lnTo>
                      <a:pt x="360" y="184"/>
                    </a:lnTo>
                    <a:lnTo>
                      <a:pt x="408" y="184"/>
                    </a:lnTo>
                    <a:lnTo>
                      <a:pt x="424" y="192"/>
                    </a:lnTo>
                    <a:lnTo>
                      <a:pt x="424" y="176"/>
                    </a:lnTo>
                    <a:lnTo>
                      <a:pt x="416" y="152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64" y="120"/>
                    </a:lnTo>
                    <a:lnTo>
                      <a:pt x="464" y="104"/>
                    </a:lnTo>
                    <a:lnTo>
                      <a:pt x="472" y="9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74" name="Freeform 155"/>
              <p:cNvSpPr>
                <a:spLocks/>
              </p:cNvSpPr>
              <p:nvPr/>
            </p:nvSpPr>
            <p:spPr bwMode="auto">
              <a:xfrm>
                <a:off x="3452" y="1512"/>
                <a:ext cx="1632" cy="496"/>
              </a:xfrm>
              <a:custGeom>
                <a:avLst/>
                <a:gdLst>
                  <a:gd name="T0" fmla="*/ 448 w 1632"/>
                  <a:gd name="T1" fmla="*/ 104 h 496"/>
                  <a:gd name="T2" fmla="*/ 440 w 1632"/>
                  <a:gd name="T3" fmla="*/ 104 h 496"/>
                  <a:gd name="T4" fmla="*/ 384 w 1632"/>
                  <a:gd name="T5" fmla="*/ 48 h 496"/>
                  <a:gd name="T6" fmla="*/ 392 w 1632"/>
                  <a:gd name="T7" fmla="*/ 112 h 496"/>
                  <a:gd name="T8" fmla="*/ 304 w 1632"/>
                  <a:gd name="T9" fmla="*/ 112 h 496"/>
                  <a:gd name="T10" fmla="*/ 200 w 1632"/>
                  <a:gd name="T11" fmla="*/ 128 h 496"/>
                  <a:gd name="T12" fmla="*/ 160 w 1632"/>
                  <a:gd name="T13" fmla="*/ 112 h 496"/>
                  <a:gd name="T14" fmla="*/ 136 w 1632"/>
                  <a:gd name="T15" fmla="*/ 160 h 496"/>
                  <a:gd name="T16" fmla="*/ 72 w 1632"/>
                  <a:gd name="T17" fmla="*/ 160 h 496"/>
                  <a:gd name="T18" fmla="*/ 80 w 1632"/>
                  <a:gd name="T19" fmla="*/ 104 h 496"/>
                  <a:gd name="T20" fmla="*/ 16 w 1632"/>
                  <a:gd name="T21" fmla="*/ 120 h 496"/>
                  <a:gd name="T22" fmla="*/ 40 w 1632"/>
                  <a:gd name="T23" fmla="*/ 184 h 496"/>
                  <a:gd name="T24" fmla="*/ 0 w 1632"/>
                  <a:gd name="T25" fmla="*/ 240 h 496"/>
                  <a:gd name="T26" fmla="*/ 64 w 1632"/>
                  <a:gd name="T27" fmla="*/ 312 h 496"/>
                  <a:gd name="T28" fmla="*/ 96 w 1632"/>
                  <a:gd name="T29" fmla="*/ 336 h 496"/>
                  <a:gd name="T30" fmla="*/ 168 w 1632"/>
                  <a:gd name="T31" fmla="*/ 368 h 496"/>
                  <a:gd name="T32" fmla="*/ 152 w 1632"/>
                  <a:gd name="T33" fmla="*/ 408 h 496"/>
                  <a:gd name="T34" fmla="*/ 136 w 1632"/>
                  <a:gd name="T35" fmla="*/ 440 h 496"/>
                  <a:gd name="T36" fmla="*/ 264 w 1632"/>
                  <a:gd name="T37" fmla="*/ 488 h 496"/>
                  <a:gd name="T38" fmla="*/ 256 w 1632"/>
                  <a:gd name="T39" fmla="*/ 440 h 496"/>
                  <a:gd name="T40" fmla="*/ 272 w 1632"/>
                  <a:gd name="T41" fmla="*/ 400 h 496"/>
                  <a:gd name="T42" fmla="*/ 272 w 1632"/>
                  <a:gd name="T43" fmla="*/ 368 h 496"/>
                  <a:gd name="T44" fmla="*/ 320 w 1632"/>
                  <a:gd name="T45" fmla="*/ 344 h 496"/>
                  <a:gd name="T46" fmla="*/ 392 w 1632"/>
                  <a:gd name="T47" fmla="*/ 352 h 496"/>
                  <a:gd name="T48" fmla="*/ 400 w 1632"/>
                  <a:gd name="T49" fmla="*/ 320 h 496"/>
                  <a:gd name="T50" fmla="*/ 472 w 1632"/>
                  <a:gd name="T51" fmla="*/ 296 h 496"/>
                  <a:gd name="T52" fmla="*/ 536 w 1632"/>
                  <a:gd name="T53" fmla="*/ 304 h 496"/>
                  <a:gd name="T54" fmla="*/ 624 w 1632"/>
                  <a:gd name="T55" fmla="*/ 352 h 496"/>
                  <a:gd name="T56" fmla="*/ 712 w 1632"/>
                  <a:gd name="T57" fmla="*/ 368 h 496"/>
                  <a:gd name="T58" fmla="*/ 808 w 1632"/>
                  <a:gd name="T59" fmla="*/ 368 h 496"/>
                  <a:gd name="T60" fmla="*/ 896 w 1632"/>
                  <a:gd name="T61" fmla="*/ 360 h 496"/>
                  <a:gd name="T62" fmla="*/ 1072 w 1632"/>
                  <a:gd name="T63" fmla="*/ 368 h 496"/>
                  <a:gd name="T64" fmla="*/ 1104 w 1632"/>
                  <a:gd name="T65" fmla="*/ 312 h 496"/>
                  <a:gd name="T66" fmla="*/ 1248 w 1632"/>
                  <a:gd name="T67" fmla="*/ 400 h 496"/>
                  <a:gd name="T68" fmla="*/ 1280 w 1632"/>
                  <a:gd name="T69" fmla="*/ 432 h 496"/>
                  <a:gd name="T70" fmla="*/ 1328 w 1632"/>
                  <a:gd name="T71" fmla="*/ 464 h 496"/>
                  <a:gd name="T72" fmla="*/ 1272 w 1632"/>
                  <a:gd name="T73" fmla="*/ 304 h 496"/>
                  <a:gd name="T74" fmla="*/ 1240 w 1632"/>
                  <a:gd name="T75" fmla="*/ 296 h 496"/>
                  <a:gd name="T76" fmla="*/ 1312 w 1632"/>
                  <a:gd name="T77" fmla="*/ 224 h 496"/>
                  <a:gd name="T78" fmla="*/ 1368 w 1632"/>
                  <a:gd name="T79" fmla="*/ 200 h 496"/>
                  <a:gd name="T80" fmla="*/ 1432 w 1632"/>
                  <a:gd name="T81" fmla="*/ 184 h 496"/>
                  <a:gd name="T82" fmla="*/ 1432 w 1632"/>
                  <a:gd name="T83" fmla="*/ 264 h 496"/>
                  <a:gd name="T84" fmla="*/ 1520 w 1632"/>
                  <a:gd name="T85" fmla="*/ 320 h 496"/>
                  <a:gd name="T86" fmla="*/ 1488 w 1632"/>
                  <a:gd name="T87" fmla="*/ 256 h 496"/>
                  <a:gd name="T88" fmla="*/ 1480 w 1632"/>
                  <a:gd name="T89" fmla="*/ 216 h 496"/>
                  <a:gd name="T90" fmla="*/ 1552 w 1632"/>
                  <a:gd name="T91" fmla="*/ 192 h 496"/>
                  <a:gd name="T92" fmla="*/ 1544 w 1632"/>
                  <a:gd name="T93" fmla="*/ 152 h 496"/>
                  <a:gd name="T94" fmla="*/ 1632 w 1632"/>
                  <a:gd name="T95" fmla="*/ 160 h 496"/>
                  <a:gd name="T96" fmla="*/ 1472 w 1632"/>
                  <a:gd name="T97" fmla="*/ 104 h 496"/>
                  <a:gd name="T98" fmla="*/ 1360 w 1632"/>
                  <a:gd name="T99" fmla="*/ 96 h 496"/>
                  <a:gd name="T100" fmla="*/ 1232 w 1632"/>
                  <a:gd name="T101" fmla="*/ 80 h 496"/>
                  <a:gd name="T102" fmla="*/ 1008 w 1632"/>
                  <a:gd name="T103" fmla="*/ 64 h 496"/>
                  <a:gd name="T104" fmla="*/ 936 w 1632"/>
                  <a:gd name="T105" fmla="*/ 56 h 496"/>
                  <a:gd name="T106" fmla="*/ 816 w 1632"/>
                  <a:gd name="T107" fmla="*/ 48 h 496"/>
                  <a:gd name="T108" fmla="*/ 744 w 1632"/>
                  <a:gd name="T109" fmla="*/ 48 h 496"/>
                  <a:gd name="T110" fmla="*/ 656 w 1632"/>
                  <a:gd name="T111" fmla="*/ 0 h 496"/>
                  <a:gd name="T112" fmla="*/ 512 w 1632"/>
                  <a:gd name="T113" fmla="*/ 32 h 496"/>
                  <a:gd name="T114" fmla="*/ 448 w 1632"/>
                  <a:gd name="T115" fmla="*/ 56 h 4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32" h="496">
                    <a:moveTo>
                      <a:pt x="432" y="56"/>
                    </a:moveTo>
                    <a:lnTo>
                      <a:pt x="416" y="72"/>
                    </a:lnTo>
                    <a:lnTo>
                      <a:pt x="432" y="80"/>
                    </a:lnTo>
                    <a:lnTo>
                      <a:pt x="432" y="96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64" y="120"/>
                    </a:lnTo>
                    <a:lnTo>
                      <a:pt x="456" y="128"/>
                    </a:lnTo>
                    <a:lnTo>
                      <a:pt x="440" y="136"/>
                    </a:lnTo>
                    <a:lnTo>
                      <a:pt x="424" y="128"/>
                    </a:lnTo>
                    <a:lnTo>
                      <a:pt x="440" y="120"/>
                    </a:lnTo>
                    <a:lnTo>
                      <a:pt x="440" y="104"/>
                    </a:lnTo>
                    <a:lnTo>
                      <a:pt x="432" y="104"/>
                    </a:lnTo>
                    <a:lnTo>
                      <a:pt x="416" y="72"/>
                    </a:lnTo>
                    <a:lnTo>
                      <a:pt x="408" y="72"/>
                    </a:lnTo>
                    <a:lnTo>
                      <a:pt x="408" y="56"/>
                    </a:lnTo>
                    <a:lnTo>
                      <a:pt x="392" y="48"/>
                    </a:lnTo>
                    <a:lnTo>
                      <a:pt x="384" y="48"/>
                    </a:lnTo>
                    <a:lnTo>
                      <a:pt x="376" y="48"/>
                    </a:lnTo>
                    <a:lnTo>
                      <a:pt x="360" y="72"/>
                    </a:lnTo>
                    <a:lnTo>
                      <a:pt x="368" y="80"/>
                    </a:lnTo>
                    <a:lnTo>
                      <a:pt x="368" y="96"/>
                    </a:lnTo>
                    <a:lnTo>
                      <a:pt x="400" y="104"/>
                    </a:lnTo>
                    <a:lnTo>
                      <a:pt x="392" y="11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20" y="104"/>
                    </a:lnTo>
                    <a:lnTo>
                      <a:pt x="304" y="104"/>
                    </a:lnTo>
                    <a:lnTo>
                      <a:pt x="312" y="112"/>
                    </a:lnTo>
                    <a:lnTo>
                      <a:pt x="304" y="112"/>
                    </a:lnTo>
                    <a:lnTo>
                      <a:pt x="296" y="104"/>
                    </a:lnTo>
                    <a:lnTo>
                      <a:pt x="264" y="104"/>
                    </a:lnTo>
                    <a:lnTo>
                      <a:pt x="264" y="112"/>
                    </a:lnTo>
                    <a:lnTo>
                      <a:pt x="248" y="104"/>
                    </a:lnTo>
                    <a:lnTo>
                      <a:pt x="200" y="120"/>
                    </a:lnTo>
                    <a:lnTo>
                      <a:pt x="200" y="128"/>
                    </a:lnTo>
                    <a:lnTo>
                      <a:pt x="192" y="128"/>
                    </a:lnTo>
                    <a:lnTo>
                      <a:pt x="168" y="120"/>
                    </a:lnTo>
                    <a:lnTo>
                      <a:pt x="184" y="120"/>
                    </a:lnTo>
                    <a:lnTo>
                      <a:pt x="176" y="112"/>
                    </a:lnTo>
                    <a:lnTo>
                      <a:pt x="144" y="104"/>
                    </a:lnTo>
                    <a:lnTo>
                      <a:pt x="160" y="112"/>
                    </a:lnTo>
                    <a:lnTo>
                      <a:pt x="160" y="128"/>
                    </a:lnTo>
                    <a:lnTo>
                      <a:pt x="168" y="136"/>
                    </a:lnTo>
                    <a:lnTo>
                      <a:pt x="160" y="136"/>
                    </a:lnTo>
                    <a:lnTo>
                      <a:pt x="144" y="136"/>
                    </a:lnTo>
                    <a:lnTo>
                      <a:pt x="120" y="144"/>
                    </a:lnTo>
                    <a:lnTo>
                      <a:pt x="136" y="160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104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72" y="160"/>
                    </a:lnTo>
                    <a:lnTo>
                      <a:pt x="72" y="144"/>
                    </a:lnTo>
                    <a:lnTo>
                      <a:pt x="40" y="128"/>
                    </a:lnTo>
                    <a:lnTo>
                      <a:pt x="104" y="136"/>
                    </a:lnTo>
                    <a:lnTo>
                      <a:pt x="136" y="128"/>
                    </a:lnTo>
                    <a:lnTo>
                      <a:pt x="128" y="120"/>
                    </a:lnTo>
                    <a:lnTo>
                      <a:pt x="80" y="104"/>
                    </a:lnTo>
                    <a:lnTo>
                      <a:pt x="40" y="88"/>
                    </a:lnTo>
                    <a:lnTo>
                      <a:pt x="24" y="96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24" y="144"/>
                    </a:lnTo>
                    <a:lnTo>
                      <a:pt x="24" y="152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84"/>
                    </a:lnTo>
                    <a:lnTo>
                      <a:pt x="8" y="216"/>
                    </a:lnTo>
                    <a:lnTo>
                      <a:pt x="16" y="216"/>
                    </a:lnTo>
                    <a:lnTo>
                      <a:pt x="24" y="224"/>
                    </a:lnTo>
                    <a:lnTo>
                      <a:pt x="16" y="232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8" y="256"/>
                    </a:lnTo>
                    <a:lnTo>
                      <a:pt x="24" y="272"/>
                    </a:lnTo>
                    <a:lnTo>
                      <a:pt x="48" y="280"/>
                    </a:lnTo>
                    <a:lnTo>
                      <a:pt x="56" y="296"/>
                    </a:lnTo>
                    <a:lnTo>
                      <a:pt x="64" y="312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64" y="336"/>
                    </a:lnTo>
                    <a:lnTo>
                      <a:pt x="88" y="328"/>
                    </a:lnTo>
                    <a:lnTo>
                      <a:pt x="96" y="336"/>
                    </a:lnTo>
                    <a:lnTo>
                      <a:pt x="96" y="344"/>
                    </a:lnTo>
                    <a:lnTo>
                      <a:pt x="104" y="344"/>
                    </a:lnTo>
                    <a:lnTo>
                      <a:pt x="112" y="360"/>
                    </a:lnTo>
                    <a:lnTo>
                      <a:pt x="136" y="360"/>
                    </a:lnTo>
                    <a:lnTo>
                      <a:pt x="144" y="368"/>
                    </a:lnTo>
                    <a:lnTo>
                      <a:pt x="168" y="368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68" y="400"/>
                    </a:lnTo>
                    <a:lnTo>
                      <a:pt x="160" y="392"/>
                    </a:lnTo>
                    <a:lnTo>
                      <a:pt x="152" y="400"/>
                    </a:lnTo>
                    <a:lnTo>
                      <a:pt x="152" y="408"/>
                    </a:lnTo>
                    <a:lnTo>
                      <a:pt x="168" y="408"/>
                    </a:lnTo>
                    <a:lnTo>
                      <a:pt x="144" y="416"/>
                    </a:lnTo>
                    <a:lnTo>
                      <a:pt x="152" y="416"/>
                    </a:lnTo>
                    <a:lnTo>
                      <a:pt x="144" y="432"/>
                    </a:lnTo>
                    <a:lnTo>
                      <a:pt x="136" y="432"/>
                    </a:lnTo>
                    <a:lnTo>
                      <a:pt x="136" y="440"/>
                    </a:lnTo>
                    <a:lnTo>
                      <a:pt x="144" y="440"/>
                    </a:lnTo>
                    <a:lnTo>
                      <a:pt x="184" y="464"/>
                    </a:lnTo>
                    <a:lnTo>
                      <a:pt x="216" y="464"/>
                    </a:lnTo>
                    <a:lnTo>
                      <a:pt x="232" y="472"/>
                    </a:lnTo>
                    <a:lnTo>
                      <a:pt x="248" y="472"/>
                    </a:lnTo>
                    <a:lnTo>
                      <a:pt x="264" y="488"/>
                    </a:lnTo>
                    <a:lnTo>
                      <a:pt x="272" y="496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72" y="472"/>
                    </a:lnTo>
                    <a:lnTo>
                      <a:pt x="272" y="456"/>
                    </a:lnTo>
                    <a:lnTo>
                      <a:pt x="256" y="440"/>
                    </a:lnTo>
                    <a:lnTo>
                      <a:pt x="264" y="424"/>
                    </a:lnTo>
                    <a:lnTo>
                      <a:pt x="272" y="424"/>
                    </a:lnTo>
                    <a:lnTo>
                      <a:pt x="280" y="416"/>
                    </a:lnTo>
                    <a:lnTo>
                      <a:pt x="272" y="416"/>
                    </a:lnTo>
                    <a:lnTo>
                      <a:pt x="280" y="416"/>
                    </a:lnTo>
                    <a:lnTo>
                      <a:pt x="272" y="400"/>
                    </a:lnTo>
                    <a:lnTo>
                      <a:pt x="256" y="400"/>
                    </a:lnTo>
                    <a:lnTo>
                      <a:pt x="256" y="392"/>
                    </a:lnTo>
                    <a:lnTo>
                      <a:pt x="248" y="384"/>
                    </a:lnTo>
                    <a:lnTo>
                      <a:pt x="256" y="360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88" y="344"/>
                    </a:lnTo>
                    <a:lnTo>
                      <a:pt x="296" y="344"/>
                    </a:lnTo>
                    <a:lnTo>
                      <a:pt x="304" y="336"/>
                    </a:lnTo>
                    <a:lnTo>
                      <a:pt x="320" y="344"/>
                    </a:lnTo>
                    <a:lnTo>
                      <a:pt x="336" y="360"/>
                    </a:lnTo>
                    <a:lnTo>
                      <a:pt x="336" y="352"/>
                    </a:lnTo>
                    <a:lnTo>
                      <a:pt x="344" y="352"/>
                    </a:lnTo>
                    <a:lnTo>
                      <a:pt x="360" y="352"/>
                    </a:lnTo>
                    <a:lnTo>
                      <a:pt x="376" y="352"/>
                    </a:lnTo>
                    <a:lnTo>
                      <a:pt x="392" y="352"/>
                    </a:lnTo>
                    <a:lnTo>
                      <a:pt x="408" y="352"/>
                    </a:lnTo>
                    <a:lnTo>
                      <a:pt x="416" y="344"/>
                    </a:lnTo>
                    <a:lnTo>
                      <a:pt x="392" y="336"/>
                    </a:lnTo>
                    <a:lnTo>
                      <a:pt x="400" y="328"/>
                    </a:lnTo>
                    <a:lnTo>
                      <a:pt x="392" y="328"/>
                    </a:lnTo>
                    <a:lnTo>
                      <a:pt x="400" y="320"/>
                    </a:lnTo>
                    <a:lnTo>
                      <a:pt x="400" y="312"/>
                    </a:lnTo>
                    <a:lnTo>
                      <a:pt x="392" y="312"/>
                    </a:lnTo>
                    <a:lnTo>
                      <a:pt x="392" y="304"/>
                    </a:lnTo>
                    <a:lnTo>
                      <a:pt x="408" y="304"/>
                    </a:lnTo>
                    <a:lnTo>
                      <a:pt x="448" y="296"/>
                    </a:lnTo>
                    <a:lnTo>
                      <a:pt x="472" y="296"/>
                    </a:lnTo>
                    <a:lnTo>
                      <a:pt x="472" y="288"/>
                    </a:lnTo>
                    <a:lnTo>
                      <a:pt x="496" y="288"/>
                    </a:lnTo>
                    <a:lnTo>
                      <a:pt x="504" y="296"/>
                    </a:lnTo>
                    <a:lnTo>
                      <a:pt x="504" y="304"/>
                    </a:lnTo>
                    <a:lnTo>
                      <a:pt x="520" y="304"/>
                    </a:lnTo>
                    <a:lnTo>
                      <a:pt x="536" y="304"/>
                    </a:lnTo>
                    <a:lnTo>
                      <a:pt x="536" y="312"/>
                    </a:lnTo>
                    <a:lnTo>
                      <a:pt x="544" y="312"/>
                    </a:lnTo>
                    <a:lnTo>
                      <a:pt x="560" y="304"/>
                    </a:lnTo>
                    <a:lnTo>
                      <a:pt x="568" y="304"/>
                    </a:lnTo>
                    <a:lnTo>
                      <a:pt x="592" y="320"/>
                    </a:lnTo>
                    <a:lnTo>
                      <a:pt x="624" y="352"/>
                    </a:lnTo>
                    <a:lnTo>
                      <a:pt x="632" y="344"/>
                    </a:lnTo>
                    <a:lnTo>
                      <a:pt x="640" y="352"/>
                    </a:lnTo>
                    <a:lnTo>
                      <a:pt x="664" y="352"/>
                    </a:lnTo>
                    <a:lnTo>
                      <a:pt x="696" y="368"/>
                    </a:lnTo>
                    <a:lnTo>
                      <a:pt x="704" y="376"/>
                    </a:lnTo>
                    <a:lnTo>
                      <a:pt x="712" y="368"/>
                    </a:lnTo>
                    <a:lnTo>
                      <a:pt x="720" y="376"/>
                    </a:lnTo>
                    <a:lnTo>
                      <a:pt x="720" y="384"/>
                    </a:lnTo>
                    <a:lnTo>
                      <a:pt x="728" y="376"/>
                    </a:lnTo>
                    <a:lnTo>
                      <a:pt x="768" y="352"/>
                    </a:lnTo>
                    <a:lnTo>
                      <a:pt x="792" y="360"/>
                    </a:lnTo>
                    <a:lnTo>
                      <a:pt x="808" y="368"/>
                    </a:lnTo>
                    <a:lnTo>
                      <a:pt x="840" y="368"/>
                    </a:lnTo>
                    <a:lnTo>
                      <a:pt x="840" y="352"/>
                    </a:lnTo>
                    <a:lnTo>
                      <a:pt x="832" y="344"/>
                    </a:lnTo>
                    <a:lnTo>
                      <a:pt x="840" y="336"/>
                    </a:lnTo>
                    <a:lnTo>
                      <a:pt x="872" y="344"/>
                    </a:lnTo>
                    <a:lnTo>
                      <a:pt x="896" y="360"/>
                    </a:lnTo>
                    <a:lnTo>
                      <a:pt x="928" y="360"/>
                    </a:lnTo>
                    <a:lnTo>
                      <a:pt x="984" y="376"/>
                    </a:lnTo>
                    <a:lnTo>
                      <a:pt x="1016" y="368"/>
                    </a:lnTo>
                    <a:lnTo>
                      <a:pt x="1032" y="360"/>
                    </a:lnTo>
                    <a:lnTo>
                      <a:pt x="1056" y="368"/>
                    </a:lnTo>
                    <a:lnTo>
                      <a:pt x="1072" y="368"/>
                    </a:lnTo>
                    <a:lnTo>
                      <a:pt x="1088" y="360"/>
                    </a:lnTo>
                    <a:lnTo>
                      <a:pt x="1080" y="344"/>
                    </a:lnTo>
                    <a:lnTo>
                      <a:pt x="1088" y="336"/>
                    </a:lnTo>
                    <a:lnTo>
                      <a:pt x="1072" y="328"/>
                    </a:lnTo>
                    <a:lnTo>
                      <a:pt x="1080" y="320"/>
                    </a:lnTo>
                    <a:lnTo>
                      <a:pt x="1104" y="312"/>
                    </a:lnTo>
                    <a:lnTo>
                      <a:pt x="1136" y="320"/>
                    </a:lnTo>
                    <a:lnTo>
                      <a:pt x="1168" y="352"/>
                    </a:lnTo>
                    <a:lnTo>
                      <a:pt x="1184" y="368"/>
                    </a:lnTo>
                    <a:lnTo>
                      <a:pt x="1208" y="376"/>
                    </a:lnTo>
                    <a:lnTo>
                      <a:pt x="1232" y="384"/>
                    </a:lnTo>
                    <a:lnTo>
                      <a:pt x="1248" y="400"/>
                    </a:lnTo>
                    <a:lnTo>
                      <a:pt x="1256" y="400"/>
                    </a:lnTo>
                    <a:lnTo>
                      <a:pt x="1280" y="384"/>
                    </a:lnTo>
                    <a:lnTo>
                      <a:pt x="1288" y="400"/>
                    </a:lnTo>
                    <a:lnTo>
                      <a:pt x="1288" y="408"/>
                    </a:lnTo>
                    <a:lnTo>
                      <a:pt x="1296" y="440"/>
                    </a:lnTo>
                    <a:lnTo>
                      <a:pt x="1280" y="432"/>
                    </a:lnTo>
                    <a:lnTo>
                      <a:pt x="1272" y="440"/>
                    </a:lnTo>
                    <a:lnTo>
                      <a:pt x="1288" y="464"/>
                    </a:lnTo>
                    <a:lnTo>
                      <a:pt x="1288" y="472"/>
                    </a:lnTo>
                    <a:lnTo>
                      <a:pt x="1296" y="464"/>
                    </a:lnTo>
                    <a:lnTo>
                      <a:pt x="1312" y="472"/>
                    </a:lnTo>
                    <a:lnTo>
                      <a:pt x="1328" y="464"/>
                    </a:lnTo>
                    <a:lnTo>
                      <a:pt x="1328" y="448"/>
                    </a:lnTo>
                    <a:lnTo>
                      <a:pt x="1344" y="432"/>
                    </a:lnTo>
                    <a:lnTo>
                      <a:pt x="1344" y="384"/>
                    </a:lnTo>
                    <a:lnTo>
                      <a:pt x="1320" y="352"/>
                    </a:lnTo>
                    <a:lnTo>
                      <a:pt x="1304" y="320"/>
                    </a:lnTo>
                    <a:lnTo>
                      <a:pt x="1272" y="304"/>
                    </a:lnTo>
                    <a:lnTo>
                      <a:pt x="1264" y="312"/>
                    </a:lnTo>
                    <a:lnTo>
                      <a:pt x="1256" y="312"/>
                    </a:lnTo>
                    <a:lnTo>
                      <a:pt x="1256" y="304"/>
                    </a:lnTo>
                    <a:lnTo>
                      <a:pt x="1248" y="304"/>
                    </a:lnTo>
                    <a:lnTo>
                      <a:pt x="1248" y="312"/>
                    </a:lnTo>
                    <a:lnTo>
                      <a:pt x="1240" y="296"/>
                    </a:lnTo>
                    <a:lnTo>
                      <a:pt x="1216" y="296"/>
                    </a:lnTo>
                    <a:lnTo>
                      <a:pt x="1232" y="280"/>
                    </a:lnTo>
                    <a:lnTo>
                      <a:pt x="1240" y="232"/>
                    </a:lnTo>
                    <a:lnTo>
                      <a:pt x="1256" y="232"/>
                    </a:lnTo>
                    <a:lnTo>
                      <a:pt x="1312" y="232"/>
                    </a:lnTo>
                    <a:lnTo>
                      <a:pt x="1312" y="224"/>
                    </a:lnTo>
                    <a:lnTo>
                      <a:pt x="1336" y="224"/>
                    </a:lnTo>
                    <a:lnTo>
                      <a:pt x="1344" y="240"/>
                    </a:lnTo>
                    <a:lnTo>
                      <a:pt x="1384" y="232"/>
                    </a:lnTo>
                    <a:lnTo>
                      <a:pt x="1368" y="232"/>
                    </a:lnTo>
                    <a:lnTo>
                      <a:pt x="1360" y="224"/>
                    </a:lnTo>
                    <a:lnTo>
                      <a:pt x="1368" y="200"/>
                    </a:lnTo>
                    <a:lnTo>
                      <a:pt x="1400" y="200"/>
                    </a:lnTo>
                    <a:lnTo>
                      <a:pt x="1400" y="208"/>
                    </a:lnTo>
                    <a:lnTo>
                      <a:pt x="1416" y="216"/>
                    </a:lnTo>
                    <a:lnTo>
                      <a:pt x="1424" y="200"/>
                    </a:lnTo>
                    <a:lnTo>
                      <a:pt x="1416" y="184"/>
                    </a:lnTo>
                    <a:lnTo>
                      <a:pt x="1432" y="184"/>
                    </a:lnTo>
                    <a:lnTo>
                      <a:pt x="1432" y="192"/>
                    </a:lnTo>
                    <a:lnTo>
                      <a:pt x="1448" y="208"/>
                    </a:lnTo>
                    <a:lnTo>
                      <a:pt x="1440" y="216"/>
                    </a:lnTo>
                    <a:lnTo>
                      <a:pt x="1432" y="248"/>
                    </a:lnTo>
                    <a:lnTo>
                      <a:pt x="1424" y="256"/>
                    </a:lnTo>
                    <a:lnTo>
                      <a:pt x="1432" y="264"/>
                    </a:lnTo>
                    <a:lnTo>
                      <a:pt x="1424" y="264"/>
                    </a:lnTo>
                    <a:lnTo>
                      <a:pt x="1440" y="288"/>
                    </a:lnTo>
                    <a:lnTo>
                      <a:pt x="1512" y="352"/>
                    </a:lnTo>
                    <a:lnTo>
                      <a:pt x="1512" y="344"/>
                    </a:lnTo>
                    <a:lnTo>
                      <a:pt x="1512" y="320"/>
                    </a:lnTo>
                    <a:lnTo>
                      <a:pt x="1520" y="320"/>
                    </a:lnTo>
                    <a:lnTo>
                      <a:pt x="1504" y="304"/>
                    </a:lnTo>
                    <a:lnTo>
                      <a:pt x="1520" y="296"/>
                    </a:lnTo>
                    <a:lnTo>
                      <a:pt x="1504" y="280"/>
                    </a:lnTo>
                    <a:lnTo>
                      <a:pt x="1512" y="272"/>
                    </a:lnTo>
                    <a:lnTo>
                      <a:pt x="1496" y="264"/>
                    </a:lnTo>
                    <a:lnTo>
                      <a:pt x="1488" y="256"/>
                    </a:lnTo>
                    <a:lnTo>
                      <a:pt x="1480" y="256"/>
                    </a:lnTo>
                    <a:lnTo>
                      <a:pt x="1472" y="248"/>
                    </a:lnTo>
                    <a:lnTo>
                      <a:pt x="1472" y="232"/>
                    </a:lnTo>
                    <a:lnTo>
                      <a:pt x="1464" y="224"/>
                    </a:lnTo>
                    <a:lnTo>
                      <a:pt x="1472" y="224"/>
                    </a:lnTo>
                    <a:lnTo>
                      <a:pt x="1480" y="216"/>
                    </a:lnTo>
                    <a:lnTo>
                      <a:pt x="1496" y="224"/>
                    </a:lnTo>
                    <a:lnTo>
                      <a:pt x="1496" y="216"/>
                    </a:lnTo>
                    <a:lnTo>
                      <a:pt x="1504" y="216"/>
                    </a:lnTo>
                    <a:lnTo>
                      <a:pt x="1536" y="224"/>
                    </a:lnTo>
                    <a:lnTo>
                      <a:pt x="1528" y="216"/>
                    </a:lnTo>
                    <a:lnTo>
                      <a:pt x="1552" y="192"/>
                    </a:lnTo>
                    <a:lnTo>
                      <a:pt x="1560" y="184"/>
                    </a:lnTo>
                    <a:lnTo>
                      <a:pt x="1584" y="192"/>
                    </a:lnTo>
                    <a:lnTo>
                      <a:pt x="1584" y="184"/>
                    </a:lnTo>
                    <a:lnTo>
                      <a:pt x="1528" y="160"/>
                    </a:lnTo>
                    <a:lnTo>
                      <a:pt x="1544" y="160"/>
                    </a:lnTo>
                    <a:lnTo>
                      <a:pt x="1544" y="152"/>
                    </a:lnTo>
                    <a:lnTo>
                      <a:pt x="1544" y="144"/>
                    </a:lnTo>
                    <a:lnTo>
                      <a:pt x="1528" y="144"/>
                    </a:lnTo>
                    <a:lnTo>
                      <a:pt x="1536" y="136"/>
                    </a:lnTo>
                    <a:lnTo>
                      <a:pt x="1552" y="144"/>
                    </a:lnTo>
                    <a:lnTo>
                      <a:pt x="1584" y="152"/>
                    </a:lnTo>
                    <a:lnTo>
                      <a:pt x="1632" y="160"/>
                    </a:lnTo>
                    <a:lnTo>
                      <a:pt x="1616" y="144"/>
                    </a:lnTo>
                    <a:lnTo>
                      <a:pt x="1632" y="144"/>
                    </a:lnTo>
                    <a:lnTo>
                      <a:pt x="1632" y="136"/>
                    </a:lnTo>
                    <a:lnTo>
                      <a:pt x="1592" y="128"/>
                    </a:lnTo>
                    <a:lnTo>
                      <a:pt x="1568" y="128"/>
                    </a:lnTo>
                    <a:lnTo>
                      <a:pt x="1472" y="104"/>
                    </a:lnTo>
                    <a:lnTo>
                      <a:pt x="1424" y="88"/>
                    </a:lnTo>
                    <a:lnTo>
                      <a:pt x="1360" y="88"/>
                    </a:lnTo>
                    <a:lnTo>
                      <a:pt x="1384" y="104"/>
                    </a:lnTo>
                    <a:lnTo>
                      <a:pt x="1376" y="104"/>
                    </a:lnTo>
                    <a:lnTo>
                      <a:pt x="1352" y="96"/>
                    </a:lnTo>
                    <a:lnTo>
                      <a:pt x="1360" y="96"/>
                    </a:lnTo>
                    <a:lnTo>
                      <a:pt x="1360" y="88"/>
                    </a:lnTo>
                    <a:lnTo>
                      <a:pt x="1344" y="88"/>
                    </a:lnTo>
                    <a:lnTo>
                      <a:pt x="1344" y="96"/>
                    </a:lnTo>
                    <a:lnTo>
                      <a:pt x="1280" y="96"/>
                    </a:lnTo>
                    <a:lnTo>
                      <a:pt x="1256" y="88"/>
                    </a:lnTo>
                    <a:lnTo>
                      <a:pt x="1232" y="80"/>
                    </a:lnTo>
                    <a:lnTo>
                      <a:pt x="1176" y="80"/>
                    </a:lnTo>
                    <a:lnTo>
                      <a:pt x="1128" y="64"/>
                    </a:lnTo>
                    <a:lnTo>
                      <a:pt x="1032" y="56"/>
                    </a:lnTo>
                    <a:lnTo>
                      <a:pt x="1032" y="64"/>
                    </a:lnTo>
                    <a:lnTo>
                      <a:pt x="1048" y="72"/>
                    </a:lnTo>
                    <a:lnTo>
                      <a:pt x="1008" y="64"/>
                    </a:lnTo>
                    <a:lnTo>
                      <a:pt x="1000" y="72"/>
                    </a:lnTo>
                    <a:lnTo>
                      <a:pt x="968" y="64"/>
                    </a:lnTo>
                    <a:lnTo>
                      <a:pt x="976" y="72"/>
                    </a:lnTo>
                    <a:lnTo>
                      <a:pt x="976" y="80"/>
                    </a:lnTo>
                    <a:lnTo>
                      <a:pt x="936" y="64"/>
                    </a:lnTo>
                    <a:lnTo>
                      <a:pt x="936" y="56"/>
                    </a:lnTo>
                    <a:lnTo>
                      <a:pt x="912" y="48"/>
                    </a:lnTo>
                    <a:lnTo>
                      <a:pt x="856" y="40"/>
                    </a:lnTo>
                    <a:lnTo>
                      <a:pt x="872" y="48"/>
                    </a:lnTo>
                    <a:lnTo>
                      <a:pt x="840" y="48"/>
                    </a:lnTo>
                    <a:lnTo>
                      <a:pt x="824" y="48"/>
                    </a:lnTo>
                    <a:lnTo>
                      <a:pt x="816" y="48"/>
                    </a:lnTo>
                    <a:lnTo>
                      <a:pt x="776" y="48"/>
                    </a:lnTo>
                    <a:lnTo>
                      <a:pt x="760" y="32"/>
                    </a:lnTo>
                    <a:lnTo>
                      <a:pt x="744" y="32"/>
                    </a:lnTo>
                    <a:lnTo>
                      <a:pt x="768" y="40"/>
                    </a:lnTo>
                    <a:lnTo>
                      <a:pt x="736" y="40"/>
                    </a:lnTo>
                    <a:lnTo>
                      <a:pt x="744" y="48"/>
                    </a:lnTo>
                    <a:lnTo>
                      <a:pt x="712" y="48"/>
                    </a:lnTo>
                    <a:lnTo>
                      <a:pt x="752" y="24"/>
                    </a:lnTo>
                    <a:lnTo>
                      <a:pt x="744" y="16"/>
                    </a:lnTo>
                    <a:lnTo>
                      <a:pt x="712" y="8"/>
                    </a:lnTo>
                    <a:lnTo>
                      <a:pt x="672" y="8"/>
                    </a:lnTo>
                    <a:lnTo>
                      <a:pt x="656" y="0"/>
                    </a:lnTo>
                    <a:lnTo>
                      <a:pt x="632" y="0"/>
                    </a:lnTo>
                    <a:lnTo>
                      <a:pt x="616" y="8"/>
                    </a:lnTo>
                    <a:lnTo>
                      <a:pt x="616" y="16"/>
                    </a:lnTo>
                    <a:lnTo>
                      <a:pt x="560" y="16"/>
                    </a:lnTo>
                    <a:lnTo>
                      <a:pt x="528" y="24"/>
                    </a:lnTo>
                    <a:lnTo>
                      <a:pt x="512" y="32"/>
                    </a:lnTo>
                    <a:lnTo>
                      <a:pt x="528" y="40"/>
                    </a:lnTo>
                    <a:lnTo>
                      <a:pt x="472" y="48"/>
                    </a:lnTo>
                    <a:lnTo>
                      <a:pt x="480" y="56"/>
                    </a:lnTo>
                    <a:lnTo>
                      <a:pt x="504" y="64"/>
                    </a:lnTo>
                    <a:lnTo>
                      <a:pt x="496" y="64"/>
                    </a:lnTo>
                    <a:lnTo>
                      <a:pt x="448" y="56"/>
                    </a:lnTo>
                    <a:lnTo>
                      <a:pt x="440" y="64"/>
                    </a:lnTo>
                    <a:lnTo>
                      <a:pt x="472" y="80"/>
                    </a:lnTo>
                    <a:lnTo>
                      <a:pt x="440" y="72"/>
                    </a:lnTo>
                    <a:lnTo>
                      <a:pt x="432" y="5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75" name="Freeform 156"/>
              <p:cNvSpPr>
                <a:spLocks/>
              </p:cNvSpPr>
              <p:nvPr/>
            </p:nvSpPr>
            <p:spPr bwMode="auto">
              <a:xfrm>
                <a:off x="3820" y="1944"/>
                <a:ext cx="224" cy="128"/>
              </a:xfrm>
              <a:custGeom>
                <a:avLst/>
                <a:gdLst>
                  <a:gd name="T0" fmla="*/ 152 w 224"/>
                  <a:gd name="T1" fmla="*/ 120 h 128"/>
                  <a:gd name="T2" fmla="*/ 168 w 224"/>
                  <a:gd name="T3" fmla="*/ 128 h 128"/>
                  <a:gd name="T4" fmla="*/ 176 w 224"/>
                  <a:gd name="T5" fmla="*/ 112 h 128"/>
                  <a:gd name="T6" fmla="*/ 168 w 224"/>
                  <a:gd name="T7" fmla="*/ 96 h 128"/>
                  <a:gd name="T8" fmla="*/ 160 w 224"/>
                  <a:gd name="T9" fmla="*/ 88 h 128"/>
                  <a:gd name="T10" fmla="*/ 176 w 224"/>
                  <a:gd name="T11" fmla="*/ 88 h 128"/>
                  <a:gd name="T12" fmla="*/ 176 w 224"/>
                  <a:gd name="T13" fmla="*/ 80 h 128"/>
                  <a:gd name="T14" fmla="*/ 176 w 224"/>
                  <a:gd name="T15" fmla="*/ 72 h 128"/>
                  <a:gd name="T16" fmla="*/ 192 w 224"/>
                  <a:gd name="T17" fmla="*/ 64 h 128"/>
                  <a:gd name="T18" fmla="*/ 192 w 224"/>
                  <a:gd name="T19" fmla="*/ 80 h 128"/>
                  <a:gd name="T20" fmla="*/ 200 w 224"/>
                  <a:gd name="T21" fmla="*/ 80 h 128"/>
                  <a:gd name="T22" fmla="*/ 208 w 224"/>
                  <a:gd name="T23" fmla="*/ 80 h 128"/>
                  <a:gd name="T24" fmla="*/ 224 w 224"/>
                  <a:gd name="T25" fmla="*/ 72 h 128"/>
                  <a:gd name="T26" fmla="*/ 200 w 224"/>
                  <a:gd name="T27" fmla="*/ 56 h 128"/>
                  <a:gd name="T28" fmla="*/ 200 w 224"/>
                  <a:gd name="T29" fmla="*/ 64 h 128"/>
                  <a:gd name="T30" fmla="*/ 184 w 224"/>
                  <a:gd name="T31" fmla="*/ 56 h 128"/>
                  <a:gd name="T32" fmla="*/ 192 w 224"/>
                  <a:gd name="T33" fmla="*/ 48 h 128"/>
                  <a:gd name="T34" fmla="*/ 168 w 224"/>
                  <a:gd name="T35" fmla="*/ 64 h 128"/>
                  <a:gd name="T36" fmla="*/ 144 w 224"/>
                  <a:gd name="T37" fmla="*/ 64 h 128"/>
                  <a:gd name="T38" fmla="*/ 144 w 224"/>
                  <a:gd name="T39" fmla="*/ 56 h 128"/>
                  <a:gd name="T40" fmla="*/ 136 w 224"/>
                  <a:gd name="T41" fmla="*/ 56 h 128"/>
                  <a:gd name="T42" fmla="*/ 128 w 224"/>
                  <a:gd name="T43" fmla="*/ 40 h 128"/>
                  <a:gd name="T44" fmla="*/ 112 w 224"/>
                  <a:gd name="T45" fmla="*/ 24 h 128"/>
                  <a:gd name="T46" fmla="*/ 80 w 224"/>
                  <a:gd name="T47" fmla="*/ 32 h 128"/>
                  <a:gd name="T48" fmla="*/ 32 w 224"/>
                  <a:gd name="T49" fmla="*/ 0 h 128"/>
                  <a:gd name="T50" fmla="*/ 0 w 224"/>
                  <a:gd name="T51" fmla="*/ 8 h 128"/>
                  <a:gd name="T52" fmla="*/ 16 w 224"/>
                  <a:gd name="T53" fmla="*/ 64 h 128"/>
                  <a:gd name="T54" fmla="*/ 24 w 224"/>
                  <a:gd name="T55" fmla="*/ 64 h 128"/>
                  <a:gd name="T56" fmla="*/ 24 w 224"/>
                  <a:gd name="T57" fmla="*/ 56 h 128"/>
                  <a:gd name="T58" fmla="*/ 32 w 224"/>
                  <a:gd name="T59" fmla="*/ 40 h 128"/>
                  <a:gd name="T60" fmla="*/ 40 w 224"/>
                  <a:gd name="T61" fmla="*/ 40 h 128"/>
                  <a:gd name="T62" fmla="*/ 56 w 224"/>
                  <a:gd name="T63" fmla="*/ 48 h 128"/>
                  <a:gd name="T64" fmla="*/ 64 w 224"/>
                  <a:gd name="T65" fmla="*/ 64 h 128"/>
                  <a:gd name="T66" fmla="*/ 88 w 224"/>
                  <a:gd name="T67" fmla="*/ 64 h 128"/>
                  <a:gd name="T68" fmla="*/ 96 w 224"/>
                  <a:gd name="T69" fmla="*/ 80 h 128"/>
                  <a:gd name="T70" fmla="*/ 136 w 224"/>
                  <a:gd name="T71" fmla="*/ 104 h 128"/>
                  <a:gd name="T72" fmla="*/ 152 w 224"/>
                  <a:gd name="T73" fmla="*/ 112 h 128"/>
                  <a:gd name="T74" fmla="*/ 152 w 224"/>
                  <a:gd name="T75" fmla="*/ 120 h 1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4" h="128">
                    <a:moveTo>
                      <a:pt x="152" y="120"/>
                    </a:moveTo>
                    <a:lnTo>
                      <a:pt x="168" y="128"/>
                    </a:lnTo>
                    <a:lnTo>
                      <a:pt x="176" y="112"/>
                    </a:lnTo>
                    <a:lnTo>
                      <a:pt x="168" y="96"/>
                    </a:lnTo>
                    <a:lnTo>
                      <a:pt x="160" y="88"/>
                    </a:lnTo>
                    <a:lnTo>
                      <a:pt x="176" y="88"/>
                    </a:lnTo>
                    <a:lnTo>
                      <a:pt x="176" y="80"/>
                    </a:lnTo>
                    <a:lnTo>
                      <a:pt x="176" y="72"/>
                    </a:lnTo>
                    <a:lnTo>
                      <a:pt x="192" y="64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24" y="72"/>
                    </a:lnTo>
                    <a:lnTo>
                      <a:pt x="200" y="56"/>
                    </a:lnTo>
                    <a:lnTo>
                      <a:pt x="200" y="64"/>
                    </a:lnTo>
                    <a:lnTo>
                      <a:pt x="184" y="56"/>
                    </a:lnTo>
                    <a:lnTo>
                      <a:pt x="192" y="48"/>
                    </a:lnTo>
                    <a:lnTo>
                      <a:pt x="168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28" y="40"/>
                    </a:lnTo>
                    <a:lnTo>
                      <a:pt x="112" y="24"/>
                    </a:lnTo>
                    <a:lnTo>
                      <a:pt x="80" y="32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8" y="64"/>
                    </a:lnTo>
                    <a:lnTo>
                      <a:pt x="96" y="80"/>
                    </a:lnTo>
                    <a:lnTo>
                      <a:pt x="136" y="104"/>
                    </a:lnTo>
                    <a:lnTo>
                      <a:pt x="152" y="112"/>
                    </a:lnTo>
                    <a:lnTo>
                      <a:pt x="152" y="12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76" name="Freeform 157"/>
              <p:cNvSpPr>
                <a:spLocks/>
              </p:cNvSpPr>
              <p:nvPr/>
            </p:nvSpPr>
            <p:spPr bwMode="auto">
              <a:xfrm>
                <a:off x="3980" y="2008"/>
                <a:ext cx="96" cy="64"/>
              </a:xfrm>
              <a:custGeom>
                <a:avLst/>
                <a:gdLst>
                  <a:gd name="T0" fmla="*/ 16 w 96"/>
                  <a:gd name="T1" fmla="*/ 64 h 64"/>
                  <a:gd name="T2" fmla="*/ 32 w 96"/>
                  <a:gd name="T3" fmla="*/ 56 h 64"/>
                  <a:gd name="T4" fmla="*/ 40 w 96"/>
                  <a:gd name="T5" fmla="*/ 56 h 64"/>
                  <a:gd name="T6" fmla="*/ 48 w 96"/>
                  <a:gd name="T7" fmla="*/ 40 h 64"/>
                  <a:gd name="T8" fmla="*/ 56 w 96"/>
                  <a:gd name="T9" fmla="*/ 48 h 64"/>
                  <a:gd name="T10" fmla="*/ 64 w 96"/>
                  <a:gd name="T11" fmla="*/ 64 h 64"/>
                  <a:gd name="T12" fmla="*/ 80 w 96"/>
                  <a:gd name="T13" fmla="*/ 56 h 64"/>
                  <a:gd name="T14" fmla="*/ 96 w 96"/>
                  <a:gd name="T15" fmla="*/ 56 h 64"/>
                  <a:gd name="T16" fmla="*/ 96 w 96"/>
                  <a:gd name="T17" fmla="*/ 40 h 64"/>
                  <a:gd name="T18" fmla="*/ 88 w 96"/>
                  <a:gd name="T19" fmla="*/ 40 h 64"/>
                  <a:gd name="T20" fmla="*/ 80 w 96"/>
                  <a:gd name="T21" fmla="*/ 32 h 64"/>
                  <a:gd name="T22" fmla="*/ 80 w 96"/>
                  <a:gd name="T23" fmla="*/ 24 h 64"/>
                  <a:gd name="T24" fmla="*/ 56 w 96"/>
                  <a:gd name="T25" fmla="*/ 32 h 64"/>
                  <a:gd name="T26" fmla="*/ 48 w 96"/>
                  <a:gd name="T27" fmla="*/ 24 h 64"/>
                  <a:gd name="T28" fmla="*/ 24 w 96"/>
                  <a:gd name="T29" fmla="*/ 24 h 64"/>
                  <a:gd name="T30" fmla="*/ 24 w 96"/>
                  <a:gd name="T31" fmla="*/ 16 h 64"/>
                  <a:gd name="T32" fmla="*/ 32 w 96"/>
                  <a:gd name="T33" fmla="*/ 16 h 64"/>
                  <a:gd name="T34" fmla="*/ 40 w 96"/>
                  <a:gd name="T35" fmla="*/ 16 h 64"/>
                  <a:gd name="T36" fmla="*/ 32 w 96"/>
                  <a:gd name="T37" fmla="*/ 16 h 64"/>
                  <a:gd name="T38" fmla="*/ 32 w 96"/>
                  <a:gd name="T39" fmla="*/ 0 h 64"/>
                  <a:gd name="T40" fmla="*/ 16 w 96"/>
                  <a:gd name="T41" fmla="*/ 8 h 64"/>
                  <a:gd name="T42" fmla="*/ 16 w 96"/>
                  <a:gd name="T43" fmla="*/ 16 h 64"/>
                  <a:gd name="T44" fmla="*/ 16 w 96"/>
                  <a:gd name="T45" fmla="*/ 24 h 64"/>
                  <a:gd name="T46" fmla="*/ 0 w 96"/>
                  <a:gd name="T47" fmla="*/ 24 h 64"/>
                  <a:gd name="T48" fmla="*/ 8 w 96"/>
                  <a:gd name="T49" fmla="*/ 32 h 64"/>
                  <a:gd name="T50" fmla="*/ 16 w 96"/>
                  <a:gd name="T51" fmla="*/ 48 h 64"/>
                  <a:gd name="T52" fmla="*/ 8 w 96"/>
                  <a:gd name="T53" fmla="*/ 64 h 64"/>
                  <a:gd name="T54" fmla="*/ 16 w 96"/>
                  <a:gd name="T55" fmla="*/ 64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6" h="64">
                    <a:moveTo>
                      <a:pt x="16" y="64"/>
                    </a:moveTo>
                    <a:lnTo>
                      <a:pt x="32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56" y="3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16" y="64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77" name="Freeform 158"/>
              <p:cNvSpPr>
                <a:spLocks/>
              </p:cNvSpPr>
              <p:nvPr/>
            </p:nvSpPr>
            <p:spPr bwMode="auto">
              <a:xfrm>
                <a:off x="4004" y="1976"/>
                <a:ext cx="120" cy="64"/>
              </a:xfrm>
              <a:custGeom>
                <a:avLst/>
                <a:gdLst>
                  <a:gd name="T0" fmla="*/ 16 w 120"/>
                  <a:gd name="T1" fmla="*/ 48 h 64"/>
                  <a:gd name="T2" fmla="*/ 8 w 120"/>
                  <a:gd name="T3" fmla="*/ 48 h 64"/>
                  <a:gd name="T4" fmla="*/ 0 w 120"/>
                  <a:gd name="T5" fmla="*/ 48 h 64"/>
                  <a:gd name="T6" fmla="*/ 0 w 120"/>
                  <a:gd name="T7" fmla="*/ 56 h 64"/>
                  <a:gd name="T8" fmla="*/ 24 w 120"/>
                  <a:gd name="T9" fmla="*/ 56 h 64"/>
                  <a:gd name="T10" fmla="*/ 32 w 120"/>
                  <a:gd name="T11" fmla="*/ 64 h 64"/>
                  <a:gd name="T12" fmla="*/ 56 w 120"/>
                  <a:gd name="T13" fmla="*/ 56 h 64"/>
                  <a:gd name="T14" fmla="*/ 56 w 120"/>
                  <a:gd name="T15" fmla="*/ 48 h 64"/>
                  <a:gd name="T16" fmla="*/ 64 w 120"/>
                  <a:gd name="T17" fmla="*/ 40 h 64"/>
                  <a:gd name="T18" fmla="*/ 88 w 120"/>
                  <a:gd name="T19" fmla="*/ 40 h 64"/>
                  <a:gd name="T20" fmla="*/ 88 w 120"/>
                  <a:gd name="T21" fmla="*/ 32 h 64"/>
                  <a:gd name="T22" fmla="*/ 104 w 120"/>
                  <a:gd name="T23" fmla="*/ 32 h 64"/>
                  <a:gd name="T24" fmla="*/ 120 w 120"/>
                  <a:gd name="T25" fmla="*/ 24 h 64"/>
                  <a:gd name="T26" fmla="*/ 120 w 120"/>
                  <a:gd name="T27" fmla="*/ 16 h 64"/>
                  <a:gd name="T28" fmla="*/ 104 w 120"/>
                  <a:gd name="T29" fmla="*/ 8 h 64"/>
                  <a:gd name="T30" fmla="*/ 56 w 120"/>
                  <a:gd name="T31" fmla="*/ 8 h 64"/>
                  <a:gd name="T32" fmla="*/ 40 w 120"/>
                  <a:gd name="T33" fmla="*/ 0 h 64"/>
                  <a:gd name="T34" fmla="*/ 40 w 120"/>
                  <a:gd name="T35" fmla="*/ 8 h 64"/>
                  <a:gd name="T36" fmla="*/ 32 w 120"/>
                  <a:gd name="T37" fmla="*/ 16 h 64"/>
                  <a:gd name="T38" fmla="*/ 8 w 120"/>
                  <a:gd name="T39" fmla="*/ 8 h 64"/>
                  <a:gd name="T40" fmla="*/ 8 w 120"/>
                  <a:gd name="T41" fmla="*/ 16 h 64"/>
                  <a:gd name="T42" fmla="*/ 0 w 120"/>
                  <a:gd name="T43" fmla="*/ 24 h 64"/>
                  <a:gd name="T44" fmla="*/ 16 w 120"/>
                  <a:gd name="T45" fmla="*/ 32 h 64"/>
                  <a:gd name="T46" fmla="*/ 16 w 120"/>
                  <a:gd name="T47" fmla="*/ 24 h 64"/>
                  <a:gd name="T48" fmla="*/ 40 w 120"/>
                  <a:gd name="T49" fmla="*/ 40 h 64"/>
                  <a:gd name="T50" fmla="*/ 24 w 120"/>
                  <a:gd name="T51" fmla="*/ 48 h 64"/>
                  <a:gd name="T52" fmla="*/ 16 w 120"/>
                  <a:gd name="T53" fmla="*/ 48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0" h="64">
                    <a:moveTo>
                      <a:pt x="16" y="48"/>
                    </a:moveTo>
                    <a:lnTo>
                      <a:pt x="8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20" y="16"/>
                    </a:lnTo>
                    <a:lnTo>
                      <a:pt x="104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48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78" name="Freeform 159"/>
              <p:cNvSpPr>
                <a:spLocks/>
              </p:cNvSpPr>
              <p:nvPr/>
            </p:nvSpPr>
            <p:spPr bwMode="auto">
              <a:xfrm>
                <a:off x="3788" y="1984"/>
                <a:ext cx="184" cy="112"/>
              </a:xfrm>
              <a:custGeom>
                <a:avLst/>
                <a:gdLst>
                  <a:gd name="T0" fmla="*/ 48 w 184"/>
                  <a:gd name="T1" fmla="*/ 24 h 112"/>
                  <a:gd name="T2" fmla="*/ 56 w 184"/>
                  <a:gd name="T3" fmla="*/ 24 h 112"/>
                  <a:gd name="T4" fmla="*/ 56 w 184"/>
                  <a:gd name="T5" fmla="*/ 16 h 112"/>
                  <a:gd name="T6" fmla="*/ 64 w 184"/>
                  <a:gd name="T7" fmla="*/ 0 h 112"/>
                  <a:gd name="T8" fmla="*/ 72 w 184"/>
                  <a:gd name="T9" fmla="*/ 0 h 112"/>
                  <a:gd name="T10" fmla="*/ 88 w 184"/>
                  <a:gd name="T11" fmla="*/ 8 h 112"/>
                  <a:gd name="T12" fmla="*/ 96 w 184"/>
                  <a:gd name="T13" fmla="*/ 24 h 112"/>
                  <a:gd name="T14" fmla="*/ 120 w 184"/>
                  <a:gd name="T15" fmla="*/ 24 h 112"/>
                  <a:gd name="T16" fmla="*/ 128 w 184"/>
                  <a:gd name="T17" fmla="*/ 40 h 112"/>
                  <a:gd name="T18" fmla="*/ 168 w 184"/>
                  <a:gd name="T19" fmla="*/ 64 h 112"/>
                  <a:gd name="T20" fmla="*/ 184 w 184"/>
                  <a:gd name="T21" fmla="*/ 72 h 112"/>
                  <a:gd name="T22" fmla="*/ 184 w 184"/>
                  <a:gd name="T23" fmla="*/ 80 h 112"/>
                  <a:gd name="T24" fmla="*/ 176 w 184"/>
                  <a:gd name="T25" fmla="*/ 80 h 112"/>
                  <a:gd name="T26" fmla="*/ 168 w 184"/>
                  <a:gd name="T27" fmla="*/ 80 h 112"/>
                  <a:gd name="T28" fmla="*/ 168 w 184"/>
                  <a:gd name="T29" fmla="*/ 96 h 112"/>
                  <a:gd name="T30" fmla="*/ 152 w 184"/>
                  <a:gd name="T31" fmla="*/ 104 h 112"/>
                  <a:gd name="T32" fmla="*/ 144 w 184"/>
                  <a:gd name="T33" fmla="*/ 112 h 112"/>
                  <a:gd name="T34" fmla="*/ 128 w 184"/>
                  <a:gd name="T35" fmla="*/ 104 h 112"/>
                  <a:gd name="T36" fmla="*/ 128 w 184"/>
                  <a:gd name="T37" fmla="*/ 96 h 112"/>
                  <a:gd name="T38" fmla="*/ 64 w 184"/>
                  <a:gd name="T39" fmla="*/ 64 h 112"/>
                  <a:gd name="T40" fmla="*/ 48 w 184"/>
                  <a:gd name="T41" fmla="*/ 72 h 112"/>
                  <a:gd name="T42" fmla="*/ 32 w 184"/>
                  <a:gd name="T43" fmla="*/ 80 h 112"/>
                  <a:gd name="T44" fmla="*/ 24 w 184"/>
                  <a:gd name="T45" fmla="*/ 56 h 112"/>
                  <a:gd name="T46" fmla="*/ 16 w 184"/>
                  <a:gd name="T47" fmla="*/ 40 h 112"/>
                  <a:gd name="T48" fmla="*/ 8 w 184"/>
                  <a:gd name="T49" fmla="*/ 40 h 112"/>
                  <a:gd name="T50" fmla="*/ 8 w 184"/>
                  <a:gd name="T51" fmla="*/ 32 h 112"/>
                  <a:gd name="T52" fmla="*/ 24 w 184"/>
                  <a:gd name="T53" fmla="*/ 32 h 112"/>
                  <a:gd name="T54" fmla="*/ 32 w 184"/>
                  <a:gd name="T55" fmla="*/ 24 h 112"/>
                  <a:gd name="T56" fmla="*/ 16 w 184"/>
                  <a:gd name="T57" fmla="*/ 8 h 112"/>
                  <a:gd name="T58" fmla="*/ 8 w 184"/>
                  <a:gd name="T59" fmla="*/ 8 h 112"/>
                  <a:gd name="T60" fmla="*/ 8 w 184"/>
                  <a:gd name="T61" fmla="*/ 24 h 112"/>
                  <a:gd name="T62" fmla="*/ 0 w 184"/>
                  <a:gd name="T63" fmla="*/ 16 h 112"/>
                  <a:gd name="T64" fmla="*/ 8 w 184"/>
                  <a:gd name="T65" fmla="*/ 8 h 112"/>
                  <a:gd name="T66" fmla="*/ 16 w 184"/>
                  <a:gd name="T67" fmla="*/ 8 h 112"/>
                  <a:gd name="T68" fmla="*/ 40 w 184"/>
                  <a:gd name="T69" fmla="*/ 24 h 112"/>
                  <a:gd name="T70" fmla="*/ 48 w 184"/>
                  <a:gd name="T71" fmla="*/ 24 h 1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4" h="112">
                    <a:moveTo>
                      <a:pt x="48" y="24"/>
                    </a:moveTo>
                    <a:lnTo>
                      <a:pt x="56" y="24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96" y="24"/>
                    </a:lnTo>
                    <a:lnTo>
                      <a:pt x="120" y="24"/>
                    </a:lnTo>
                    <a:lnTo>
                      <a:pt x="128" y="40"/>
                    </a:lnTo>
                    <a:lnTo>
                      <a:pt x="168" y="64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76" y="80"/>
                    </a:lnTo>
                    <a:lnTo>
                      <a:pt x="168" y="80"/>
                    </a:lnTo>
                    <a:lnTo>
                      <a:pt x="168" y="96"/>
                    </a:lnTo>
                    <a:lnTo>
                      <a:pt x="152" y="104"/>
                    </a:lnTo>
                    <a:lnTo>
                      <a:pt x="144" y="112"/>
                    </a:lnTo>
                    <a:lnTo>
                      <a:pt x="128" y="104"/>
                    </a:lnTo>
                    <a:lnTo>
                      <a:pt x="128" y="96"/>
                    </a:lnTo>
                    <a:lnTo>
                      <a:pt x="64" y="64"/>
                    </a:lnTo>
                    <a:lnTo>
                      <a:pt x="48" y="72"/>
                    </a:lnTo>
                    <a:lnTo>
                      <a:pt x="32" y="80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24"/>
                    </a:lnTo>
                    <a:lnTo>
                      <a:pt x="48" y="24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79" name="Freeform 160"/>
              <p:cNvSpPr>
                <a:spLocks/>
              </p:cNvSpPr>
              <p:nvPr/>
            </p:nvSpPr>
            <p:spPr bwMode="auto">
              <a:xfrm>
                <a:off x="3420" y="1784"/>
                <a:ext cx="104" cy="72"/>
              </a:xfrm>
              <a:custGeom>
                <a:avLst/>
                <a:gdLst>
                  <a:gd name="T0" fmla="*/ 8 w 104"/>
                  <a:gd name="T1" fmla="*/ 48 h 72"/>
                  <a:gd name="T2" fmla="*/ 0 w 104"/>
                  <a:gd name="T3" fmla="*/ 64 h 72"/>
                  <a:gd name="T4" fmla="*/ 8 w 104"/>
                  <a:gd name="T5" fmla="*/ 72 h 72"/>
                  <a:gd name="T6" fmla="*/ 32 w 104"/>
                  <a:gd name="T7" fmla="*/ 64 h 72"/>
                  <a:gd name="T8" fmla="*/ 56 w 104"/>
                  <a:gd name="T9" fmla="*/ 72 h 72"/>
                  <a:gd name="T10" fmla="*/ 72 w 104"/>
                  <a:gd name="T11" fmla="*/ 72 h 72"/>
                  <a:gd name="T12" fmla="*/ 88 w 104"/>
                  <a:gd name="T13" fmla="*/ 72 h 72"/>
                  <a:gd name="T14" fmla="*/ 88 w 104"/>
                  <a:gd name="T15" fmla="*/ 64 h 72"/>
                  <a:gd name="T16" fmla="*/ 96 w 104"/>
                  <a:gd name="T17" fmla="*/ 64 h 72"/>
                  <a:gd name="T18" fmla="*/ 88 w 104"/>
                  <a:gd name="T19" fmla="*/ 48 h 72"/>
                  <a:gd name="T20" fmla="*/ 104 w 104"/>
                  <a:gd name="T21" fmla="*/ 48 h 72"/>
                  <a:gd name="T22" fmla="*/ 104 w 104"/>
                  <a:gd name="T23" fmla="*/ 40 h 72"/>
                  <a:gd name="T24" fmla="*/ 96 w 104"/>
                  <a:gd name="T25" fmla="*/ 40 h 72"/>
                  <a:gd name="T26" fmla="*/ 88 w 104"/>
                  <a:gd name="T27" fmla="*/ 24 h 72"/>
                  <a:gd name="T28" fmla="*/ 80 w 104"/>
                  <a:gd name="T29" fmla="*/ 8 h 72"/>
                  <a:gd name="T30" fmla="*/ 56 w 104"/>
                  <a:gd name="T31" fmla="*/ 0 h 72"/>
                  <a:gd name="T32" fmla="*/ 40 w 104"/>
                  <a:gd name="T33" fmla="*/ 8 h 72"/>
                  <a:gd name="T34" fmla="*/ 40 w 104"/>
                  <a:gd name="T35" fmla="*/ 16 h 72"/>
                  <a:gd name="T36" fmla="*/ 24 w 104"/>
                  <a:gd name="T37" fmla="*/ 24 h 72"/>
                  <a:gd name="T38" fmla="*/ 32 w 104"/>
                  <a:gd name="T39" fmla="*/ 32 h 72"/>
                  <a:gd name="T40" fmla="*/ 0 w 104"/>
                  <a:gd name="T41" fmla="*/ 32 h 72"/>
                  <a:gd name="T42" fmla="*/ 8 w 104"/>
                  <a:gd name="T43" fmla="*/ 48 h 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4" h="72">
                    <a:moveTo>
                      <a:pt x="8" y="48"/>
                    </a:moveTo>
                    <a:lnTo>
                      <a:pt x="0" y="64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88" y="24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32" y="32"/>
                    </a:lnTo>
                    <a:lnTo>
                      <a:pt x="0" y="32"/>
                    </a:lnTo>
                    <a:lnTo>
                      <a:pt x="8" y="48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80" name="Freeform 161"/>
              <p:cNvSpPr>
                <a:spLocks/>
              </p:cNvSpPr>
              <p:nvPr/>
            </p:nvSpPr>
            <p:spPr bwMode="auto">
              <a:xfrm>
                <a:off x="3420" y="1736"/>
                <a:ext cx="48" cy="32"/>
              </a:xfrm>
              <a:custGeom>
                <a:avLst/>
                <a:gdLst>
                  <a:gd name="T0" fmla="*/ 8 w 48"/>
                  <a:gd name="T1" fmla="*/ 24 h 32"/>
                  <a:gd name="T2" fmla="*/ 0 w 48"/>
                  <a:gd name="T3" fmla="*/ 24 h 32"/>
                  <a:gd name="T4" fmla="*/ 0 w 48"/>
                  <a:gd name="T5" fmla="*/ 8 h 32"/>
                  <a:gd name="T6" fmla="*/ 24 w 48"/>
                  <a:gd name="T7" fmla="*/ 0 h 32"/>
                  <a:gd name="T8" fmla="*/ 48 w 48"/>
                  <a:gd name="T9" fmla="*/ 8 h 32"/>
                  <a:gd name="T10" fmla="*/ 40 w 48"/>
                  <a:gd name="T11" fmla="*/ 8 h 32"/>
                  <a:gd name="T12" fmla="*/ 32 w 48"/>
                  <a:gd name="T13" fmla="*/ 16 h 32"/>
                  <a:gd name="T14" fmla="*/ 40 w 48"/>
                  <a:gd name="T15" fmla="*/ 24 h 32"/>
                  <a:gd name="T16" fmla="*/ 40 w 48"/>
                  <a:gd name="T17" fmla="*/ 32 h 32"/>
                  <a:gd name="T18" fmla="*/ 16 w 48"/>
                  <a:gd name="T19" fmla="*/ 24 h 32"/>
                  <a:gd name="T20" fmla="*/ 8 w 48"/>
                  <a:gd name="T21" fmla="*/ 24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8" y="24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81" name="Freeform 162"/>
              <p:cNvSpPr>
                <a:spLocks/>
              </p:cNvSpPr>
              <p:nvPr/>
            </p:nvSpPr>
            <p:spPr bwMode="auto">
              <a:xfrm>
                <a:off x="3396" y="1760"/>
                <a:ext cx="80" cy="32"/>
              </a:xfrm>
              <a:custGeom>
                <a:avLst/>
                <a:gdLst>
                  <a:gd name="T0" fmla="*/ 0 w 80"/>
                  <a:gd name="T1" fmla="*/ 32 h 32"/>
                  <a:gd name="T2" fmla="*/ 0 w 80"/>
                  <a:gd name="T3" fmla="*/ 16 h 32"/>
                  <a:gd name="T4" fmla="*/ 0 w 80"/>
                  <a:gd name="T5" fmla="*/ 8 h 32"/>
                  <a:gd name="T6" fmla="*/ 8 w 80"/>
                  <a:gd name="T7" fmla="*/ 8 h 32"/>
                  <a:gd name="T8" fmla="*/ 24 w 80"/>
                  <a:gd name="T9" fmla="*/ 16 h 32"/>
                  <a:gd name="T10" fmla="*/ 32 w 80"/>
                  <a:gd name="T11" fmla="*/ 16 h 32"/>
                  <a:gd name="T12" fmla="*/ 32 w 80"/>
                  <a:gd name="T13" fmla="*/ 0 h 32"/>
                  <a:gd name="T14" fmla="*/ 40 w 80"/>
                  <a:gd name="T15" fmla="*/ 0 h 32"/>
                  <a:gd name="T16" fmla="*/ 64 w 80"/>
                  <a:gd name="T17" fmla="*/ 8 h 32"/>
                  <a:gd name="T18" fmla="*/ 80 w 80"/>
                  <a:gd name="T19" fmla="*/ 24 h 32"/>
                  <a:gd name="T20" fmla="*/ 64 w 80"/>
                  <a:gd name="T21" fmla="*/ 32 h 32"/>
                  <a:gd name="T22" fmla="*/ 40 w 80"/>
                  <a:gd name="T23" fmla="*/ 24 h 32"/>
                  <a:gd name="T24" fmla="*/ 8 w 80"/>
                  <a:gd name="T25" fmla="*/ 24 h 32"/>
                  <a:gd name="T26" fmla="*/ 0 w 80"/>
                  <a:gd name="T27" fmla="*/ 32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64" y="32"/>
                    </a:lnTo>
                    <a:lnTo>
                      <a:pt x="40" y="24"/>
                    </a:lnTo>
                    <a:lnTo>
                      <a:pt x="8" y="24"/>
                    </a:lnTo>
                    <a:lnTo>
                      <a:pt x="0" y="32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82" name="Freeform 163"/>
              <p:cNvSpPr>
                <a:spLocks/>
              </p:cNvSpPr>
              <p:nvPr/>
            </p:nvSpPr>
            <p:spPr bwMode="auto">
              <a:xfrm>
                <a:off x="3388" y="1784"/>
                <a:ext cx="72" cy="32"/>
              </a:xfrm>
              <a:custGeom>
                <a:avLst/>
                <a:gdLst>
                  <a:gd name="T0" fmla="*/ 32 w 72"/>
                  <a:gd name="T1" fmla="*/ 32 h 32"/>
                  <a:gd name="T2" fmla="*/ 24 w 72"/>
                  <a:gd name="T3" fmla="*/ 32 h 32"/>
                  <a:gd name="T4" fmla="*/ 24 w 72"/>
                  <a:gd name="T5" fmla="*/ 16 h 32"/>
                  <a:gd name="T6" fmla="*/ 0 w 72"/>
                  <a:gd name="T7" fmla="*/ 16 h 32"/>
                  <a:gd name="T8" fmla="*/ 8 w 72"/>
                  <a:gd name="T9" fmla="*/ 8 h 32"/>
                  <a:gd name="T10" fmla="*/ 16 w 72"/>
                  <a:gd name="T11" fmla="*/ 0 h 32"/>
                  <a:gd name="T12" fmla="*/ 48 w 72"/>
                  <a:gd name="T13" fmla="*/ 0 h 32"/>
                  <a:gd name="T14" fmla="*/ 72 w 72"/>
                  <a:gd name="T15" fmla="*/ 8 h 32"/>
                  <a:gd name="T16" fmla="*/ 72 w 72"/>
                  <a:gd name="T17" fmla="*/ 16 h 32"/>
                  <a:gd name="T18" fmla="*/ 56 w 72"/>
                  <a:gd name="T19" fmla="*/ 24 h 32"/>
                  <a:gd name="T20" fmla="*/ 64 w 72"/>
                  <a:gd name="T21" fmla="*/ 32 h 32"/>
                  <a:gd name="T22" fmla="*/ 32 w 72"/>
                  <a:gd name="T23" fmla="*/ 32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32" y="32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83" name="Freeform 164"/>
              <p:cNvSpPr>
                <a:spLocks/>
              </p:cNvSpPr>
              <p:nvPr/>
            </p:nvSpPr>
            <p:spPr bwMode="auto">
              <a:xfrm>
                <a:off x="3380" y="1800"/>
                <a:ext cx="32" cy="16"/>
              </a:xfrm>
              <a:custGeom>
                <a:avLst/>
                <a:gdLst>
                  <a:gd name="T0" fmla="*/ 0 w 32"/>
                  <a:gd name="T1" fmla="*/ 8 h 16"/>
                  <a:gd name="T2" fmla="*/ 32 w 32"/>
                  <a:gd name="T3" fmla="*/ 16 h 16"/>
                  <a:gd name="T4" fmla="*/ 32 w 32"/>
                  <a:gd name="T5" fmla="*/ 0 h 16"/>
                  <a:gd name="T6" fmla="*/ 8 w 32"/>
                  <a:gd name="T7" fmla="*/ 0 h 16"/>
                  <a:gd name="T8" fmla="*/ 0 w 32"/>
                  <a:gd name="T9" fmla="*/ 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32" y="16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84" name="Freeform 165"/>
              <p:cNvSpPr>
                <a:spLocks/>
              </p:cNvSpPr>
              <p:nvPr/>
            </p:nvSpPr>
            <p:spPr bwMode="auto">
              <a:xfrm>
                <a:off x="3468" y="1896"/>
                <a:ext cx="40" cy="48"/>
              </a:xfrm>
              <a:custGeom>
                <a:avLst/>
                <a:gdLst>
                  <a:gd name="T0" fmla="*/ 24 w 40"/>
                  <a:gd name="T1" fmla="*/ 48 h 48"/>
                  <a:gd name="T2" fmla="*/ 16 w 40"/>
                  <a:gd name="T3" fmla="*/ 24 h 48"/>
                  <a:gd name="T4" fmla="*/ 0 w 40"/>
                  <a:gd name="T5" fmla="*/ 8 h 48"/>
                  <a:gd name="T6" fmla="*/ 8 w 40"/>
                  <a:gd name="T7" fmla="*/ 0 h 48"/>
                  <a:gd name="T8" fmla="*/ 24 w 40"/>
                  <a:gd name="T9" fmla="*/ 8 h 48"/>
                  <a:gd name="T10" fmla="*/ 32 w 40"/>
                  <a:gd name="T11" fmla="*/ 16 h 48"/>
                  <a:gd name="T12" fmla="*/ 40 w 40"/>
                  <a:gd name="T13" fmla="*/ 24 h 48"/>
                  <a:gd name="T14" fmla="*/ 40 w 40"/>
                  <a:gd name="T15" fmla="*/ 32 h 48"/>
                  <a:gd name="T16" fmla="*/ 32 w 40"/>
                  <a:gd name="T17" fmla="*/ 32 h 48"/>
                  <a:gd name="T18" fmla="*/ 24 w 40"/>
                  <a:gd name="T19" fmla="*/ 4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4" y="48"/>
                    </a:move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48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85" name="Freeform 166"/>
              <p:cNvSpPr>
                <a:spLocks/>
              </p:cNvSpPr>
              <p:nvPr/>
            </p:nvSpPr>
            <p:spPr bwMode="auto">
              <a:xfrm>
                <a:off x="3636" y="1976"/>
                <a:ext cx="80" cy="32"/>
              </a:xfrm>
              <a:custGeom>
                <a:avLst/>
                <a:gdLst>
                  <a:gd name="T0" fmla="*/ 64 w 80"/>
                  <a:gd name="T1" fmla="*/ 32 h 32"/>
                  <a:gd name="T2" fmla="*/ 64 w 80"/>
                  <a:gd name="T3" fmla="*/ 24 h 32"/>
                  <a:gd name="T4" fmla="*/ 80 w 80"/>
                  <a:gd name="T5" fmla="*/ 32 h 32"/>
                  <a:gd name="T6" fmla="*/ 72 w 80"/>
                  <a:gd name="T7" fmla="*/ 24 h 32"/>
                  <a:gd name="T8" fmla="*/ 80 w 80"/>
                  <a:gd name="T9" fmla="*/ 24 h 32"/>
                  <a:gd name="T10" fmla="*/ 64 w 80"/>
                  <a:gd name="T11" fmla="*/ 8 h 32"/>
                  <a:gd name="T12" fmla="*/ 48 w 80"/>
                  <a:gd name="T13" fmla="*/ 8 h 32"/>
                  <a:gd name="T14" fmla="*/ 32 w 80"/>
                  <a:gd name="T15" fmla="*/ 0 h 32"/>
                  <a:gd name="T16" fmla="*/ 0 w 80"/>
                  <a:gd name="T17" fmla="*/ 0 h 32"/>
                  <a:gd name="T18" fmla="*/ 8 w 80"/>
                  <a:gd name="T19" fmla="*/ 8 h 32"/>
                  <a:gd name="T20" fmla="*/ 24 w 80"/>
                  <a:gd name="T21" fmla="*/ 16 h 32"/>
                  <a:gd name="T22" fmla="*/ 24 w 80"/>
                  <a:gd name="T23" fmla="*/ 24 h 32"/>
                  <a:gd name="T24" fmla="*/ 40 w 80"/>
                  <a:gd name="T25" fmla="*/ 24 h 32"/>
                  <a:gd name="T26" fmla="*/ 40 w 80"/>
                  <a:gd name="T27" fmla="*/ 32 h 32"/>
                  <a:gd name="T28" fmla="*/ 64 w 80"/>
                  <a:gd name="T29" fmla="*/ 3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32">
                    <a:moveTo>
                      <a:pt x="64" y="32"/>
                    </a:moveTo>
                    <a:lnTo>
                      <a:pt x="64" y="24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64" y="32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86" name="Freeform 167"/>
              <p:cNvSpPr>
                <a:spLocks/>
              </p:cNvSpPr>
              <p:nvPr/>
            </p:nvSpPr>
            <p:spPr bwMode="auto">
              <a:xfrm>
                <a:off x="3676" y="2008"/>
                <a:ext cx="48" cy="32"/>
              </a:xfrm>
              <a:custGeom>
                <a:avLst/>
                <a:gdLst>
                  <a:gd name="T0" fmla="*/ 24 w 48"/>
                  <a:gd name="T1" fmla="*/ 16 h 32"/>
                  <a:gd name="T2" fmla="*/ 8 w 48"/>
                  <a:gd name="T3" fmla="*/ 16 h 32"/>
                  <a:gd name="T4" fmla="*/ 0 w 48"/>
                  <a:gd name="T5" fmla="*/ 0 h 32"/>
                  <a:gd name="T6" fmla="*/ 24 w 48"/>
                  <a:gd name="T7" fmla="*/ 0 h 32"/>
                  <a:gd name="T8" fmla="*/ 32 w 48"/>
                  <a:gd name="T9" fmla="*/ 8 h 32"/>
                  <a:gd name="T10" fmla="*/ 32 w 48"/>
                  <a:gd name="T11" fmla="*/ 16 h 32"/>
                  <a:gd name="T12" fmla="*/ 40 w 48"/>
                  <a:gd name="T13" fmla="*/ 16 h 32"/>
                  <a:gd name="T14" fmla="*/ 48 w 48"/>
                  <a:gd name="T15" fmla="*/ 32 h 32"/>
                  <a:gd name="T16" fmla="*/ 40 w 48"/>
                  <a:gd name="T17" fmla="*/ 32 h 32"/>
                  <a:gd name="T18" fmla="*/ 32 w 48"/>
                  <a:gd name="T19" fmla="*/ 24 h 32"/>
                  <a:gd name="T20" fmla="*/ 24 w 48"/>
                  <a:gd name="T21" fmla="*/ 16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24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24" y="1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87" name="Freeform 168"/>
              <p:cNvSpPr>
                <a:spLocks/>
              </p:cNvSpPr>
              <p:nvPr/>
            </p:nvSpPr>
            <p:spPr bwMode="auto">
              <a:xfrm>
                <a:off x="3700" y="2023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16 h 16"/>
                  <a:gd name="T4" fmla="*/ 0 w 16"/>
                  <a:gd name="T5" fmla="*/ 0 h 16"/>
                  <a:gd name="T6" fmla="*/ 8 w 16"/>
                  <a:gd name="T7" fmla="*/ 8 h 16"/>
                  <a:gd name="T8" fmla="*/ 16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0288" name="Freeform 169"/>
              <p:cNvSpPr>
                <a:spLocks/>
              </p:cNvSpPr>
              <p:nvPr/>
            </p:nvSpPr>
            <p:spPr bwMode="auto">
              <a:xfrm>
                <a:off x="3700" y="1999"/>
                <a:ext cx="64" cy="48"/>
              </a:xfrm>
              <a:custGeom>
                <a:avLst/>
                <a:gdLst>
                  <a:gd name="T0" fmla="*/ 40 w 64"/>
                  <a:gd name="T1" fmla="*/ 0 h 48"/>
                  <a:gd name="T2" fmla="*/ 48 w 64"/>
                  <a:gd name="T3" fmla="*/ 8 h 48"/>
                  <a:gd name="T4" fmla="*/ 64 w 64"/>
                  <a:gd name="T5" fmla="*/ 16 h 48"/>
                  <a:gd name="T6" fmla="*/ 56 w 64"/>
                  <a:gd name="T7" fmla="*/ 24 h 48"/>
                  <a:gd name="T8" fmla="*/ 56 w 64"/>
                  <a:gd name="T9" fmla="*/ 40 h 48"/>
                  <a:gd name="T10" fmla="*/ 48 w 64"/>
                  <a:gd name="T11" fmla="*/ 40 h 48"/>
                  <a:gd name="T12" fmla="*/ 56 w 64"/>
                  <a:gd name="T13" fmla="*/ 48 h 48"/>
                  <a:gd name="T14" fmla="*/ 40 w 64"/>
                  <a:gd name="T15" fmla="*/ 40 h 48"/>
                  <a:gd name="T16" fmla="*/ 40 w 64"/>
                  <a:gd name="T17" fmla="*/ 32 h 48"/>
                  <a:gd name="T18" fmla="*/ 24 w 64"/>
                  <a:gd name="T19" fmla="*/ 40 h 48"/>
                  <a:gd name="T20" fmla="*/ 16 w 64"/>
                  <a:gd name="T21" fmla="*/ 24 h 48"/>
                  <a:gd name="T22" fmla="*/ 8 w 64"/>
                  <a:gd name="T23" fmla="*/ 24 h 48"/>
                  <a:gd name="T24" fmla="*/ 8 w 64"/>
                  <a:gd name="T25" fmla="*/ 16 h 48"/>
                  <a:gd name="T26" fmla="*/ 0 w 64"/>
                  <a:gd name="T27" fmla="*/ 8 h 48"/>
                  <a:gd name="T28" fmla="*/ 0 w 64"/>
                  <a:gd name="T29" fmla="*/ 0 h 48"/>
                  <a:gd name="T30" fmla="*/ 16 w 64"/>
                  <a:gd name="T31" fmla="*/ 8 h 48"/>
                  <a:gd name="T32" fmla="*/ 8 w 64"/>
                  <a:gd name="T33" fmla="*/ 0 h 48"/>
                  <a:gd name="T34" fmla="*/ 16 w 64"/>
                  <a:gd name="T35" fmla="*/ 0 h 48"/>
                  <a:gd name="T36" fmla="*/ 24 w 64"/>
                  <a:gd name="T37" fmla="*/ 8 h 48"/>
                  <a:gd name="T38" fmla="*/ 32 w 64"/>
                  <a:gd name="T39" fmla="*/ 8 h 48"/>
                  <a:gd name="T40" fmla="*/ 40 w 64"/>
                  <a:gd name="T41" fmla="*/ 0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4" h="48">
                    <a:moveTo>
                      <a:pt x="40" y="0"/>
                    </a:moveTo>
                    <a:lnTo>
                      <a:pt x="48" y="8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24" y="4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12700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40082" name="Freeform 170"/>
            <p:cNvSpPr>
              <a:spLocks/>
            </p:cNvSpPr>
            <p:nvPr/>
          </p:nvSpPr>
          <p:spPr bwMode="auto">
            <a:xfrm>
              <a:off x="1613" y="3051"/>
              <a:ext cx="238" cy="281"/>
            </a:xfrm>
            <a:custGeom>
              <a:avLst/>
              <a:gdLst>
                <a:gd name="T0" fmla="*/ 0 w 168"/>
                <a:gd name="T1" fmla="*/ 31 h 200"/>
                <a:gd name="T2" fmla="*/ 33 w 168"/>
                <a:gd name="T3" fmla="*/ 48 h 200"/>
                <a:gd name="T4" fmla="*/ 64 w 168"/>
                <a:gd name="T5" fmla="*/ 0 h 200"/>
                <a:gd name="T6" fmla="*/ 112 w 168"/>
                <a:gd name="T7" fmla="*/ 0 h 200"/>
                <a:gd name="T8" fmla="*/ 112 w 168"/>
                <a:gd name="T9" fmla="*/ 48 h 200"/>
                <a:gd name="T10" fmla="*/ 129 w 168"/>
                <a:gd name="T11" fmla="*/ 79 h 200"/>
                <a:gd name="T12" fmla="*/ 241 w 168"/>
                <a:gd name="T13" fmla="*/ 126 h 200"/>
                <a:gd name="T14" fmla="*/ 256 w 168"/>
                <a:gd name="T15" fmla="*/ 157 h 200"/>
                <a:gd name="T16" fmla="*/ 256 w 168"/>
                <a:gd name="T17" fmla="*/ 174 h 200"/>
                <a:gd name="T18" fmla="*/ 256 w 168"/>
                <a:gd name="T19" fmla="*/ 190 h 200"/>
                <a:gd name="T20" fmla="*/ 305 w 168"/>
                <a:gd name="T21" fmla="*/ 205 h 200"/>
                <a:gd name="T22" fmla="*/ 305 w 168"/>
                <a:gd name="T23" fmla="*/ 221 h 200"/>
                <a:gd name="T24" fmla="*/ 337 w 168"/>
                <a:gd name="T25" fmla="*/ 253 h 200"/>
                <a:gd name="T26" fmla="*/ 322 w 168"/>
                <a:gd name="T27" fmla="*/ 316 h 200"/>
                <a:gd name="T28" fmla="*/ 305 w 168"/>
                <a:gd name="T29" fmla="*/ 284 h 200"/>
                <a:gd name="T30" fmla="*/ 225 w 168"/>
                <a:gd name="T31" fmla="*/ 301 h 200"/>
                <a:gd name="T32" fmla="*/ 208 w 168"/>
                <a:gd name="T33" fmla="*/ 379 h 200"/>
                <a:gd name="T34" fmla="*/ 177 w 168"/>
                <a:gd name="T35" fmla="*/ 379 h 200"/>
                <a:gd name="T36" fmla="*/ 129 w 168"/>
                <a:gd name="T37" fmla="*/ 364 h 200"/>
                <a:gd name="T38" fmla="*/ 96 w 168"/>
                <a:gd name="T39" fmla="*/ 395 h 200"/>
                <a:gd name="T40" fmla="*/ 81 w 168"/>
                <a:gd name="T41" fmla="*/ 395 h 200"/>
                <a:gd name="T42" fmla="*/ 48 w 168"/>
                <a:gd name="T43" fmla="*/ 316 h 200"/>
                <a:gd name="T44" fmla="*/ 48 w 168"/>
                <a:gd name="T45" fmla="*/ 284 h 200"/>
                <a:gd name="T46" fmla="*/ 16 w 168"/>
                <a:gd name="T47" fmla="*/ 237 h 200"/>
                <a:gd name="T48" fmla="*/ 33 w 168"/>
                <a:gd name="T49" fmla="*/ 205 h 200"/>
                <a:gd name="T50" fmla="*/ 16 w 168"/>
                <a:gd name="T51" fmla="*/ 190 h 200"/>
                <a:gd name="T52" fmla="*/ 16 w 168"/>
                <a:gd name="T53" fmla="*/ 79 h 200"/>
                <a:gd name="T54" fmla="*/ 0 w 168"/>
                <a:gd name="T55" fmla="*/ 31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83" name="Freeform 171"/>
            <p:cNvSpPr>
              <a:spLocks/>
            </p:cNvSpPr>
            <p:nvPr/>
          </p:nvSpPr>
          <p:spPr bwMode="auto">
            <a:xfrm>
              <a:off x="1761" y="3253"/>
              <a:ext cx="160" cy="181"/>
            </a:xfrm>
            <a:custGeom>
              <a:avLst/>
              <a:gdLst>
                <a:gd name="T0" fmla="*/ 229 w 112"/>
                <a:gd name="T1" fmla="*/ 192 h 128"/>
                <a:gd name="T2" fmla="*/ 229 w 112"/>
                <a:gd name="T3" fmla="*/ 144 h 128"/>
                <a:gd name="T4" fmla="*/ 196 w 112"/>
                <a:gd name="T5" fmla="*/ 144 h 128"/>
                <a:gd name="T6" fmla="*/ 196 w 112"/>
                <a:gd name="T7" fmla="*/ 96 h 128"/>
                <a:gd name="T8" fmla="*/ 180 w 112"/>
                <a:gd name="T9" fmla="*/ 96 h 128"/>
                <a:gd name="T10" fmla="*/ 130 w 112"/>
                <a:gd name="T11" fmla="*/ 81 h 128"/>
                <a:gd name="T12" fmla="*/ 114 w 112"/>
                <a:gd name="T13" fmla="*/ 33 h 128"/>
                <a:gd name="T14" fmla="*/ 99 w 112"/>
                <a:gd name="T15" fmla="*/ 0 h 128"/>
                <a:gd name="T16" fmla="*/ 16 w 112"/>
                <a:gd name="T17" fmla="*/ 16 h 128"/>
                <a:gd name="T18" fmla="*/ 0 w 112"/>
                <a:gd name="T19" fmla="*/ 96 h 128"/>
                <a:gd name="T20" fmla="*/ 66 w 112"/>
                <a:gd name="T21" fmla="*/ 144 h 128"/>
                <a:gd name="T22" fmla="*/ 99 w 112"/>
                <a:gd name="T23" fmla="*/ 160 h 128"/>
                <a:gd name="T24" fmla="*/ 147 w 112"/>
                <a:gd name="T25" fmla="*/ 175 h 128"/>
                <a:gd name="T26" fmla="*/ 147 w 112"/>
                <a:gd name="T27" fmla="*/ 208 h 128"/>
                <a:gd name="T28" fmla="*/ 130 w 112"/>
                <a:gd name="T29" fmla="*/ 240 h 128"/>
                <a:gd name="T30" fmla="*/ 196 w 112"/>
                <a:gd name="T31" fmla="*/ 256 h 128"/>
                <a:gd name="T32" fmla="*/ 213 w 112"/>
                <a:gd name="T33" fmla="*/ 256 h 128"/>
                <a:gd name="T34" fmla="*/ 229 w 112"/>
                <a:gd name="T35" fmla="*/ 223 h 128"/>
                <a:gd name="T36" fmla="*/ 229 w 112"/>
                <a:gd name="T37" fmla="*/ 192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84" name="Freeform 172"/>
            <p:cNvSpPr>
              <a:spLocks/>
            </p:cNvSpPr>
            <p:nvPr/>
          </p:nvSpPr>
          <p:spPr bwMode="auto">
            <a:xfrm>
              <a:off x="1658" y="3311"/>
              <a:ext cx="286" cy="641"/>
            </a:xfrm>
            <a:custGeom>
              <a:avLst/>
              <a:gdLst>
                <a:gd name="T0" fmla="*/ 327 w 200"/>
                <a:gd name="T1" fmla="*/ 364 h 456"/>
                <a:gd name="T2" fmla="*/ 376 w 200"/>
                <a:gd name="T3" fmla="*/ 410 h 456"/>
                <a:gd name="T4" fmla="*/ 393 w 200"/>
                <a:gd name="T5" fmla="*/ 443 h 456"/>
                <a:gd name="T6" fmla="*/ 376 w 200"/>
                <a:gd name="T7" fmla="*/ 491 h 456"/>
                <a:gd name="T8" fmla="*/ 277 w 200"/>
                <a:gd name="T9" fmla="*/ 522 h 456"/>
                <a:gd name="T10" fmla="*/ 277 w 200"/>
                <a:gd name="T11" fmla="*/ 537 h 456"/>
                <a:gd name="T12" fmla="*/ 246 w 200"/>
                <a:gd name="T13" fmla="*/ 585 h 456"/>
                <a:gd name="T14" fmla="*/ 229 w 200"/>
                <a:gd name="T15" fmla="*/ 600 h 456"/>
                <a:gd name="T16" fmla="*/ 262 w 200"/>
                <a:gd name="T17" fmla="*/ 600 h 456"/>
                <a:gd name="T18" fmla="*/ 277 w 200"/>
                <a:gd name="T19" fmla="*/ 633 h 456"/>
                <a:gd name="T20" fmla="*/ 246 w 200"/>
                <a:gd name="T21" fmla="*/ 617 h 456"/>
                <a:gd name="T22" fmla="*/ 262 w 200"/>
                <a:gd name="T23" fmla="*/ 633 h 456"/>
                <a:gd name="T24" fmla="*/ 246 w 200"/>
                <a:gd name="T25" fmla="*/ 680 h 456"/>
                <a:gd name="T26" fmla="*/ 213 w 200"/>
                <a:gd name="T27" fmla="*/ 696 h 456"/>
                <a:gd name="T28" fmla="*/ 213 w 200"/>
                <a:gd name="T29" fmla="*/ 744 h 456"/>
                <a:gd name="T30" fmla="*/ 262 w 200"/>
                <a:gd name="T31" fmla="*/ 759 h 456"/>
                <a:gd name="T32" fmla="*/ 246 w 200"/>
                <a:gd name="T33" fmla="*/ 807 h 456"/>
                <a:gd name="T34" fmla="*/ 229 w 200"/>
                <a:gd name="T35" fmla="*/ 853 h 456"/>
                <a:gd name="T36" fmla="*/ 277 w 200"/>
                <a:gd name="T37" fmla="*/ 901 h 456"/>
                <a:gd name="T38" fmla="*/ 180 w 200"/>
                <a:gd name="T39" fmla="*/ 901 h 456"/>
                <a:gd name="T40" fmla="*/ 132 w 200"/>
                <a:gd name="T41" fmla="*/ 853 h 456"/>
                <a:gd name="T42" fmla="*/ 114 w 200"/>
                <a:gd name="T43" fmla="*/ 744 h 456"/>
                <a:gd name="T44" fmla="*/ 99 w 200"/>
                <a:gd name="T45" fmla="*/ 696 h 456"/>
                <a:gd name="T46" fmla="*/ 66 w 200"/>
                <a:gd name="T47" fmla="*/ 633 h 456"/>
                <a:gd name="T48" fmla="*/ 49 w 200"/>
                <a:gd name="T49" fmla="*/ 585 h 456"/>
                <a:gd name="T50" fmla="*/ 16 w 200"/>
                <a:gd name="T51" fmla="*/ 458 h 456"/>
                <a:gd name="T52" fmla="*/ 16 w 200"/>
                <a:gd name="T53" fmla="*/ 410 h 456"/>
                <a:gd name="T54" fmla="*/ 0 w 200"/>
                <a:gd name="T55" fmla="*/ 284 h 456"/>
                <a:gd name="T56" fmla="*/ 16 w 200"/>
                <a:gd name="T57" fmla="*/ 142 h 456"/>
                <a:gd name="T58" fmla="*/ 33 w 200"/>
                <a:gd name="T59" fmla="*/ 63 h 456"/>
                <a:gd name="T60" fmla="*/ 66 w 200"/>
                <a:gd name="T61" fmla="*/ 0 h 456"/>
                <a:gd name="T62" fmla="*/ 147 w 200"/>
                <a:gd name="T63" fmla="*/ 15 h 456"/>
                <a:gd name="T64" fmla="*/ 246 w 200"/>
                <a:gd name="T65" fmla="*/ 79 h 456"/>
                <a:gd name="T66" fmla="*/ 295 w 200"/>
                <a:gd name="T67" fmla="*/ 127 h 456"/>
                <a:gd name="T68" fmla="*/ 343 w 200"/>
                <a:gd name="T69" fmla="*/ 174 h 456"/>
                <a:gd name="T70" fmla="*/ 376 w 200"/>
                <a:gd name="T71" fmla="*/ 142 h 456"/>
                <a:gd name="T72" fmla="*/ 393 w 200"/>
                <a:gd name="T73" fmla="*/ 111 h 456"/>
                <a:gd name="T74" fmla="*/ 393 w 200"/>
                <a:gd name="T75" fmla="*/ 174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85" name="Freeform 173"/>
            <p:cNvSpPr>
              <a:spLocks/>
            </p:cNvSpPr>
            <p:nvPr/>
          </p:nvSpPr>
          <p:spPr bwMode="auto">
            <a:xfrm>
              <a:off x="1761" y="2667"/>
              <a:ext cx="90" cy="148"/>
            </a:xfrm>
            <a:custGeom>
              <a:avLst/>
              <a:gdLst>
                <a:gd name="T0" fmla="*/ 48 w 64"/>
                <a:gd name="T1" fmla="*/ 0 h 104"/>
                <a:gd name="T2" fmla="*/ 15 w 64"/>
                <a:gd name="T3" fmla="*/ 16 h 104"/>
                <a:gd name="T4" fmla="*/ 15 w 64"/>
                <a:gd name="T5" fmla="*/ 33 h 104"/>
                <a:gd name="T6" fmla="*/ 32 w 64"/>
                <a:gd name="T7" fmla="*/ 48 h 104"/>
                <a:gd name="T8" fmla="*/ 15 w 64"/>
                <a:gd name="T9" fmla="*/ 48 h 104"/>
                <a:gd name="T10" fmla="*/ 0 w 64"/>
                <a:gd name="T11" fmla="*/ 81 h 104"/>
                <a:gd name="T12" fmla="*/ 15 w 64"/>
                <a:gd name="T13" fmla="*/ 97 h 104"/>
                <a:gd name="T14" fmla="*/ 32 w 64"/>
                <a:gd name="T15" fmla="*/ 97 h 104"/>
                <a:gd name="T16" fmla="*/ 48 w 64"/>
                <a:gd name="T17" fmla="*/ 130 h 104"/>
                <a:gd name="T18" fmla="*/ 32 w 64"/>
                <a:gd name="T19" fmla="*/ 178 h 104"/>
                <a:gd name="T20" fmla="*/ 48 w 64"/>
                <a:gd name="T21" fmla="*/ 211 h 104"/>
                <a:gd name="T22" fmla="*/ 63 w 64"/>
                <a:gd name="T23" fmla="*/ 211 h 104"/>
                <a:gd name="T24" fmla="*/ 111 w 64"/>
                <a:gd name="T25" fmla="*/ 195 h 104"/>
                <a:gd name="T26" fmla="*/ 127 w 64"/>
                <a:gd name="T27" fmla="*/ 195 h 104"/>
                <a:gd name="T28" fmla="*/ 96 w 64"/>
                <a:gd name="T29" fmla="*/ 130 h 104"/>
                <a:gd name="T30" fmla="*/ 111 w 64"/>
                <a:gd name="T31" fmla="*/ 81 h 104"/>
                <a:gd name="T32" fmla="*/ 79 w 64"/>
                <a:gd name="T33" fmla="*/ 48 h 104"/>
                <a:gd name="T34" fmla="*/ 79 w 64"/>
                <a:gd name="T35" fmla="*/ 16 h 104"/>
                <a:gd name="T36" fmla="*/ 48 w 64"/>
                <a:gd name="T37" fmla="*/ 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86" name="Freeform 174"/>
            <p:cNvSpPr>
              <a:spLocks/>
            </p:cNvSpPr>
            <p:nvPr/>
          </p:nvSpPr>
          <p:spPr bwMode="auto">
            <a:xfrm>
              <a:off x="2834" y="1675"/>
              <a:ext cx="35" cy="24"/>
            </a:xfrm>
            <a:custGeom>
              <a:avLst/>
              <a:gdLst>
                <a:gd name="T0" fmla="*/ 18 w 24"/>
                <a:gd name="T1" fmla="*/ 0 h 16"/>
                <a:gd name="T2" fmla="*/ 0 w 24"/>
                <a:gd name="T3" fmla="*/ 18 h 16"/>
                <a:gd name="T4" fmla="*/ 18 w 24"/>
                <a:gd name="T5" fmla="*/ 36 h 16"/>
                <a:gd name="T6" fmla="*/ 51 w 24"/>
                <a:gd name="T7" fmla="*/ 36 h 16"/>
                <a:gd name="T8" fmla="*/ 51 w 24"/>
                <a:gd name="T9" fmla="*/ 0 h 16"/>
                <a:gd name="T10" fmla="*/ 1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87" name="Freeform 175"/>
            <p:cNvSpPr>
              <a:spLocks/>
            </p:cNvSpPr>
            <p:nvPr/>
          </p:nvSpPr>
          <p:spPr bwMode="auto">
            <a:xfrm>
              <a:off x="3097" y="1631"/>
              <a:ext cx="45" cy="56"/>
            </a:xfrm>
            <a:custGeom>
              <a:avLst/>
              <a:gdLst>
                <a:gd name="T0" fmla="*/ 15 w 32"/>
                <a:gd name="T1" fmla="*/ 78 h 40"/>
                <a:gd name="T2" fmla="*/ 32 w 32"/>
                <a:gd name="T3" fmla="*/ 78 h 40"/>
                <a:gd name="T4" fmla="*/ 48 w 32"/>
                <a:gd name="T5" fmla="*/ 48 h 40"/>
                <a:gd name="T6" fmla="*/ 63 w 32"/>
                <a:gd name="T7" fmla="*/ 31 h 40"/>
                <a:gd name="T8" fmla="*/ 48 w 32"/>
                <a:gd name="T9" fmla="*/ 31 h 40"/>
                <a:gd name="T10" fmla="*/ 48 w 32"/>
                <a:gd name="T11" fmla="*/ 0 h 40"/>
                <a:gd name="T12" fmla="*/ 15 w 32"/>
                <a:gd name="T13" fmla="*/ 15 h 40"/>
                <a:gd name="T14" fmla="*/ 0 w 32"/>
                <a:gd name="T15" fmla="*/ 31 h 40"/>
                <a:gd name="T16" fmla="*/ 0 w 32"/>
                <a:gd name="T17" fmla="*/ 48 h 40"/>
                <a:gd name="T18" fmla="*/ 15 w 32"/>
                <a:gd name="T19" fmla="*/ 63 h 40"/>
                <a:gd name="T20" fmla="*/ 15 w 32"/>
                <a:gd name="T21" fmla="*/ 78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88" name="Freeform 176"/>
            <p:cNvSpPr>
              <a:spLocks/>
            </p:cNvSpPr>
            <p:nvPr/>
          </p:nvSpPr>
          <p:spPr bwMode="auto">
            <a:xfrm>
              <a:off x="3052" y="1777"/>
              <a:ext cx="11" cy="11"/>
            </a:xfrm>
            <a:custGeom>
              <a:avLst/>
              <a:gdLst>
                <a:gd name="T0" fmla="*/ 0 w 8"/>
                <a:gd name="T1" fmla="*/ 15 h 8"/>
                <a:gd name="T2" fmla="*/ 15 w 8"/>
                <a:gd name="T3" fmla="*/ 0 h 8"/>
                <a:gd name="T4" fmla="*/ 15 w 8"/>
                <a:gd name="T5" fmla="*/ 15 h 8"/>
                <a:gd name="T6" fmla="*/ 0 w 8"/>
                <a:gd name="T7" fmla="*/ 1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89" name="Freeform 177"/>
            <p:cNvSpPr>
              <a:spLocks/>
            </p:cNvSpPr>
            <p:nvPr/>
          </p:nvSpPr>
          <p:spPr bwMode="auto">
            <a:xfrm>
              <a:off x="3052" y="1777"/>
              <a:ext cx="11" cy="11"/>
            </a:xfrm>
            <a:custGeom>
              <a:avLst/>
              <a:gdLst>
                <a:gd name="T0" fmla="*/ 0 w 8"/>
                <a:gd name="T1" fmla="*/ 15 h 8"/>
                <a:gd name="T2" fmla="*/ 15 w 8"/>
                <a:gd name="T3" fmla="*/ 0 h 8"/>
                <a:gd name="T4" fmla="*/ 15 w 8"/>
                <a:gd name="T5" fmla="*/ 15 h 8"/>
                <a:gd name="T6" fmla="*/ 0 w 8"/>
                <a:gd name="T7" fmla="*/ 1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0" name="Freeform 178"/>
            <p:cNvSpPr>
              <a:spLocks/>
            </p:cNvSpPr>
            <p:nvPr/>
          </p:nvSpPr>
          <p:spPr bwMode="auto">
            <a:xfrm>
              <a:off x="3119" y="1800"/>
              <a:ext cx="126" cy="55"/>
            </a:xfrm>
            <a:custGeom>
              <a:avLst/>
              <a:gdLst>
                <a:gd name="T0" fmla="*/ 0 w 88"/>
                <a:gd name="T1" fmla="*/ 45 h 40"/>
                <a:gd name="T2" fmla="*/ 0 w 88"/>
                <a:gd name="T3" fmla="*/ 61 h 40"/>
                <a:gd name="T4" fmla="*/ 16 w 88"/>
                <a:gd name="T5" fmla="*/ 61 h 40"/>
                <a:gd name="T6" fmla="*/ 49 w 88"/>
                <a:gd name="T7" fmla="*/ 61 h 40"/>
                <a:gd name="T8" fmla="*/ 66 w 88"/>
                <a:gd name="T9" fmla="*/ 61 h 40"/>
                <a:gd name="T10" fmla="*/ 99 w 88"/>
                <a:gd name="T11" fmla="*/ 76 h 40"/>
                <a:gd name="T12" fmla="*/ 147 w 88"/>
                <a:gd name="T13" fmla="*/ 61 h 40"/>
                <a:gd name="T14" fmla="*/ 180 w 88"/>
                <a:gd name="T15" fmla="*/ 30 h 40"/>
                <a:gd name="T16" fmla="*/ 165 w 88"/>
                <a:gd name="T17" fmla="*/ 15 h 40"/>
                <a:gd name="T18" fmla="*/ 132 w 88"/>
                <a:gd name="T19" fmla="*/ 0 h 40"/>
                <a:gd name="T20" fmla="*/ 115 w 88"/>
                <a:gd name="T21" fmla="*/ 15 h 40"/>
                <a:gd name="T22" fmla="*/ 99 w 88"/>
                <a:gd name="T23" fmla="*/ 15 h 40"/>
                <a:gd name="T24" fmla="*/ 66 w 88"/>
                <a:gd name="T25" fmla="*/ 30 h 40"/>
                <a:gd name="T26" fmla="*/ 82 w 88"/>
                <a:gd name="T27" fmla="*/ 45 h 40"/>
                <a:gd name="T28" fmla="*/ 0 w 88"/>
                <a:gd name="T29" fmla="*/ 45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1" name="Freeform 179"/>
            <p:cNvSpPr>
              <a:spLocks/>
            </p:cNvSpPr>
            <p:nvPr/>
          </p:nvSpPr>
          <p:spPr bwMode="auto">
            <a:xfrm>
              <a:off x="3052" y="1833"/>
              <a:ext cx="78" cy="34"/>
            </a:xfrm>
            <a:custGeom>
              <a:avLst/>
              <a:gdLst>
                <a:gd name="T0" fmla="*/ 31 w 56"/>
                <a:gd name="T1" fmla="*/ 48 h 24"/>
                <a:gd name="T2" fmla="*/ 15 w 56"/>
                <a:gd name="T3" fmla="*/ 33 h 24"/>
                <a:gd name="T4" fmla="*/ 15 w 56"/>
                <a:gd name="T5" fmla="*/ 48 h 24"/>
                <a:gd name="T6" fmla="*/ 0 w 56"/>
                <a:gd name="T7" fmla="*/ 33 h 24"/>
                <a:gd name="T8" fmla="*/ 31 w 56"/>
                <a:gd name="T9" fmla="*/ 0 h 24"/>
                <a:gd name="T10" fmla="*/ 46 w 56"/>
                <a:gd name="T11" fmla="*/ 0 h 24"/>
                <a:gd name="T12" fmla="*/ 93 w 56"/>
                <a:gd name="T13" fmla="*/ 0 h 24"/>
                <a:gd name="T14" fmla="*/ 93 w 56"/>
                <a:gd name="T15" fmla="*/ 16 h 24"/>
                <a:gd name="T16" fmla="*/ 109 w 56"/>
                <a:gd name="T17" fmla="*/ 16 h 24"/>
                <a:gd name="T18" fmla="*/ 93 w 56"/>
                <a:gd name="T19" fmla="*/ 33 h 24"/>
                <a:gd name="T20" fmla="*/ 78 w 56"/>
                <a:gd name="T21" fmla="*/ 33 h 24"/>
                <a:gd name="T22" fmla="*/ 78 w 56"/>
                <a:gd name="T23" fmla="*/ 48 h 24"/>
                <a:gd name="T24" fmla="*/ 63 w 56"/>
                <a:gd name="T25" fmla="*/ 33 h 24"/>
                <a:gd name="T26" fmla="*/ 31 w 56"/>
                <a:gd name="T27" fmla="*/ 48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2" name="Freeform 180"/>
            <p:cNvSpPr>
              <a:spLocks/>
            </p:cNvSpPr>
            <p:nvPr/>
          </p:nvSpPr>
          <p:spPr bwMode="auto">
            <a:xfrm>
              <a:off x="3291" y="1935"/>
              <a:ext cx="23" cy="66"/>
            </a:xfrm>
            <a:custGeom>
              <a:avLst/>
              <a:gdLst>
                <a:gd name="T0" fmla="*/ 17 w 16"/>
                <a:gd name="T1" fmla="*/ 30 h 48"/>
                <a:gd name="T2" fmla="*/ 33 w 16"/>
                <a:gd name="T3" fmla="*/ 61 h 48"/>
                <a:gd name="T4" fmla="*/ 17 w 16"/>
                <a:gd name="T5" fmla="*/ 91 h 48"/>
                <a:gd name="T6" fmla="*/ 0 w 16"/>
                <a:gd name="T7" fmla="*/ 76 h 48"/>
                <a:gd name="T8" fmla="*/ 0 w 16"/>
                <a:gd name="T9" fmla="*/ 30 h 48"/>
                <a:gd name="T10" fmla="*/ 0 w 16"/>
                <a:gd name="T11" fmla="*/ 0 h 48"/>
                <a:gd name="T12" fmla="*/ 17 w 16"/>
                <a:gd name="T13" fmla="*/ 0 h 48"/>
                <a:gd name="T14" fmla="*/ 17 w 16"/>
                <a:gd name="T15" fmla="*/ 3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3" name="Freeform 181"/>
            <p:cNvSpPr>
              <a:spLocks/>
            </p:cNvSpPr>
            <p:nvPr/>
          </p:nvSpPr>
          <p:spPr bwMode="auto">
            <a:xfrm>
              <a:off x="3222" y="1810"/>
              <a:ext cx="114" cy="57"/>
            </a:xfrm>
            <a:custGeom>
              <a:avLst/>
              <a:gdLst>
                <a:gd name="T0" fmla="*/ 16 w 80"/>
                <a:gd name="T1" fmla="*/ 66 h 40"/>
                <a:gd name="T2" fmla="*/ 48 w 80"/>
                <a:gd name="T3" fmla="*/ 81 h 40"/>
                <a:gd name="T4" fmla="*/ 114 w 80"/>
                <a:gd name="T5" fmla="*/ 81 h 40"/>
                <a:gd name="T6" fmla="*/ 130 w 80"/>
                <a:gd name="T7" fmla="*/ 66 h 40"/>
                <a:gd name="T8" fmla="*/ 147 w 80"/>
                <a:gd name="T9" fmla="*/ 33 h 40"/>
                <a:gd name="T10" fmla="*/ 162 w 80"/>
                <a:gd name="T11" fmla="*/ 16 h 40"/>
                <a:gd name="T12" fmla="*/ 147 w 80"/>
                <a:gd name="T13" fmla="*/ 16 h 40"/>
                <a:gd name="T14" fmla="*/ 147 w 80"/>
                <a:gd name="T15" fmla="*/ 0 h 40"/>
                <a:gd name="T16" fmla="*/ 114 w 80"/>
                <a:gd name="T17" fmla="*/ 0 h 40"/>
                <a:gd name="T18" fmla="*/ 66 w 80"/>
                <a:gd name="T19" fmla="*/ 33 h 40"/>
                <a:gd name="T20" fmla="*/ 33 w 80"/>
                <a:gd name="T21" fmla="*/ 16 h 40"/>
                <a:gd name="T22" fmla="*/ 0 w 80"/>
                <a:gd name="T23" fmla="*/ 48 h 40"/>
                <a:gd name="T24" fmla="*/ 16 w 80"/>
                <a:gd name="T25" fmla="*/ 6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4" name="Freeform 182"/>
            <p:cNvSpPr>
              <a:spLocks/>
            </p:cNvSpPr>
            <p:nvPr/>
          </p:nvSpPr>
          <p:spPr bwMode="auto">
            <a:xfrm>
              <a:off x="3794" y="2205"/>
              <a:ext cx="34" cy="34"/>
            </a:xfrm>
            <a:custGeom>
              <a:avLst/>
              <a:gdLst>
                <a:gd name="T0" fmla="*/ 0 w 24"/>
                <a:gd name="T1" fmla="*/ 33 h 24"/>
                <a:gd name="T2" fmla="*/ 16 w 24"/>
                <a:gd name="T3" fmla="*/ 0 h 24"/>
                <a:gd name="T4" fmla="*/ 48 w 24"/>
                <a:gd name="T5" fmla="*/ 0 h 24"/>
                <a:gd name="T6" fmla="*/ 48 w 24"/>
                <a:gd name="T7" fmla="*/ 16 h 24"/>
                <a:gd name="T8" fmla="*/ 33 w 24"/>
                <a:gd name="T9" fmla="*/ 16 h 24"/>
                <a:gd name="T10" fmla="*/ 48 w 24"/>
                <a:gd name="T11" fmla="*/ 48 h 24"/>
                <a:gd name="T12" fmla="*/ 0 w 24"/>
                <a:gd name="T13" fmla="*/ 3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5" name="Freeform 183"/>
            <p:cNvSpPr>
              <a:spLocks/>
            </p:cNvSpPr>
            <p:nvPr/>
          </p:nvSpPr>
          <p:spPr bwMode="auto">
            <a:xfrm>
              <a:off x="3759" y="2217"/>
              <a:ext cx="35" cy="10"/>
            </a:xfrm>
            <a:custGeom>
              <a:avLst/>
              <a:gdLst>
                <a:gd name="T0" fmla="*/ 0 w 24"/>
                <a:gd name="T1" fmla="*/ 13 h 8"/>
                <a:gd name="T2" fmla="*/ 18 w 24"/>
                <a:gd name="T3" fmla="*/ 0 h 8"/>
                <a:gd name="T4" fmla="*/ 51 w 24"/>
                <a:gd name="T5" fmla="*/ 13 h 8"/>
                <a:gd name="T6" fmla="*/ 18 w 24"/>
                <a:gd name="T7" fmla="*/ 13 h 8"/>
                <a:gd name="T8" fmla="*/ 0 w 24"/>
                <a:gd name="T9" fmla="*/ 1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6" name="Freeform 184"/>
            <p:cNvSpPr>
              <a:spLocks/>
            </p:cNvSpPr>
            <p:nvPr/>
          </p:nvSpPr>
          <p:spPr bwMode="auto">
            <a:xfrm>
              <a:off x="2696" y="2080"/>
              <a:ext cx="218" cy="170"/>
            </a:xfrm>
            <a:custGeom>
              <a:avLst/>
              <a:gdLst>
                <a:gd name="T0" fmla="*/ 313 w 152"/>
                <a:gd name="T1" fmla="*/ 33 h 120"/>
                <a:gd name="T2" fmla="*/ 313 w 152"/>
                <a:gd name="T3" fmla="*/ 112 h 120"/>
                <a:gd name="T4" fmla="*/ 247 w 152"/>
                <a:gd name="T5" fmla="*/ 129 h 120"/>
                <a:gd name="T6" fmla="*/ 247 w 152"/>
                <a:gd name="T7" fmla="*/ 145 h 120"/>
                <a:gd name="T8" fmla="*/ 214 w 152"/>
                <a:gd name="T9" fmla="*/ 177 h 120"/>
                <a:gd name="T10" fmla="*/ 132 w 152"/>
                <a:gd name="T11" fmla="*/ 193 h 120"/>
                <a:gd name="T12" fmla="*/ 115 w 152"/>
                <a:gd name="T13" fmla="*/ 208 h 120"/>
                <a:gd name="T14" fmla="*/ 115 w 152"/>
                <a:gd name="T15" fmla="*/ 241 h 120"/>
                <a:gd name="T16" fmla="*/ 0 w 152"/>
                <a:gd name="T17" fmla="*/ 241 h 120"/>
                <a:gd name="T18" fmla="*/ 49 w 152"/>
                <a:gd name="T19" fmla="*/ 225 h 120"/>
                <a:gd name="T20" fmla="*/ 82 w 152"/>
                <a:gd name="T21" fmla="*/ 193 h 120"/>
                <a:gd name="T22" fmla="*/ 99 w 152"/>
                <a:gd name="T23" fmla="*/ 160 h 120"/>
                <a:gd name="T24" fmla="*/ 99 w 152"/>
                <a:gd name="T25" fmla="*/ 129 h 120"/>
                <a:gd name="T26" fmla="*/ 115 w 152"/>
                <a:gd name="T27" fmla="*/ 96 h 120"/>
                <a:gd name="T28" fmla="*/ 132 w 152"/>
                <a:gd name="T29" fmla="*/ 81 h 120"/>
                <a:gd name="T30" fmla="*/ 181 w 152"/>
                <a:gd name="T31" fmla="*/ 48 h 120"/>
                <a:gd name="T32" fmla="*/ 198 w 152"/>
                <a:gd name="T33" fmla="*/ 0 h 120"/>
                <a:gd name="T34" fmla="*/ 214 w 152"/>
                <a:gd name="T35" fmla="*/ 0 h 120"/>
                <a:gd name="T36" fmla="*/ 231 w 152"/>
                <a:gd name="T37" fmla="*/ 16 h 120"/>
                <a:gd name="T38" fmla="*/ 280 w 152"/>
                <a:gd name="T39" fmla="*/ 16 h 120"/>
                <a:gd name="T40" fmla="*/ 297 w 152"/>
                <a:gd name="T41" fmla="*/ 16 h 120"/>
                <a:gd name="T42" fmla="*/ 313 w 152"/>
                <a:gd name="T43" fmla="*/ 33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7" name="Freeform 185"/>
            <p:cNvSpPr>
              <a:spLocks/>
            </p:cNvSpPr>
            <p:nvPr/>
          </p:nvSpPr>
          <p:spPr bwMode="auto">
            <a:xfrm>
              <a:off x="3725" y="2577"/>
              <a:ext cx="34" cy="33"/>
            </a:xfrm>
            <a:custGeom>
              <a:avLst/>
              <a:gdLst>
                <a:gd name="T0" fmla="*/ 33 w 24"/>
                <a:gd name="T1" fmla="*/ 30 h 24"/>
                <a:gd name="T2" fmla="*/ 48 w 24"/>
                <a:gd name="T3" fmla="*/ 15 h 24"/>
                <a:gd name="T4" fmla="*/ 33 w 24"/>
                <a:gd name="T5" fmla="*/ 0 h 24"/>
                <a:gd name="T6" fmla="*/ 16 w 24"/>
                <a:gd name="T7" fmla="*/ 15 h 24"/>
                <a:gd name="T8" fmla="*/ 0 w 24"/>
                <a:gd name="T9" fmla="*/ 45 h 24"/>
                <a:gd name="T10" fmla="*/ 33 w 24"/>
                <a:gd name="T11" fmla="*/ 45 h 24"/>
                <a:gd name="T12" fmla="*/ 33 w 24"/>
                <a:gd name="T13" fmla="*/ 3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8" name="Freeform 186"/>
            <p:cNvSpPr>
              <a:spLocks/>
            </p:cNvSpPr>
            <p:nvPr/>
          </p:nvSpPr>
          <p:spPr bwMode="auto">
            <a:xfrm>
              <a:off x="3714" y="2589"/>
              <a:ext cx="194" cy="292"/>
            </a:xfrm>
            <a:custGeom>
              <a:avLst/>
              <a:gdLst>
                <a:gd name="T0" fmla="*/ 16 w 136"/>
                <a:gd name="T1" fmla="*/ 236 h 208"/>
                <a:gd name="T2" fmla="*/ 0 w 136"/>
                <a:gd name="T3" fmla="*/ 284 h 208"/>
                <a:gd name="T4" fmla="*/ 0 w 136"/>
                <a:gd name="T5" fmla="*/ 379 h 208"/>
                <a:gd name="T6" fmla="*/ 16 w 136"/>
                <a:gd name="T7" fmla="*/ 410 h 208"/>
                <a:gd name="T8" fmla="*/ 66 w 136"/>
                <a:gd name="T9" fmla="*/ 347 h 208"/>
                <a:gd name="T10" fmla="*/ 147 w 136"/>
                <a:gd name="T11" fmla="*/ 284 h 208"/>
                <a:gd name="T12" fmla="*/ 180 w 136"/>
                <a:gd name="T13" fmla="*/ 236 h 208"/>
                <a:gd name="T14" fmla="*/ 211 w 136"/>
                <a:gd name="T15" fmla="*/ 190 h 208"/>
                <a:gd name="T16" fmla="*/ 261 w 136"/>
                <a:gd name="T17" fmla="*/ 48 h 208"/>
                <a:gd name="T18" fmla="*/ 277 w 136"/>
                <a:gd name="T19" fmla="*/ 15 h 208"/>
                <a:gd name="T20" fmla="*/ 261 w 136"/>
                <a:gd name="T21" fmla="*/ 0 h 208"/>
                <a:gd name="T22" fmla="*/ 244 w 136"/>
                <a:gd name="T23" fmla="*/ 15 h 208"/>
                <a:gd name="T24" fmla="*/ 211 w 136"/>
                <a:gd name="T25" fmla="*/ 31 h 208"/>
                <a:gd name="T26" fmla="*/ 163 w 136"/>
                <a:gd name="T27" fmla="*/ 31 h 208"/>
                <a:gd name="T28" fmla="*/ 97 w 136"/>
                <a:gd name="T29" fmla="*/ 48 h 208"/>
                <a:gd name="T30" fmla="*/ 81 w 136"/>
                <a:gd name="T31" fmla="*/ 48 h 208"/>
                <a:gd name="T32" fmla="*/ 49 w 136"/>
                <a:gd name="T33" fmla="*/ 15 h 208"/>
                <a:gd name="T34" fmla="*/ 49 w 136"/>
                <a:gd name="T35" fmla="*/ 31 h 208"/>
                <a:gd name="T36" fmla="*/ 49 w 136"/>
                <a:gd name="T37" fmla="*/ 48 h 208"/>
                <a:gd name="T38" fmla="*/ 81 w 136"/>
                <a:gd name="T39" fmla="*/ 94 h 208"/>
                <a:gd name="T40" fmla="*/ 163 w 136"/>
                <a:gd name="T41" fmla="*/ 126 h 208"/>
                <a:gd name="T42" fmla="*/ 180 w 136"/>
                <a:gd name="T43" fmla="*/ 126 h 208"/>
                <a:gd name="T44" fmla="*/ 114 w 136"/>
                <a:gd name="T45" fmla="*/ 205 h 208"/>
                <a:gd name="T46" fmla="*/ 66 w 136"/>
                <a:gd name="T47" fmla="*/ 220 h 208"/>
                <a:gd name="T48" fmla="*/ 16 w 136"/>
                <a:gd name="T49" fmla="*/ 236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099" name="Freeform 187"/>
            <p:cNvSpPr>
              <a:spLocks/>
            </p:cNvSpPr>
            <p:nvPr/>
          </p:nvSpPr>
          <p:spPr bwMode="auto">
            <a:xfrm>
              <a:off x="2617" y="2544"/>
              <a:ext cx="57" cy="21"/>
            </a:xfrm>
            <a:custGeom>
              <a:avLst/>
              <a:gdLst>
                <a:gd name="T0" fmla="*/ 0 w 40"/>
                <a:gd name="T1" fmla="*/ 28 h 16"/>
                <a:gd name="T2" fmla="*/ 33 w 40"/>
                <a:gd name="T3" fmla="*/ 14 h 16"/>
                <a:gd name="T4" fmla="*/ 66 w 40"/>
                <a:gd name="T5" fmla="*/ 28 h 16"/>
                <a:gd name="T6" fmla="*/ 81 w 40"/>
                <a:gd name="T7" fmla="*/ 14 h 16"/>
                <a:gd name="T8" fmla="*/ 33 w 40"/>
                <a:gd name="T9" fmla="*/ 0 h 16"/>
                <a:gd name="T10" fmla="*/ 0 w 40"/>
                <a:gd name="T11" fmla="*/ 14 h 16"/>
                <a:gd name="T12" fmla="*/ 0 w 40"/>
                <a:gd name="T13" fmla="*/ 2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0" name="Freeform 188"/>
            <p:cNvSpPr>
              <a:spLocks/>
            </p:cNvSpPr>
            <p:nvPr/>
          </p:nvSpPr>
          <p:spPr bwMode="auto">
            <a:xfrm>
              <a:off x="2617" y="2577"/>
              <a:ext cx="57" cy="33"/>
            </a:xfrm>
            <a:custGeom>
              <a:avLst/>
              <a:gdLst>
                <a:gd name="T0" fmla="*/ 81 w 40"/>
                <a:gd name="T1" fmla="*/ 0 h 24"/>
                <a:gd name="T2" fmla="*/ 81 w 40"/>
                <a:gd name="T3" fmla="*/ 30 h 24"/>
                <a:gd name="T4" fmla="*/ 48 w 40"/>
                <a:gd name="T5" fmla="*/ 30 h 24"/>
                <a:gd name="T6" fmla="*/ 48 w 40"/>
                <a:gd name="T7" fmla="*/ 45 h 24"/>
                <a:gd name="T8" fmla="*/ 33 w 40"/>
                <a:gd name="T9" fmla="*/ 45 h 24"/>
                <a:gd name="T10" fmla="*/ 33 w 40"/>
                <a:gd name="T11" fmla="*/ 15 h 24"/>
                <a:gd name="T12" fmla="*/ 16 w 40"/>
                <a:gd name="T13" fmla="*/ 15 h 24"/>
                <a:gd name="T14" fmla="*/ 0 w 40"/>
                <a:gd name="T15" fmla="*/ 0 h 24"/>
                <a:gd name="T16" fmla="*/ 81 w 4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1" name="Freeform 189"/>
            <p:cNvSpPr>
              <a:spLocks/>
            </p:cNvSpPr>
            <p:nvPr/>
          </p:nvSpPr>
          <p:spPr bwMode="auto">
            <a:xfrm>
              <a:off x="2674" y="2634"/>
              <a:ext cx="57" cy="68"/>
            </a:xfrm>
            <a:custGeom>
              <a:avLst/>
              <a:gdLst>
                <a:gd name="T0" fmla="*/ 0 w 40"/>
                <a:gd name="T1" fmla="*/ 16 h 48"/>
                <a:gd name="T2" fmla="*/ 16 w 40"/>
                <a:gd name="T3" fmla="*/ 64 h 48"/>
                <a:gd name="T4" fmla="*/ 48 w 40"/>
                <a:gd name="T5" fmla="*/ 96 h 48"/>
                <a:gd name="T6" fmla="*/ 81 w 40"/>
                <a:gd name="T7" fmla="*/ 48 h 48"/>
                <a:gd name="T8" fmla="*/ 81 w 40"/>
                <a:gd name="T9" fmla="*/ 33 h 48"/>
                <a:gd name="T10" fmla="*/ 66 w 40"/>
                <a:gd name="T11" fmla="*/ 0 h 48"/>
                <a:gd name="T12" fmla="*/ 33 w 40"/>
                <a:gd name="T13" fmla="*/ 0 h 48"/>
                <a:gd name="T14" fmla="*/ 0 w 40"/>
                <a:gd name="T15" fmla="*/ 16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2" name="Freeform 190"/>
            <p:cNvSpPr>
              <a:spLocks/>
            </p:cNvSpPr>
            <p:nvPr/>
          </p:nvSpPr>
          <p:spPr bwMode="auto">
            <a:xfrm>
              <a:off x="3486" y="2893"/>
              <a:ext cx="33" cy="45"/>
            </a:xfrm>
            <a:custGeom>
              <a:avLst/>
              <a:gdLst>
                <a:gd name="T0" fmla="*/ 0 w 24"/>
                <a:gd name="T1" fmla="*/ 15 h 32"/>
                <a:gd name="T2" fmla="*/ 45 w 24"/>
                <a:gd name="T3" fmla="*/ 0 h 32"/>
                <a:gd name="T4" fmla="*/ 45 w 24"/>
                <a:gd name="T5" fmla="*/ 32 h 32"/>
                <a:gd name="T6" fmla="*/ 15 w 24"/>
                <a:gd name="T7" fmla="*/ 63 h 32"/>
                <a:gd name="T8" fmla="*/ 15 w 24"/>
                <a:gd name="T9" fmla="*/ 32 h 32"/>
                <a:gd name="T10" fmla="*/ 0 w 24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3" name="Freeform 191"/>
            <p:cNvSpPr>
              <a:spLocks/>
            </p:cNvSpPr>
            <p:nvPr/>
          </p:nvSpPr>
          <p:spPr bwMode="auto">
            <a:xfrm>
              <a:off x="3486" y="2871"/>
              <a:ext cx="33" cy="33"/>
            </a:xfrm>
            <a:custGeom>
              <a:avLst/>
              <a:gdLst>
                <a:gd name="T0" fmla="*/ 45 w 24"/>
                <a:gd name="T1" fmla="*/ 30 h 24"/>
                <a:gd name="T2" fmla="*/ 0 w 24"/>
                <a:gd name="T3" fmla="*/ 45 h 24"/>
                <a:gd name="T4" fmla="*/ 0 w 24"/>
                <a:gd name="T5" fmla="*/ 30 h 24"/>
                <a:gd name="T6" fmla="*/ 15 w 24"/>
                <a:gd name="T7" fmla="*/ 0 h 24"/>
                <a:gd name="T8" fmla="*/ 30 w 24"/>
                <a:gd name="T9" fmla="*/ 0 h 24"/>
                <a:gd name="T10" fmla="*/ 45 w 24"/>
                <a:gd name="T11" fmla="*/ 15 h 24"/>
                <a:gd name="T12" fmla="*/ 45 w 24"/>
                <a:gd name="T13" fmla="*/ 3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4" name="Freeform 192"/>
            <p:cNvSpPr>
              <a:spLocks/>
            </p:cNvSpPr>
            <p:nvPr/>
          </p:nvSpPr>
          <p:spPr bwMode="auto">
            <a:xfrm>
              <a:off x="3508" y="3399"/>
              <a:ext cx="23" cy="23"/>
            </a:xfrm>
            <a:custGeom>
              <a:avLst/>
              <a:gdLst>
                <a:gd name="T0" fmla="*/ 33 w 16"/>
                <a:gd name="T1" fmla="*/ 17 h 16"/>
                <a:gd name="T2" fmla="*/ 33 w 16"/>
                <a:gd name="T3" fmla="*/ 0 h 16"/>
                <a:gd name="T4" fmla="*/ 17 w 16"/>
                <a:gd name="T5" fmla="*/ 0 h 16"/>
                <a:gd name="T6" fmla="*/ 0 w 16"/>
                <a:gd name="T7" fmla="*/ 33 h 16"/>
                <a:gd name="T8" fmla="*/ 17 w 16"/>
                <a:gd name="T9" fmla="*/ 33 h 16"/>
                <a:gd name="T10" fmla="*/ 33 w 16"/>
                <a:gd name="T11" fmla="*/ 1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5" name="Freeform 193"/>
            <p:cNvSpPr>
              <a:spLocks/>
            </p:cNvSpPr>
            <p:nvPr/>
          </p:nvSpPr>
          <p:spPr bwMode="auto">
            <a:xfrm>
              <a:off x="3303" y="3231"/>
              <a:ext cx="183" cy="191"/>
            </a:xfrm>
            <a:custGeom>
              <a:avLst/>
              <a:gdLst>
                <a:gd name="T0" fmla="*/ 147 w 128"/>
                <a:gd name="T1" fmla="*/ 0 h 136"/>
                <a:gd name="T2" fmla="*/ 180 w 128"/>
                <a:gd name="T3" fmla="*/ 48 h 136"/>
                <a:gd name="T4" fmla="*/ 213 w 128"/>
                <a:gd name="T5" fmla="*/ 79 h 136"/>
                <a:gd name="T6" fmla="*/ 229 w 128"/>
                <a:gd name="T7" fmla="*/ 111 h 136"/>
                <a:gd name="T8" fmla="*/ 262 w 128"/>
                <a:gd name="T9" fmla="*/ 126 h 136"/>
                <a:gd name="T10" fmla="*/ 213 w 128"/>
                <a:gd name="T11" fmla="*/ 157 h 136"/>
                <a:gd name="T12" fmla="*/ 147 w 128"/>
                <a:gd name="T13" fmla="*/ 220 h 136"/>
                <a:gd name="T14" fmla="*/ 132 w 128"/>
                <a:gd name="T15" fmla="*/ 220 h 136"/>
                <a:gd name="T16" fmla="*/ 99 w 128"/>
                <a:gd name="T17" fmla="*/ 220 h 136"/>
                <a:gd name="T18" fmla="*/ 66 w 128"/>
                <a:gd name="T19" fmla="*/ 253 h 136"/>
                <a:gd name="T20" fmla="*/ 33 w 128"/>
                <a:gd name="T21" fmla="*/ 268 h 136"/>
                <a:gd name="T22" fmla="*/ 16 w 128"/>
                <a:gd name="T23" fmla="*/ 253 h 136"/>
                <a:gd name="T24" fmla="*/ 33 w 128"/>
                <a:gd name="T25" fmla="*/ 220 h 136"/>
                <a:gd name="T26" fmla="*/ 0 w 128"/>
                <a:gd name="T27" fmla="*/ 205 h 136"/>
                <a:gd name="T28" fmla="*/ 0 w 128"/>
                <a:gd name="T29" fmla="*/ 126 h 136"/>
                <a:gd name="T30" fmla="*/ 33 w 128"/>
                <a:gd name="T31" fmla="*/ 111 h 136"/>
                <a:gd name="T32" fmla="*/ 33 w 128"/>
                <a:gd name="T33" fmla="*/ 15 h 136"/>
                <a:gd name="T34" fmla="*/ 99 w 128"/>
                <a:gd name="T35" fmla="*/ 0 h 136"/>
                <a:gd name="T36" fmla="*/ 99 w 128"/>
                <a:gd name="T37" fmla="*/ 15 h 136"/>
                <a:gd name="T38" fmla="*/ 114 w 128"/>
                <a:gd name="T39" fmla="*/ 0 h 136"/>
                <a:gd name="T40" fmla="*/ 147 w 128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6" name="Freeform 194"/>
            <p:cNvSpPr>
              <a:spLocks/>
            </p:cNvSpPr>
            <p:nvPr/>
          </p:nvSpPr>
          <p:spPr bwMode="auto">
            <a:xfrm>
              <a:off x="1658" y="3738"/>
              <a:ext cx="23" cy="35"/>
            </a:xfrm>
            <a:custGeom>
              <a:avLst/>
              <a:gdLst>
                <a:gd name="T0" fmla="*/ 0 w 16"/>
                <a:gd name="T1" fmla="*/ 0 h 24"/>
                <a:gd name="T2" fmla="*/ 17 w 16"/>
                <a:gd name="T3" fmla="*/ 51 h 24"/>
                <a:gd name="T4" fmla="*/ 33 w 16"/>
                <a:gd name="T5" fmla="*/ 51 h 24"/>
                <a:gd name="T6" fmla="*/ 33 w 16"/>
                <a:gd name="T7" fmla="*/ 18 h 24"/>
                <a:gd name="T8" fmla="*/ 0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7" name="Freeform 195"/>
            <p:cNvSpPr>
              <a:spLocks/>
            </p:cNvSpPr>
            <p:nvPr/>
          </p:nvSpPr>
          <p:spPr bwMode="auto">
            <a:xfrm>
              <a:off x="1966" y="3942"/>
              <a:ext cx="46" cy="10"/>
            </a:xfrm>
            <a:custGeom>
              <a:avLst/>
              <a:gdLst>
                <a:gd name="T0" fmla="*/ 0 w 32"/>
                <a:gd name="T1" fmla="*/ 0 h 8"/>
                <a:gd name="T2" fmla="*/ 33 w 32"/>
                <a:gd name="T3" fmla="*/ 13 h 8"/>
                <a:gd name="T4" fmla="*/ 66 w 32"/>
                <a:gd name="T5" fmla="*/ 0 h 8"/>
                <a:gd name="T6" fmla="*/ 50 w 32"/>
                <a:gd name="T7" fmla="*/ 0 h 8"/>
                <a:gd name="T8" fmla="*/ 17 w 32"/>
                <a:gd name="T9" fmla="*/ 0 h 8"/>
                <a:gd name="T10" fmla="*/ 0 w 32"/>
                <a:gd name="T11" fmla="*/ 0 h 8"/>
                <a:gd name="T12" fmla="*/ 17 w 32"/>
                <a:gd name="T13" fmla="*/ 0 h 8"/>
                <a:gd name="T14" fmla="*/ 17 w 32"/>
                <a:gd name="T15" fmla="*/ 13 h 8"/>
                <a:gd name="T16" fmla="*/ 0 w 3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8" name="Freeform 196"/>
            <p:cNvSpPr>
              <a:spLocks/>
            </p:cNvSpPr>
            <p:nvPr/>
          </p:nvSpPr>
          <p:spPr bwMode="auto">
            <a:xfrm>
              <a:off x="1761" y="2610"/>
              <a:ext cx="10" cy="24"/>
            </a:xfrm>
            <a:custGeom>
              <a:avLst/>
              <a:gdLst>
                <a:gd name="T0" fmla="*/ 0 w 8"/>
                <a:gd name="T1" fmla="*/ 36 h 16"/>
                <a:gd name="T2" fmla="*/ 13 w 8"/>
                <a:gd name="T3" fmla="*/ 36 h 16"/>
                <a:gd name="T4" fmla="*/ 13 w 8"/>
                <a:gd name="T5" fmla="*/ 0 h 16"/>
                <a:gd name="T6" fmla="*/ 0 w 8"/>
                <a:gd name="T7" fmla="*/ 18 h 16"/>
                <a:gd name="T8" fmla="*/ 0 w 8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09" name="Freeform 197"/>
            <p:cNvSpPr>
              <a:spLocks/>
            </p:cNvSpPr>
            <p:nvPr/>
          </p:nvSpPr>
          <p:spPr bwMode="auto">
            <a:xfrm>
              <a:off x="1463" y="2453"/>
              <a:ext cx="35" cy="11"/>
            </a:xfrm>
            <a:custGeom>
              <a:avLst/>
              <a:gdLst>
                <a:gd name="T0" fmla="*/ 0 w 24"/>
                <a:gd name="T1" fmla="*/ 0 h 8"/>
                <a:gd name="T2" fmla="*/ 18 w 24"/>
                <a:gd name="T3" fmla="*/ 15 h 8"/>
                <a:gd name="T4" fmla="*/ 51 w 24"/>
                <a:gd name="T5" fmla="*/ 15 h 8"/>
                <a:gd name="T6" fmla="*/ 51 w 24"/>
                <a:gd name="T7" fmla="*/ 0 h 8"/>
                <a:gd name="T8" fmla="*/ 18 w 24"/>
                <a:gd name="T9" fmla="*/ 0 h 8"/>
                <a:gd name="T10" fmla="*/ 0 w 2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0" name="Freeform 198"/>
            <p:cNvSpPr>
              <a:spLocks/>
            </p:cNvSpPr>
            <p:nvPr/>
          </p:nvSpPr>
          <p:spPr bwMode="auto">
            <a:xfrm>
              <a:off x="1383" y="2374"/>
              <a:ext cx="12" cy="10"/>
            </a:xfrm>
            <a:custGeom>
              <a:avLst/>
              <a:gdLst>
                <a:gd name="T0" fmla="*/ 0 w 8"/>
                <a:gd name="T1" fmla="*/ 13 h 8"/>
                <a:gd name="T2" fmla="*/ 18 w 8"/>
                <a:gd name="T3" fmla="*/ 13 h 8"/>
                <a:gd name="T4" fmla="*/ 0 w 8"/>
                <a:gd name="T5" fmla="*/ 0 h 8"/>
                <a:gd name="T6" fmla="*/ 0 w 8"/>
                <a:gd name="T7" fmla="*/ 1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1" name="Freeform 199"/>
            <p:cNvSpPr>
              <a:spLocks/>
            </p:cNvSpPr>
            <p:nvPr/>
          </p:nvSpPr>
          <p:spPr bwMode="auto">
            <a:xfrm>
              <a:off x="1349" y="2352"/>
              <a:ext cx="194" cy="67"/>
            </a:xfrm>
            <a:custGeom>
              <a:avLst/>
              <a:gdLst>
                <a:gd name="T0" fmla="*/ 0 w 136"/>
                <a:gd name="T1" fmla="*/ 47 h 48"/>
                <a:gd name="T2" fmla="*/ 16 w 136"/>
                <a:gd name="T3" fmla="*/ 47 h 48"/>
                <a:gd name="T4" fmla="*/ 66 w 136"/>
                <a:gd name="T5" fmla="*/ 15 h 48"/>
                <a:gd name="T6" fmla="*/ 97 w 136"/>
                <a:gd name="T7" fmla="*/ 15 h 48"/>
                <a:gd name="T8" fmla="*/ 81 w 136"/>
                <a:gd name="T9" fmla="*/ 31 h 48"/>
                <a:gd name="T10" fmla="*/ 163 w 136"/>
                <a:gd name="T11" fmla="*/ 47 h 48"/>
                <a:gd name="T12" fmla="*/ 180 w 136"/>
                <a:gd name="T13" fmla="*/ 78 h 48"/>
                <a:gd name="T14" fmla="*/ 195 w 136"/>
                <a:gd name="T15" fmla="*/ 78 h 48"/>
                <a:gd name="T16" fmla="*/ 180 w 136"/>
                <a:gd name="T17" fmla="*/ 94 h 48"/>
                <a:gd name="T18" fmla="*/ 277 w 136"/>
                <a:gd name="T19" fmla="*/ 94 h 48"/>
                <a:gd name="T20" fmla="*/ 261 w 136"/>
                <a:gd name="T21" fmla="*/ 78 h 48"/>
                <a:gd name="T22" fmla="*/ 244 w 136"/>
                <a:gd name="T23" fmla="*/ 78 h 48"/>
                <a:gd name="T24" fmla="*/ 244 w 136"/>
                <a:gd name="T25" fmla="*/ 63 h 48"/>
                <a:gd name="T26" fmla="*/ 211 w 136"/>
                <a:gd name="T27" fmla="*/ 63 h 48"/>
                <a:gd name="T28" fmla="*/ 180 w 136"/>
                <a:gd name="T29" fmla="*/ 31 h 48"/>
                <a:gd name="T30" fmla="*/ 97 w 136"/>
                <a:gd name="T31" fmla="*/ 0 h 48"/>
                <a:gd name="T32" fmla="*/ 33 w 136"/>
                <a:gd name="T33" fmla="*/ 15 h 48"/>
                <a:gd name="T34" fmla="*/ 0 w 136"/>
                <a:gd name="T35" fmla="*/ 47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2" name="Freeform 200"/>
            <p:cNvSpPr>
              <a:spLocks/>
            </p:cNvSpPr>
            <p:nvPr/>
          </p:nvSpPr>
          <p:spPr bwMode="auto">
            <a:xfrm>
              <a:off x="1669" y="2453"/>
              <a:ext cx="35" cy="11"/>
            </a:xfrm>
            <a:custGeom>
              <a:avLst/>
              <a:gdLst>
                <a:gd name="T0" fmla="*/ 0 w 24"/>
                <a:gd name="T1" fmla="*/ 15 h 8"/>
                <a:gd name="T2" fmla="*/ 34 w 24"/>
                <a:gd name="T3" fmla="*/ 15 h 8"/>
                <a:gd name="T4" fmla="*/ 51 w 24"/>
                <a:gd name="T5" fmla="*/ 0 h 8"/>
                <a:gd name="T6" fmla="*/ 34 w 24"/>
                <a:gd name="T7" fmla="*/ 0 h 8"/>
                <a:gd name="T8" fmla="*/ 0 w 24"/>
                <a:gd name="T9" fmla="*/ 0 h 8"/>
                <a:gd name="T10" fmla="*/ 0 w 24"/>
                <a:gd name="T11" fmla="*/ 1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3" name="Line 201"/>
            <p:cNvSpPr>
              <a:spLocks noChangeShapeType="1"/>
            </p:cNvSpPr>
            <p:nvPr/>
          </p:nvSpPr>
          <p:spPr bwMode="auto">
            <a:xfrm>
              <a:off x="1624" y="2589"/>
              <a:ext cx="2" cy="1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4" name="Line 202"/>
            <p:cNvSpPr>
              <a:spLocks noChangeShapeType="1"/>
            </p:cNvSpPr>
            <p:nvPr/>
          </p:nvSpPr>
          <p:spPr bwMode="auto">
            <a:xfrm>
              <a:off x="1771" y="2509"/>
              <a:ext cx="3" cy="1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5" name="Line 203"/>
            <p:cNvSpPr>
              <a:spLocks noChangeShapeType="1"/>
            </p:cNvSpPr>
            <p:nvPr/>
          </p:nvSpPr>
          <p:spPr bwMode="auto">
            <a:xfrm>
              <a:off x="1771" y="2544"/>
              <a:ext cx="12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6" name="Freeform 204"/>
            <p:cNvSpPr>
              <a:spLocks/>
            </p:cNvSpPr>
            <p:nvPr/>
          </p:nvSpPr>
          <p:spPr bwMode="auto">
            <a:xfrm>
              <a:off x="1475" y="2306"/>
              <a:ext cx="11" cy="34"/>
            </a:xfrm>
            <a:custGeom>
              <a:avLst/>
              <a:gdLst>
                <a:gd name="T0" fmla="*/ 15 w 8"/>
                <a:gd name="T1" fmla="*/ 0 h 24"/>
                <a:gd name="T2" fmla="*/ 0 w 8"/>
                <a:gd name="T3" fmla="*/ 16 h 24"/>
                <a:gd name="T4" fmla="*/ 15 w 8"/>
                <a:gd name="T5" fmla="*/ 48 h 24"/>
                <a:gd name="T6" fmla="*/ 15 w 8"/>
                <a:gd name="T7" fmla="*/ 16 h 24"/>
                <a:gd name="T8" fmla="*/ 15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7" name="Freeform 205"/>
            <p:cNvSpPr>
              <a:spLocks/>
            </p:cNvSpPr>
            <p:nvPr/>
          </p:nvSpPr>
          <p:spPr bwMode="auto">
            <a:xfrm>
              <a:off x="1555" y="2384"/>
              <a:ext cx="11" cy="14"/>
            </a:xfrm>
            <a:custGeom>
              <a:avLst/>
              <a:gdLst>
                <a:gd name="T0" fmla="*/ 0 w 8"/>
                <a:gd name="T1" fmla="*/ 25 h 8"/>
                <a:gd name="T2" fmla="*/ 15 w 8"/>
                <a:gd name="T3" fmla="*/ 25 h 8"/>
                <a:gd name="T4" fmla="*/ 15 w 8"/>
                <a:gd name="T5" fmla="*/ 0 h 8"/>
                <a:gd name="T6" fmla="*/ 0 w 8"/>
                <a:gd name="T7" fmla="*/ 2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8" name="Line 206"/>
            <p:cNvSpPr>
              <a:spLocks noChangeShapeType="1"/>
            </p:cNvSpPr>
            <p:nvPr/>
          </p:nvSpPr>
          <p:spPr bwMode="auto">
            <a:xfrm>
              <a:off x="1475" y="2285"/>
              <a:ext cx="23" cy="1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19" name="Freeform 207"/>
            <p:cNvSpPr>
              <a:spLocks/>
            </p:cNvSpPr>
            <p:nvPr/>
          </p:nvSpPr>
          <p:spPr bwMode="auto">
            <a:xfrm>
              <a:off x="1498" y="2285"/>
              <a:ext cx="12" cy="21"/>
            </a:xfrm>
            <a:custGeom>
              <a:avLst/>
              <a:gdLst>
                <a:gd name="T0" fmla="*/ 0 w 8"/>
                <a:gd name="T1" fmla="*/ 0 h 16"/>
                <a:gd name="T2" fmla="*/ 18 w 8"/>
                <a:gd name="T3" fmla="*/ 14 h 16"/>
                <a:gd name="T4" fmla="*/ 18 w 8"/>
                <a:gd name="T5" fmla="*/ 28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0" name="Freeform 208"/>
            <p:cNvSpPr>
              <a:spLocks/>
            </p:cNvSpPr>
            <p:nvPr/>
          </p:nvSpPr>
          <p:spPr bwMode="auto">
            <a:xfrm>
              <a:off x="1510" y="2318"/>
              <a:ext cx="11" cy="10"/>
            </a:xfrm>
            <a:custGeom>
              <a:avLst/>
              <a:gdLst>
                <a:gd name="T0" fmla="*/ 0 w 8"/>
                <a:gd name="T1" fmla="*/ 0 h 8"/>
                <a:gd name="T2" fmla="*/ 15 w 8"/>
                <a:gd name="T3" fmla="*/ 0 h 8"/>
                <a:gd name="T4" fmla="*/ 15 w 8"/>
                <a:gd name="T5" fmla="*/ 1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1" name="Line 209"/>
            <p:cNvSpPr>
              <a:spLocks noChangeShapeType="1"/>
            </p:cNvSpPr>
            <p:nvPr/>
          </p:nvSpPr>
          <p:spPr bwMode="auto">
            <a:xfrm>
              <a:off x="1533" y="2328"/>
              <a:ext cx="1" cy="1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2" name="Freeform 210"/>
            <p:cNvSpPr>
              <a:spLocks/>
            </p:cNvSpPr>
            <p:nvPr/>
          </p:nvSpPr>
          <p:spPr bwMode="auto">
            <a:xfrm>
              <a:off x="1533" y="2352"/>
              <a:ext cx="22" cy="22"/>
            </a:xfrm>
            <a:custGeom>
              <a:avLst/>
              <a:gdLst>
                <a:gd name="T0" fmla="*/ 0 w 16"/>
                <a:gd name="T1" fmla="*/ 0 h 16"/>
                <a:gd name="T2" fmla="*/ 15 w 16"/>
                <a:gd name="T3" fmla="*/ 30 h 16"/>
                <a:gd name="T4" fmla="*/ 30 w 16"/>
                <a:gd name="T5" fmla="*/ 3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3" name="Line 211"/>
            <p:cNvSpPr>
              <a:spLocks noChangeShapeType="1"/>
            </p:cNvSpPr>
            <p:nvPr/>
          </p:nvSpPr>
          <p:spPr bwMode="auto">
            <a:xfrm flipV="1">
              <a:off x="1543" y="2374"/>
              <a:ext cx="12" cy="1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4" name="Line 212"/>
            <p:cNvSpPr>
              <a:spLocks noChangeShapeType="1"/>
            </p:cNvSpPr>
            <p:nvPr/>
          </p:nvSpPr>
          <p:spPr bwMode="auto">
            <a:xfrm>
              <a:off x="1566" y="2374"/>
              <a:ext cx="12" cy="1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5" name="Freeform 213"/>
            <p:cNvSpPr>
              <a:spLocks/>
            </p:cNvSpPr>
            <p:nvPr/>
          </p:nvSpPr>
          <p:spPr bwMode="auto">
            <a:xfrm>
              <a:off x="1578" y="2384"/>
              <a:ext cx="23" cy="14"/>
            </a:xfrm>
            <a:custGeom>
              <a:avLst/>
              <a:gdLst>
                <a:gd name="T0" fmla="*/ 0 w 16"/>
                <a:gd name="T1" fmla="*/ 25 h 8"/>
                <a:gd name="T2" fmla="*/ 17 w 16"/>
                <a:gd name="T3" fmla="*/ 0 h 8"/>
                <a:gd name="T4" fmla="*/ 33 w 16"/>
                <a:gd name="T5" fmla="*/ 2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6" name="Line 214"/>
            <p:cNvSpPr>
              <a:spLocks noChangeShapeType="1"/>
            </p:cNvSpPr>
            <p:nvPr/>
          </p:nvSpPr>
          <p:spPr bwMode="auto">
            <a:xfrm>
              <a:off x="1418" y="2328"/>
              <a:ext cx="12" cy="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7" name="Freeform 215"/>
            <p:cNvSpPr>
              <a:spLocks/>
            </p:cNvSpPr>
            <p:nvPr/>
          </p:nvSpPr>
          <p:spPr bwMode="auto">
            <a:xfrm>
              <a:off x="1646" y="1968"/>
              <a:ext cx="47" cy="11"/>
            </a:xfrm>
            <a:custGeom>
              <a:avLst/>
              <a:gdLst>
                <a:gd name="T0" fmla="*/ 0 w 32"/>
                <a:gd name="T1" fmla="*/ 15 h 8"/>
                <a:gd name="T2" fmla="*/ 69 w 32"/>
                <a:gd name="T3" fmla="*/ 0 h 8"/>
                <a:gd name="T4" fmla="*/ 51 w 32"/>
                <a:gd name="T5" fmla="*/ 0 h 8"/>
                <a:gd name="T6" fmla="*/ 0 w 32"/>
                <a:gd name="T7" fmla="*/ 1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8" name="Freeform 216"/>
            <p:cNvSpPr>
              <a:spLocks/>
            </p:cNvSpPr>
            <p:nvPr/>
          </p:nvSpPr>
          <p:spPr bwMode="auto">
            <a:xfrm>
              <a:off x="1886" y="1788"/>
              <a:ext cx="46" cy="12"/>
            </a:xfrm>
            <a:custGeom>
              <a:avLst/>
              <a:gdLst>
                <a:gd name="T0" fmla="*/ 0 w 32"/>
                <a:gd name="T1" fmla="*/ 0 h 8"/>
                <a:gd name="T2" fmla="*/ 33 w 32"/>
                <a:gd name="T3" fmla="*/ 18 h 8"/>
                <a:gd name="T4" fmla="*/ 66 w 32"/>
                <a:gd name="T5" fmla="*/ 18 h 8"/>
                <a:gd name="T6" fmla="*/ 33 w 32"/>
                <a:gd name="T7" fmla="*/ 0 h 8"/>
                <a:gd name="T8" fmla="*/ 0 w 3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29" name="Freeform 217"/>
            <p:cNvSpPr>
              <a:spLocks/>
            </p:cNvSpPr>
            <p:nvPr/>
          </p:nvSpPr>
          <p:spPr bwMode="auto">
            <a:xfrm>
              <a:off x="1863" y="1843"/>
              <a:ext cx="34" cy="24"/>
            </a:xfrm>
            <a:custGeom>
              <a:avLst/>
              <a:gdLst>
                <a:gd name="T0" fmla="*/ 0 w 24"/>
                <a:gd name="T1" fmla="*/ 18 h 16"/>
                <a:gd name="T2" fmla="*/ 33 w 24"/>
                <a:gd name="T3" fmla="*/ 36 h 16"/>
                <a:gd name="T4" fmla="*/ 48 w 24"/>
                <a:gd name="T5" fmla="*/ 18 h 16"/>
                <a:gd name="T6" fmla="*/ 16 w 24"/>
                <a:gd name="T7" fmla="*/ 18 h 16"/>
                <a:gd name="T8" fmla="*/ 16 w 24"/>
                <a:gd name="T9" fmla="*/ 0 h 16"/>
                <a:gd name="T10" fmla="*/ 0 w 24"/>
                <a:gd name="T11" fmla="*/ 1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0" name="Freeform 218"/>
            <p:cNvSpPr>
              <a:spLocks/>
            </p:cNvSpPr>
            <p:nvPr/>
          </p:nvSpPr>
          <p:spPr bwMode="auto">
            <a:xfrm>
              <a:off x="1726" y="1528"/>
              <a:ext cx="35" cy="11"/>
            </a:xfrm>
            <a:custGeom>
              <a:avLst/>
              <a:gdLst>
                <a:gd name="T0" fmla="*/ 0 w 24"/>
                <a:gd name="T1" fmla="*/ 15 h 8"/>
                <a:gd name="T2" fmla="*/ 51 w 24"/>
                <a:gd name="T3" fmla="*/ 0 h 8"/>
                <a:gd name="T4" fmla="*/ 18 w 24"/>
                <a:gd name="T5" fmla="*/ 0 h 8"/>
                <a:gd name="T6" fmla="*/ 0 w 24"/>
                <a:gd name="T7" fmla="*/ 1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1" name="Freeform 219"/>
            <p:cNvSpPr>
              <a:spLocks/>
            </p:cNvSpPr>
            <p:nvPr/>
          </p:nvSpPr>
          <p:spPr bwMode="auto">
            <a:xfrm>
              <a:off x="1771" y="1539"/>
              <a:ext cx="23" cy="12"/>
            </a:xfrm>
            <a:custGeom>
              <a:avLst/>
              <a:gdLst>
                <a:gd name="T0" fmla="*/ 17 w 16"/>
                <a:gd name="T1" fmla="*/ 0 h 8"/>
                <a:gd name="T2" fmla="*/ 0 w 16"/>
                <a:gd name="T3" fmla="*/ 18 h 8"/>
                <a:gd name="T4" fmla="*/ 33 w 16"/>
                <a:gd name="T5" fmla="*/ 0 h 8"/>
                <a:gd name="T6" fmla="*/ 17 w 1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2" name="Freeform 220"/>
            <p:cNvSpPr>
              <a:spLocks/>
            </p:cNvSpPr>
            <p:nvPr/>
          </p:nvSpPr>
          <p:spPr bwMode="auto">
            <a:xfrm>
              <a:off x="1955" y="1754"/>
              <a:ext cx="114" cy="101"/>
            </a:xfrm>
            <a:custGeom>
              <a:avLst/>
              <a:gdLst>
                <a:gd name="T0" fmla="*/ 0 w 80"/>
                <a:gd name="T1" fmla="*/ 94 h 72"/>
                <a:gd name="T2" fmla="*/ 0 w 80"/>
                <a:gd name="T3" fmla="*/ 111 h 72"/>
                <a:gd name="T4" fmla="*/ 97 w 80"/>
                <a:gd name="T5" fmla="*/ 111 h 72"/>
                <a:gd name="T6" fmla="*/ 81 w 80"/>
                <a:gd name="T7" fmla="*/ 126 h 72"/>
                <a:gd name="T8" fmla="*/ 97 w 80"/>
                <a:gd name="T9" fmla="*/ 126 h 72"/>
                <a:gd name="T10" fmla="*/ 114 w 80"/>
                <a:gd name="T11" fmla="*/ 111 h 72"/>
                <a:gd name="T12" fmla="*/ 130 w 80"/>
                <a:gd name="T13" fmla="*/ 111 h 72"/>
                <a:gd name="T14" fmla="*/ 114 w 80"/>
                <a:gd name="T15" fmla="*/ 126 h 72"/>
                <a:gd name="T16" fmla="*/ 130 w 80"/>
                <a:gd name="T17" fmla="*/ 126 h 72"/>
                <a:gd name="T18" fmla="*/ 130 w 80"/>
                <a:gd name="T19" fmla="*/ 142 h 72"/>
                <a:gd name="T20" fmla="*/ 147 w 80"/>
                <a:gd name="T21" fmla="*/ 142 h 72"/>
                <a:gd name="T22" fmla="*/ 162 w 80"/>
                <a:gd name="T23" fmla="*/ 111 h 72"/>
                <a:gd name="T24" fmla="*/ 147 w 80"/>
                <a:gd name="T25" fmla="*/ 111 h 72"/>
                <a:gd name="T26" fmla="*/ 162 w 80"/>
                <a:gd name="T27" fmla="*/ 94 h 72"/>
                <a:gd name="T28" fmla="*/ 130 w 80"/>
                <a:gd name="T29" fmla="*/ 111 h 72"/>
                <a:gd name="T30" fmla="*/ 162 w 80"/>
                <a:gd name="T31" fmla="*/ 79 h 72"/>
                <a:gd name="T32" fmla="*/ 147 w 80"/>
                <a:gd name="T33" fmla="*/ 79 h 72"/>
                <a:gd name="T34" fmla="*/ 162 w 80"/>
                <a:gd name="T35" fmla="*/ 63 h 72"/>
                <a:gd name="T36" fmla="*/ 114 w 80"/>
                <a:gd name="T37" fmla="*/ 63 h 72"/>
                <a:gd name="T38" fmla="*/ 114 w 80"/>
                <a:gd name="T39" fmla="*/ 48 h 72"/>
                <a:gd name="T40" fmla="*/ 114 w 80"/>
                <a:gd name="T41" fmla="*/ 31 h 72"/>
                <a:gd name="T42" fmla="*/ 81 w 80"/>
                <a:gd name="T43" fmla="*/ 48 h 72"/>
                <a:gd name="T44" fmla="*/ 130 w 80"/>
                <a:gd name="T45" fmla="*/ 0 h 72"/>
                <a:gd name="T46" fmla="*/ 114 w 80"/>
                <a:gd name="T47" fmla="*/ 0 h 72"/>
                <a:gd name="T48" fmla="*/ 33 w 80"/>
                <a:gd name="T49" fmla="*/ 79 h 72"/>
                <a:gd name="T50" fmla="*/ 0 w 80"/>
                <a:gd name="T51" fmla="*/ 94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3" name="Freeform 221"/>
            <p:cNvSpPr>
              <a:spLocks/>
            </p:cNvSpPr>
            <p:nvPr/>
          </p:nvSpPr>
          <p:spPr bwMode="auto">
            <a:xfrm>
              <a:off x="1693" y="1461"/>
              <a:ext cx="113" cy="57"/>
            </a:xfrm>
            <a:custGeom>
              <a:avLst/>
              <a:gdLst>
                <a:gd name="T0" fmla="*/ 0 w 80"/>
                <a:gd name="T1" fmla="*/ 66 h 40"/>
                <a:gd name="T2" fmla="*/ 32 w 80"/>
                <a:gd name="T3" fmla="*/ 66 h 40"/>
                <a:gd name="T4" fmla="*/ 32 w 80"/>
                <a:gd name="T5" fmla="*/ 81 h 40"/>
                <a:gd name="T6" fmla="*/ 81 w 80"/>
                <a:gd name="T7" fmla="*/ 66 h 40"/>
                <a:gd name="T8" fmla="*/ 96 w 80"/>
                <a:gd name="T9" fmla="*/ 66 h 40"/>
                <a:gd name="T10" fmla="*/ 127 w 80"/>
                <a:gd name="T11" fmla="*/ 81 h 40"/>
                <a:gd name="T12" fmla="*/ 160 w 80"/>
                <a:gd name="T13" fmla="*/ 66 h 40"/>
                <a:gd name="T14" fmla="*/ 96 w 80"/>
                <a:gd name="T15" fmla="*/ 16 h 40"/>
                <a:gd name="T16" fmla="*/ 96 w 80"/>
                <a:gd name="T17" fmla="*/ 0 h 40"/>
                <a:gd name="T18" fmla="*/ 64 w 80"/>
                <a:gd name="T19" fmla="*/ 33 h 40"/>
                <a:gd name="T20" fmla="*/ 32 w 80"/>
                <a:gd name="T21" fmla="*/ 66 h 40"/>
                <a:gd name="T22" fmla="*/ 0 w 80"/>
                <a:gd name="T23" fmla="*/ 66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4" name="Freeform 222"/>
            <p:cNvSpPr>
              <a:spLocks/>
            </p:cNvSpPr>
            <p:nvPr/>
          </p:nvSpPr>
          <p:spPr bwMode="auto">
            <a:xfrm>
              <a:off x="1897" y="1426"/>
              <a:ext cx="35" cy="24"/>
            </a:xfrm>
            <a:custGeom>
              <a:avLst/>
              <a:gdLst>
                <a:gd name="T0" fmla="*/ 0 w 24"/>
                <a:gd name="T1" fmla="*/ 18 h 16"/>
                <a:gd name="T2" fmla="*/ 0 w 24"/>
                <a:gd name="T3" fmla="*/ 36 h 16"/>
                <a:gd name="T4" fmla="*/ 18 w 24"/>
                <a:gd name="T5" fmla="*/ 36 h 16"/>
                <a:gd name="T6" fmla="*/ 51 w 24"/>
                <a:gd name="T7" fmla="*/ 0 h 16"/>
                <a:gd name="T8" fmla="*/ 34 w 24"/>
                <a:gd name="T9" fmla="*/ 0 h 16"/>
                <a:gd name="T10" fmla="*/ 0 w 24"/>
                <a:gd name="T11" fmla="*/ 1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5" name="Freeform 223"/>
            <p:cNvSpPr>
              <a:spLocks/>
            </p:cNvSpPr>
            <p:nvPr/>
          </p:nvSpPr>
          <p:spPr bwMode="auto">
            <a:xfrm>
              <a:off x="1783" y="1325"/>
              <a:ext cx="321" cy="214"/>
            </a:xfrm>
            <a:custGeom>
              <a:avLst/>
              <a:gdLst>
                <a:gd name="T0" fmla="*/ 0 w 224"/>
                <a:gd name="T1" fmla="*/ 48 h 152"/>
                <a:gd name="T2" fmla="*/ 16 w 224"/>
                <a:gd name="T3" fmla="*/ 79 h 152"/>
                <a:gd name="T4" fmla="*/ 49 w 224"/>
                <a:gd name="T5" fmla="*/ 96 h 152"/>
                <a:gd name="T6" fmla="*/ 132 w 224"/>
                <a:gd name="T7" fmla="*/ 96 h 152"/>
                <a:gd name="T8" fmla="*/ 148 w 224"/>
                <a:gd name="T9" fmla="*/ 111 h 152"/>
                <a:gd name="T10" fmla="*/ 198 w 224"/>
                <a:gd name="T11" fmla="*/ 96 h 152"/>
                <a:gd name="T12" fmla="*/ 231 w 224"/>
                <a:gd name="T13" fmla="*/ 111 h 152"/>
                <a:gd name="T14" fmla="*/ 198 w 224"/>
                <a:gd name="T15" fmla="*/ 127 h 152"/>
                <a:gd name="T16" fmla="*/ 231 w 224"/>
                <a:gd name="T17" fmla="*/ 127 h 152"/>
                <a:gd name="T18" fmla="*/ 246 w 224"/>
                <a:gd name="T19" fmla="*/ 127 h 152"/>
                <a:gd name="T20" fmla="*/ 262 w 224"/>
                <a:gd name="T21" fmla="*/ 142 h 152"/>
                <a:gd name="T22" fmla="*/ 262 w 224"/>
                <a:gd name="T23" fmla="*/ 175 h 152"/>
                <a:gd name="T24" fmla="*/ 181 w 224"/>
                <a:gd name="T25" fmla="*/ 190 h 152"/>
                <a:gd name="T26" fmla="*/ 198 w 224"/>
                <a:gd name="T27" fmla="*/ 206 h 152"/>
                <a:gd name="T28" fmla="*/ 165 w 224"/>
                <a:gd name="T29" fmla="*/ 222 h 152"/>
                <a:gd name="T30" fmla="*/ 115 w 224"/>
                <a:gd name="T31" fmla="*/ 206 h 152"/>
                <a:gd name="T32" fmla="*/ 82 w 224"/>
                <a:gd name="T33" fmla="*/ 238 h 152"/>
                <a:gd name="T34" fmla="*/ 132 w 224"/>
                <a:gd name="T35" fmla="*/ 238 h 152"/>
                <a:gd name="T36" fmla="*/ 181 w 224"/>
                <a:gd name="T37" fmla="*/ 253 h 152"/>
                <a:gd name="T38" fmla="*/ 198 w 224"/>
                <a:gd name="T39" fmla="*/ 253 h 152"/>
                <a:gd name="T40" fmla="*/ 198 w 224"/>
                <a:gd name="T41" fmla="*/ 269 h 152"/>
                <a:gd name="T42" fmla="*/ 198 w 224"/>
                <a:gd name="T43" fmla="*/ 286 h 152"/>
                <a:gd name="T44" fmla="*/ 246 w 224"/>
                <a:gd name="T45" fmla="*/ 301 h 152"/>
                <a:gd name="T46" fmla="*/ 295 w 224"/>
                <a:gd name="T47" fmla="*/ 301 h 152"/>
                <a:gd name="T48" fmla="*/ 262 w 224"/>
                <a:gd name="T49" fmla="*/ 269 h 152"/>
                <a:gd name="T50" fmla="*/ 262 w 224"/>
                <a:gd name="T51" fmla="*/ 253 h 152"/>
                <a:gd name="T52" fmla="*/ 312 w 224"/>
                <a:gd name="T53" fmla="*/ 286 h 152"/>
                <a:gd name="T54" fmla="*/ 345 w 224"/>
                <a:gd name="T55" fmla="*/ 286 h 152"/>
                <a:gd name="T56" fmla="*/ 361 w 224"/>
                <a:gd name="T57" fmla="*/ 269 h 152"/>
                <a:gd name="T58" fmla="*/ 345 w 224"/>
                <a:gd name="T59" fmla="*/ 253 h 152"/>
                <a:gd name="T60" fmla="*/ 361 w 224"/>
                <a:gd name="T61" fmla="*/ 238 h 152"/>
                <a:gd name="T62" fmla="*/ 328 w 224"/>
                <a:gd name="T63" fmla="*/ 206 h 152"/>
                <a:gd name="T64" fmla="*/ 345 w 224"/>
                <a:gd name="T65" fmla="*/ 190 h 152"/>
                <a:gd name="T66" fmla="*/ 378 w 224"/>
                <a:gd name="T67" fmla="*/ 206 h 152"/>
                <a:gd name="T68" fmla="*/ 378 w 224"/>
                <a:gd name="T69" fmla="*/ 222 h 152"/>
                <a:gd name="T70" fmla="*/ 394 w 224"/>
                <a:gd name="T71" fmla="*/ 222 h 152"/>
                <a:gd name="T72" fmla="*/ 460 w 224"/>
                <a:gd name="T73" fmla="*/ 175 h 152"/>
                <a:gd name="T74" fmla="*/ 411 w 224"/>
                <a:gd name="T75" fmla="*/ 142 h 152"/>
                <a:gd name="T76" fmla="*/ 378 w 224"/>
                <a:gd name="T77" fmla="*/ 142 h 152"/>
                <a:gd name="T78" fmla="*/ 361 w 224"/>
                <a:gd name="T79" fmla="*/ 127 h 152"/>
                <a:gd name="T80" fmla="*/ 378 w 224"/>
                <a:gd name="T81" fmla="*/ 127 h 152"/>
                <a:gd name="T82" fmla="*/ 411 w 224"/>
                <a:gd name="T83" fmla="*/ 111 h 152"/>
                <a:gd name="T84" fmla="*/ 394 w 224"/>
                <a:gd name="T85" fmla="*/ 111 h 152"/>
                <a:gd name="T86" fmla="*/ 411 w 224"/>
                <a:gd name="T87" fmla="*/ 96 h 152"/>
                <a:gd name="T88" fmla="*/ 361 w 224"/>
                <a:gd name="T89" fmla="*/ 63 h 152"/>
                <a:gd name="T90" fmla="*/ 312 w 224"/>
                <a:gd name="T91" fmla="*/ 48 h 152"/>
                <a:gd name="T92" fmla="*/ 328 w 224"/>
                <a:gd name="T93" fmla="*/ 32 h 152"/>
                <a:gd name="T94" fmla="*/ 262 w 224"/>
                <a:gd name="T95" fmla="*/ 32 h 152"/>
                <a:gd name="T96" fmla="*/ 181 w 224"/>
                <a:gd name="T97" fmla="*/ 48 h 152"/>
                <a:gd name="T98" fmla="*/ 214 w 224"/>
                <a:gd name="T99" fmla="*/ 15 h 152"/>
                <a:gd name="T100" fmla="*/ 181 w 224"/>
                <a:gd name="T101" fmla="*/ 0 h 152"/>
                <a:gd name="T102" fmla="*/ 115 w 224"/>
                <a:gd name="T103" fmla="*/ 15 h 152"/>
                <a:gd name="T104" fmla="*/ 82 w 224"/>
                <a:gd name="T105" fmla="*/ 48 h 152"/>
                <a:gd name="T106" fmla="*/ 99 w 224"/>
                <a:gd name="T107" fmla="*/ 32 h 152"/>
                <a:gd name="T108" fmla="*/ 165 w 224"/>
                <a:gd name="T109" fmla="*/ 0 h 152"/>
                <a:gd name="T110" fmla="*/ 115 w 224"/>
                <a:gd name="T111" fmla="*/ 0 h 152"/>
                <a:gd name="T112" fmla="*/ 49 w 224"/>
                <a:gd name="T113" fmla="*/ 15 h 152"/>
                <a:gd name="T114" fmla="*/ 0 w 224"/>
                <a:gd name="T115" fmla="*/ 48 h 1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6" name="Freeform 224"/>
            <p:cNvSpPr>
              <a:spLocks/>
            </p:cNvSpPr>
            <p:nvPr/>
          </p:nvSpPr>
          <p:spPr bwMode="auto">
            <a:xfrm>
              <a:off x="1932" y="1325"/>
              <a:ext cx="57" cy="23"/>
            </a:xfrm>
            <a:custGeom>
              <a:avLst/>
              <a:gdLst>
                <a:gd name="T0" fmla="*/ 16 w 40"/>
                <a:gd name="T1" fmla="*/ 0 h 16"/>
                <a:gd name="T2" fmla="*/ 0 w 40"/>
                <a:gd name="T3" fmla="*/ 17 h 16"/>
                <a:gd name="T4" fmla="*/ 16 w 40"/>
                <a:gd name="T5" fmla="*/ 33 h 16"/>
                <a:gd name="T6" fmla="*/ 66 w 40"/>
                <a:gd name="T7" fmla="*/ 33 h 16"/>
                <a:gd name="T8" fmla="*/ 81 w 40"/>
                <a:gd name="T9" fmla="*/ 17 h 16"/>
                <a:gd name="T10" fmla="*/ 16 w 4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7" name="Freeform 225"/>
            <p:cNvSpPr>
              <a:spLocks/>
            </p:cNvSpPr>
            <p:nvPr/>
          </p:nvSpPr>
          <p:spPr bwMode="auto">
            <a:xfrm>
              <a:off x="1761" y="1303"/>
              <a:ext cx="33" cy="12"/>
            </a:xfrm>
            <a:custGeom>
              <a:avLst/>
              <a:gdLst>
                <a:gd name="T0" fmla="*/ 0 w 24"/>
                <a:gd name="T1" fmla="*/ 0 h 8"/>
                <a:gd name="T2" fmla="*/ 30 w 24"/>
                <a:gd name="T3" fmla="*/ 18 h 8"/>
                <a:gd name="T4" fmla="*/ 45 w 24"/>
                <a:gd name="T5" fmla="*/ 0 h 8"/>
                <a:gd name="T6" fmla="*/ 30 w 24"/>
                <a:gd name="T7" fmla="*/ 0 h 8"/>
                <a:gd name="T8" fmla="*/ 0 w 2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8" name="Freeform 226"/>
            <p:cNvSpPr>
              <a:spLocks/>
            </p:cNvSpPr>
            <p:nvPr/>
          </p:nvSpPr>
          <p:spPr bwMode="auto">
            <a:xfrm>
              <a:off x="1794" y="1281"/>
              <a:ext cx="183" cy="34"/>
            </a:xfrm>
            <a:custGeom>
              <a:avLst/>
              <a:gdLst>
                <a:gd name="T0" fmla="*/ 16 w 128"/>
                <a:gd name="T1" fmla="*/ 0 h 24"/>
                <a:gd name="T2" fmla="*/ 0 w 128"/>
                <a:gd name="T3" fmla="*/ 0 h 24"/>
                <a:gd name="T4" fmla="*/ 16 w 128"/>
                <a:gd name="T5" fmla="*/ 16 h 24"/>
                <a:gd name="T6" fmla="*/ 66 w 128"/>
                <a:gd name="T7" fmla="*/ 16 h 24"/>
                <a:gd name="T8" fmla="*/ 33 w 128"/>
                <a:gd name="T9" fmla="*/ 48 h 24"/>
                <a:gd name="T10" fmla="*/ 49 w 128"/>
                <a:gd name="T11" fmla="*/ 48 h 24"/>
                <a:gd name="T12" fmla="*/ 147 w 128"/>
                <a:gd name="T13" fmla="*/ 48 h 24"/>
                <a:gd name="T14" fmla="*/ 180 w 128"/>
                <a:gd name="T15" fmla="*/ 48 h 24"/>
                <a:gd name="T16" fmla="*/ 196 w 128"/>
                <a:gd name="T17" fmla="*/ 48 h 24"/>
                <a:gd name="T18" fmla="*/ 229 w 128"/>
                <a:gd name="T19" fmla="*/ 48 h 24"/>
                <a:gd name="T20" fmla="*/ 262 w 128"/>
                <a:gd name="T21" fmla="*/ 33 h 24"/>
                <a:gd name="T22" fmla="*/ 114 w 128"/>
                <a:gd name="T23" fmla="*/ 16 h 24"/>
                <a:gd name="T24" fmla="*/ 99 w 128"/>
                <a:gd name="T25" fmla="*/ 16 h 24"/>
                <a:gd name="T26" fmla="*/ 99 w 128"/>
                <a:gd name="T27" fmla="*/ 0 h 24"/>
                <a:gd name="T28" fmla="*/ 16 w 128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39" name="Freeform 227"/>
            <p:cNvSpPr>
              <a:spLocks/>
            </p:cNvSpPr>
            <p:nvPr/>
          </p:nvSpPr>
          <p:spPr bwMode="auto">
            <a:xfrm>
              <a:off x="1874" y="1214"/>
              <a:ext cx="115" cy="43"/>
            </a:xfrm>
            <a:custGeom>
              <a:avLst/>
              <a:gdLst>
                <a:gd name="T0" fmla="*/ 17 w 80"/>
                <a:gd name="T1" fmla="*/ 15 h 32"/>
                <a:gd name="T2" fmla="*/ 17 w 80"/>
                <a:gd name="T3" fmla="*/ 30 h 32"/>
                <a:gd name="T4" fmla="*/ 0 w 80"/>
                <a:gd name="T5" fmla="*/ 43 h 32"/>
                <a:gd name="T6" fmla="*/ 0 w 80"/>
                <a:gd name="T7" fmla="*/ 58 h 32"/>
                <a:gd name="T8" fmla="*/ 50 w 80"/>
                <a:gd name="T9" fmla="*/ 58 h 32"/>
                <a:gd name="T10" fmla="*/ 165 w 80"/>
                <a:gd name="T11" fmla="*/ 30 h 32"/>
                <a:gd name="T12" fmla="*/ 132 w 80"/>
                <a:gd name="T13" fmla="*/ 30 h 32"/>
                <a:gd name="T14" fmla="*/ 150 w 80"/>
                <a:gd name="T15" fmla="*/ 15 h 32"/>
                <a:gd name="T16" fmla="*/ 116 w 80"/>
                <a:gd name="T17" fmla="*/ 15 h 32"/>
                <a:gd name="T18" fmla="*/ 99 w 80"/>
                <a:gd name="T19" fmla="*/ 0 h 32"/>
                <a:gd name="T20" fmla="*/ 66 w 80"/>
                <a:gd name="T21" fmla="*/ 0 h 32"/>
                <a:gd name="T22" fmla="*/ 17 w 80"/>
                <a:gd name="T23" fmla="*/ 15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0" name="Freeform 228"/>
            <p:cNvSpPr>
              <a:spLocks/>
            </p:cNvSpPr>
            <p:nvPr/>
          </p:nvSpPr>
          <p:spPr bwMode="auto">
            <a:xfrm>
              <a:off x="1874" y="1190"/>
              <a:ext cx="446" cy="102"/>
            </a:xfrm>
            <a:custGeom>
              <a:avLst/>
              <a:gdLst>
                <a:gd name="T0" fmla="*/ 130 w 312"/>
                <a:gd name="T1" fmla="*/ 33 h 72"/>
                <a:gd name="T2" fmla="*/ 147 w 312"/>
                <a:gd name="T3" fmla="*/ 48 h 72"/>
                <a:gd name="T4" fmla="*/ 180 w 312"/>
                <a:gd name="T5" fmla="*/ 48 h 72"/>
                <a:gd name="T6" fmla="*/ 147 w 312"/>
                <a:gd name="T7" fmla="*/ 64 h 72"/>
                <a:gd name="T8" fmla="*/ 163 w 312"/>
                <a:gd name="T9" fmla="*/ 64 h 72"/>
                <a:gd name="T10" fmla="*/ 163 w 312"/>
                <a:gd name="T11" fmla="*/ 81 h 72"/>
                <a:gd name="T12" fmla="*/ 81 w 312"/>
                <a:gd name="T13" fmla="*/ 96 h 72"/>
                <a:gd name="T14" fmla="*/ 114 w 312"/>
                <a:gd name="T15" fmla="*/ 96 h 72"/>
                <a:gd name="T16" fmla="*/ 66 w 312"/>
                <a:gd name="T17" fmla="*/ 96 h 72"/>
                <a:gd name="T18" fmla="*/ 49 w 312"/>
                <a:gd name="T19" fmla="*/ 112 h 72"/>
                <a:gd name="T20" fmla="*/ 66 w 312"/>
                <a:gd name="T21" fmla="*/ 112 h 72"/>
                <a:gd name="T22" fmla="*/ 16 w 312"/>
                <a:gd name="T23" fmla="*/ 129 h 72"/>
                <a:gd name="T24" fmla="*/ 0 w 312"/>
                <a:gd name="T25" fmla="*/ 129 h 72"/>
                <a:gd name="T26" fmla="*/ 147 w 312"/>
                <a:gd name="T27" fmla="*/ 129 h 72"/>
                <a:gd name="T28" fmla="*/ 147 w 312"/>
                <a:gd name="T29" fmla="*/ 145 h 72"/>
                <a:gd name="T30" fmla="*/ 229 w 312"/>
                <a:gd name="T31" fmla="*/ 129 h 72"/>
                <a:gd name="T32" fmla="*/ 213 w 312"/>
                <a:gd name="T33" fmla="*/ 112 h 72"/>
                <a:gd name="T34" fmla="*/ 246 w 312"/>
                <a:gd name="T35" fmla="*/ 112 h 72"/>
                <a:gd name="T36" fmla="*/ 246 w 312"/>
                <a:gd name="T37" fmla="*/ 96 h 72"/>
                <a:gd name="T38" fmla="*/ 294 w 312"/>
                <a:gd name="T39" fmla="*/ 96 h 72"/>
                <a:gd name="T40" fmla="*/ 360 w 312"/>
                <a:gd name="T41" fmla="*/ 64 h 72"/>
                <a:gd name="T42" fmla="*/ 638 w 312"/>
                <a:gd name="T43" fmla="*/ 16 h 72"/>
                <a:gd name="T44" fmla="*/ 507 w 312"/>
                <a:gd name="T45" fmla="*/ 0 h 72"/>
                <a:gd name="T46" fmla="*/ 392 w 312"/>
                <a:gd name="T47" fmla="*/ 0 h 72"/>
                <a:gd name="T48" fmla="*/ 130 w 312"/>
                <a:gd name="T49" fmla="*/ 33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1" name="Freeform 229"/>
            <p:cNvSpPr>
              <a:spLocks/>
            </p:cNvSpPr>
            <p:nvPr/>
          </p:nvSpPr>
          <p:spPr bwMode="auto">
            <a:xfrm>
              <a:off x="1829" y="1224"/>
              <a:ext cx="12" cy="11"/>
            </a:xfrm>
            <a:custGeom>
              <a:avLst/>
              <a:gdLst>
                <a:gd name="T0" fmla="*/ 0 w 8"/>
                <a:gd name="T1" fmla="*/ 15 h 8"/>
                <a:gd name="T2" fmla="*/ 18 w 8"/>
                <a:gd name="T3" fmla="*/ 15 h 8"/>
                <a:gd name="T4" fmla="*/ 18 w 8"/>
                <a:gd name="T5" fmla="*/ 0 h 8"/>
                <a:gd name="T6" fmla="*/ 0 w 8"/>
                <a:gd name="T7" fmla="*/ 1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2" name="Freeform 230"/>
            <p:cNvSpPr>
              <a:spLocks/>
            </p:cNvSpPr>
            <p:nvPr/>
          </p:nvSpPr>
          <p:spPr bwMode="auto">
            <a:xfrm>
              <a:off x="1726" y="1247"/>
              <a:ext cx="115" cy="22"/>
            </a:xfrm>
            <a:custGeom>
              <a:avLst/>
              <a:gdLst>
                <a:gd name="T0" fmla="*/ 0 w 80"/>
                <a:gd name="T1" fmla="*/ 0 h 16"/>
                <a:gd name="T2" fmla="*/ 33 w 80"/>
                <a:gd name="T3" fmla="*/ 0 h 16"/>
                <a:gd name="T4" fmla="*/ 0 w 80"/>
                <a:gd name="T5" fmla="*/ 0 h 16"/>
                <a:gd name="T6" fmla="*/ 17 w 80"/>
                <a:gd name="T7" fmla="*/ 15 h 16"/>
                <a:gd name="T8" fmla="*/ 66 w 80"/>
                <a:gd name="T9" fmla="*/ 15 h 16"/>
                <a:gd name="T10" fmla="*/ 66 w 80"/>
                <a:gd name="T11" fmla="*/ 30 h 16"/>
                <a:gd name="T12" fmla="*/ 165 w 80"/>
                <a:gd name="T13" fmla="*/ 15 h 16"/>
                <a:gd name="T14" fmla="*/ 132 w 80"/>
                <a:gd name="T15" fmla="*/ 0 h 16"/>
                <a:gd name="T16" fmla="*/ 99 w 80"/>
                <a:gd name="T17" fmla="*/ 15 h 16"/>
                <a:gd name="T18" fmla="*/ 83 w 80"/>
                <a:gd name="T19" fmla="*/ 15 h 16"/>
                <a:gd name="T20" fmla="*/ 99 w 80"/>
                <a:gd name="T21" fmla="*/ 0 h 16"/>
                <a:gd name="T22" fmla="*/ 83 w 80"/>
                <a:gd name="T23" fmla="*/ 0 h 16"/>
                <a:gd name="T24" fmla="*/ 0 w 8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3" name="Freeform 231"/>
            <p:cNvSpPr>
              <a:spLocks/>
            </p:cNvSpPr>
            <p:nvPr/>
          </p:nvSpPr>
          <p:spPr bwMode="auto">
            <a:xfrm>
              <a:off x="1806" y="1257"/>
              <a:ext cx="57" cy="12"/>
            </a:xfrm>
            <a:custGeom>
              <a:avLst/>
              <a:gdLst>
                <a:gd name="T0" fmla="*/ 0 w 40"/>
                <a:gd name="T1" fmla="*/ 18 h 8"/>
                <a:gd name="T2" fmla="*/ 66 w 40"/>
                <a:gd name="T3" fmla="*/ 18 h 8"/>
                <a:gd name="T4" fmla="*/ 81 w 40"/>
                <a:gd name="T5" fmla="*/ 0 h 8"/>
                <a:gd name="T6" fmla="*/ 0 w 40"/>
                <a:gd name="T7" fmla="*/ 1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4" name="Freeform 232"/>
            <p:cNvSpPr>
              <a:spLocks/>
            </p:cNvSpPr>
            <p:nvPr/>
          </p:nvSpPr>
          <p:spPr bwMode="auto">
            <a:xfrm>
              <a:off x="1693" y="1269"/>
              <a:ext cx="23" cy="2"/>
            </a:xfrm>
            <a:custGeom>
              <a:avLst/>
              <a:gdLst>
                <a:gd name="T0" fmla="*/ 17 w 16"/>
                <a:gd name="T1" fmla="*/ 0 h 2"/>
                <a:gd name="T2" fmla="*/ 0 w 16"/>
                <a:gd name="T3" fmla="*/ 0 h 2"/>
                <a:gd name="T4" fmla="*/ 17 w 16"/>
                <a:gd name="T5" fmla="*/ 0 h 2"/>
                <a:gd name="T6" fmla="*/ 33 w 16"/>
                <a:gd name="T7" fmla="*/ 0 h 2"/>
                <a:gd name="T8" fmla="*/ 17 w 1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5" name="Freeform 233"/>
            <p:cNvSpPr>
              <a:spLocks/>
            </p:cNvSpPr>
            <p:nvPr/>
          </p:nvSpPr>
          <p:spPr bwMode="auto">
            <a:xfrm>
              <a:off x="1681" y="1281"/>
              <a:ext cx="90" cy="22"/>
            </a:xfrm>
            <a:custGeom>
              <a:avLst/>
              <a:gdLst>
                <a:gd name="T0" fmla="*/ 0 w 64"/>
                <a:gd name="T1" fmla="*/ 0 h 16"/>
                <a:gd name="T2" fmla="*/ 0 w 64"/>
                <a:gd name="T3" fmla="*/ 30 h 16"/>
                <a:gd name="T4" fmla="*/ 32 w 64"/>
                <a:gd name="T5" fmla="*/ 30 h 16"/>
                <a:gd name="T6" fmla="*/ 79 w 64"/>
                <a:gd name="T7" fmla="*/ 30 h 16"/>
                <a:gd name="T8" fmla="*/ 127 w 64"/>
                <a:gd name="T9" fmla="*/ 0 h 16"/>
                <a:gd name="T10" fmla="*/ 79 w 64"/>
                <a:gd name="T11" fmla="*/ 0 h 16"/>
                <a:gd name="T12" fmla="*/ 48 w 64"/>
                <a:gd name="T13" fmla="*/ 15 h 16"/>
                <a:gd name="T14" fmla="*/ 32 w 64"/>
                <a:gd name="T15" fmla="*/ 0 h 16"/>
                <a:gd name="T16" fmla="*/ 0 w 6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6" name="Freeform 234"/>
            <p:cNvSpPr>
              <a:spLocks/>
            </p:cNvSpPr>
            <p:nvPr/>
          </p:nvSpPr>
          <p:spPr bwMode="auto">
            <a:xfrm>
              <a:off x="1636" y="1325"/>
              <a:ext cx="90" cy="45"/>
            </a:xfrm>
            <a:custGeom>
              <a:avLst/>
              <a:gdLst>
                <a:gd name="T0" fmla="*/ 0 w 64"/>
                <a:gd name="T1" fmla="*/ 32 h 32"/>
                <a:gd name="T2" fmla="*/ 0 w 64"/>
                <a:gd name="T3" fmla="*/ 48 h 32"/>
                <a:gd name="T4" fmla="*/ 15 w 64"/>
                <a:gd name="T5" fmla="*/ 48 h 32"/>
                <a:gd name="T6" fmla="*/ 32 w 64"/>
                <a:gd name="T7" fmla="*/ 63 h 32"/>
                <a:gd name="T8" fmla="*/ 96 w 64"/>
                <a:gd name="T9" fmla="*/ 48 h 32"/>
                <a:gd name="T10" fmla="*/ 111 w 64"/>
                <a:gd name="T11" fmla="*/ 15 h 32"/>
                <a:gd name="T12" fmla="*/ 96 w 64"/>
                <a:gd name="T13" fmla="*/ 15 h 32"/>
                <a:gd name="T14" fmla="*/ 127 w 64"/>
                <a:gd name="T15" fmla="*/ 0 h 32"/>
                <a:gd name="T16" fmla="*/ 48 w 64"/>
                <a:gd name="T17" fmla="*/ 0 h 32"/>
                <a:gd name="T18" fmla="*/ 48 w 64"/>
                <a:gd name="T19" fmla="*/ 15 h 32"/>
                <a:gd name="T20" fmla="*/ 0 w 64"/>
                <a:gd name="T21" fmla="*/ 3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7" name="Line 235"/>
            <p:cNvSpPr>
              <a:spLocks noChangeShapeType="1"/>
            </p:cNvSpPr>
            <p:nvPr/>
          </p:nvSpPr>
          <p:spPr bwMode="auto">
            <a:xfrm>
              <a:off x="1658" y="1315"/>
              <a:ext cx="11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8" name="Line 236"/>
            <p:cNvSpPr>
              <a:spLocks noChangeShapeType="1"/>
            </p:cNvSpPr>
            <p:nvPr/>
          </p:nvSpPr>
          <p:spPr bwMode="auto">
            <a:xfrm>
              <a:off x="1613" y="1269"/>
              <a:ext cx="68" cy="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49" name="Freeform 237"/>
            <p:cNvSpPr>
              <a:spLocks/>
            </p:cNvSpPr>
            <p:nvPr/>
          </p:nvSpPr>
          <p:spPr bwMode="auto">
            <a:xfrm>
              <a:off x="1590" y="1257"/>
              <a:ext cx="11" cy="12"/>
            </a:xfrm>
            <a:custGeom>
              <a:avLst/>
              <a:gdLst>
                <a:gd name="T0" fmla="*/ 0 w 8"/>
                <a:gd name="T1" fmla="*/ 0 h 8"/>
                <a:gd name="T2" fmla="*/ 15 w 8"/>
                <a:gd name="T3" fmla="*/ 18 h 8"/>
                <a:gd name="T4" fmla="*/ 15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0" name="Freeform 238"/>
            <p:cNvSpPr>
              <a:spLocks/>
            </p:cNvSpPr>
            <p:nvPr/>
          </p:nvSpPr>
          <p:spPr bwMode="auto">
            <a:xfrm>
              <a:off x="1601" y="1257"/>
              <a:ext cx="57" cy="12"/>
            </a:xfrm>
            <a:custGeom>
              <a:avLst/>
              <a:gdLst>
                <a:gd name="T0" fmla="*/ 0 w 40"/>
                <a:gd name="T1" fmla="*/ 18 h 8"/>
                <a:gd name="T2" fmla="*/ 16 w 40"/>
                <a:gd name="T3" fmla="*/ 18 h 8"/>
                <a:gd name="T4" fmla="*/ 81 w 40"/>
                <a:gd name="T5" fmla="*/ 0 h 8"/>
                <a:gd name="T6" fmla="*/ 0 w 40"/>
                <a:gd name="T7" fmla="*/ 1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1" name="Freeform 239"/>
            <p:cNvSpPr>
              <a:spLocks/>
            </p:cNvSpPr>
            <p:nvPr/>
          </p:nvSpPr>
          <p:spPr bwMode="auto">
            <a:xfrm>
              <a:off x="1475" y="1292"/>
              <a:ext cx="35" cy="11"/>
            </a:xfrm>
            <a:custGeom>
              <a:avLst/>
              <a:gdLst>
                <a:gd name="T0" fmla="*/ 0 w 24"/>
                <a:gd name="T1" fmla="*/ 15 h 8"/>
                <a:gd name="T2" fmla="*/ 18 w 24"/>
                <a:gd name="T3" fmla="*/ 15 h 8"/>
                <a:gd name="T4" fmla="*/ 51 w 24"/>
                <a:gd name="T5" fmla="*/ 0 h 8"/>
                <a:gd name="T6" fmla="*/ 0 w 24"/>
                <a:gd name="T7" fmla="*/ 1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2" name="Freeform 240"/>
            <p:cNvSpPr>
              <a:spLocks/>
            </p:cNvSpPr>
            <p:nvPr/>
          </p:nvSpPr>
          <p:spPr bwMode="auto">
            <a:xfrm>
              <a:off x="1440" y="1269"/>
              <a:ext cx="126" cy="23"/>
            </a:xfrm>
            <a:custGeom>
              <a:avLst/>
              <a:gdLst>
                <a:gd name="T0" fmla="*/ 0 w 88"/>
                <a:gd name="T1" fmla="*/ 33 h 16"/>
                <a:gd name="T2" fmla="*/ 49 w 88"/>
                <a:gd name="T3" fmla="*/ 33 h 16"/>
                <a:gd name="T4" fmla="*/ 99 w 88"/>
                <a:gd name="T5" fmla="*/ 17 h 16"/>
                <a:gd name="T6" fmla="*/ 115 w 88"/>
                <a:gd name="T7" fmla="*/ 33 h 16"/>
                <a:gd name="T8" fmla="*/ 180 w 88"/>
                <a:gd name="T9" fmla="*/ 0 h 16"/>
                <a:gd name="T10" fmla="*/ 115 w 88"/>
                <a:gd name="T11" fmla="*/ 0 h 16"/>
                <a:gd name="T12" fmla="*/ 0 w 88"/>
                <a:gd name="T13" fmla="*/ 3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3" name="Freeform 241"/>
            <p:cNvSpPr>
              <a:spLocks/>
            </p:cNvSpPr>
            <p:nvPr/>
          </p:nvSpPr>
          <p:spPr bwMode="auto">
            <a:xfrm>
              <a:off x="1486" y="1281"/>
              <a:ext cx="172" cy="34"/>
            </a:xfrm>
            <a:custGeom>
              <a:avLst/>
              <a:gdLst>
                <a:gd name="T0" fmla="*/ 0 w 120"/>
                <a:gd name="T1" fmla="*/ 33 h 24"/>
                <a:gd name="T2" fmla="*/ 49 w 120"/>
                <a:gd name="T3" fmla="*/ 33 h 24"/>
                <a:gd name="T4" fmla="*/ 66 w 120"/>
                <a:gd name="T5" fmla="*/ 33 h 24"/>
                <a:gd name="T6" fmla="*/ 82 w 120"/>
                <a:gd name="T7" fmla="*/ 48 h 24"/>
                <a:gd name="T8" fmla="*/ 49 w 120"/>
                <a:gd name="T9" fmla="*/ 48 h 24"/>
                <a:gd name="T10" fmla="*/ 66 w 120"/>
                <a:gd name="T11" fmla="*/ 48 h 24"/>
                <a:gd name="T12" fmla="*/ 214 w 120"/>
                <a:gd name="T13" fmla="*/ 33 h 24"/>
                <a:gd name="T14" fmla="*/ 247 w 120"/>
                <a:gd name="T15" fmla="*/ 16 h 24"/>
                <a:gd name="T16" fmla="*/ 214 w 120"/>
                <a:gd name="T17" fmla="*/ 16 h 24"/>
                <a:gd name="T18" fmla="*/ 214 w 120"/>
                <a:gd name="T19" fmla="*/ 0 h 24"/>
                <a:gd name="T20" fmla="*/ 165 w 120"/>
                <a:gd name="T21" fmla="*/ 16 h 24"/>
                <a:gd name="T22" fmla="*/ 181 w 120"/>
                <a:gd name="T23" fmla="*/ 16 h 24"/>
                <a:gd name="T24" fmla="*/ 165 w 120"/>
                <a:gd name="T25" fmla="*/ 16 h 24"/>
                <a:gd name="T26" fmla="*/ 165 w 120"/>
                <a:gd name="T27" fmla="*/ 33 h 24"/>
                <a:gd name="T28" fmla="*/ 132 w 120"/>
                <a:gd name="T29" fmla="*/ 33 h 24"/>
                <a:gd name="T30" fmla="*/ 132 w 120"/>
                <a:gd name="T31" fmla="*/ 16 h 24"/>
                <a:gd name="T32" fmla="*/ 82 w 120"/>
                <a:gd name="T33" fmla="*/ 0 h 24"/>
                <a:gd name="T34" fmla="*/ 0 w 120"/>
                <a:gd name="T35" fmla="*/ 33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4" name="Freeform 242"/>
            <p:cNvSpPr>
              <a:spLocks/>
            </p:cNvSpPr>
            <p:nvPr/>
          </p:nvSpPr>
          <p:spPr bwMode="auto">
            <a:xfrm>
              <a:off x="1383" y="1325"/>
              <a:ext cx="241" cy="90"/>
            </a:xfrm>
            <a:custGeom>
              <a:avLst/>
              <a:gdLst>
                <a:gd name="T0" fmla="*/ 16 w 168"/>
                <a:gd name="T1" fmla="*/ 63 h 64"/>
                <a:gd name="T2" fmla="*/ 33 w 168"/>
                <a:gd name="T3" fmla="*/ 63 h 64"/>
                <a:gd name="T4" fmla="*/ 16 w 168"/>
                <a:gd name="T5" fmla="*/ 63 h 64"/>
                <a:gd name="T6" fmla="*/ 16 w 168"/>
                <a:gd name="T7" fmla="*/ 79 h 64"/>
                <a:gd name="T8" fmla="*/ 99 w 168"/>
                <a:gd name="T9" fmla="*/ 79 h 64"/>
                <a:gd name="T10" fmla="*/ 16 w 168"/>
                <a:gd name="T11" fmla="*/ 96 h 64"/>
                <a:gd name="T12" fmla="*/ 0 w 168"/>
                <a:gd name="T13" fmla="*/ 111 h 64"/>
                <a:gd name="T14" fmla="*/ 49 w 168"/>
                <a:gd name="T15" fmla="*/ 111 h 64"/>
                <a:gd name="T16" fmla="*/ 33 w 168"/>
                <a:gd name="T17" fmla="*/ 127 h 64"/>
                <a:gd name="T18" fmla="*/ 198 w 168"/>
                <a:gd name="T19" fmla="*/ 111 h 64"/>
                <a:gd name="T20" fmla="*/ 231 w 168"/>
                <a:gd name="T21" fmla="*/ 127 h 64"/>
                <a:gd name="T22" fmla="*/ 264 w 168"/>
                <a:gd name="T23" fmla="*/ 127 h 64"/>
                <a:gd name="T24" fmla="*/ 330 w 168"/>
                <a:gd name="T25" fmla="*/ 96 h 64"/>
                <a:gd name="T26" fmla="*/ 280 w 168"/>
                <a:gd name="T27" fmla="*/ 79 h 64"/>
                <a:gd name="T28" fmla="*/ 280 w 168"/>
                <a:gd name="T29" fmla="*/ 63 h 64"/>
                <a:gd name="T30" fmla="*/ 297 w 168"/>
                <a:gd name="T31" fmla="*/ 63 h 64"/>
                <a:gd name="T32" fmla="*/ 297 w 168"/>
                <a:gd name="T33" fmla="*/ 32 h 64"/>
                <a:gd name="T34" fmla="*/ 346 w 168"/>
                <a:gd name="T35" fmla="*/ 15 h 64"/>
                <a:gd name="T36" fmla="*/ 313 w 168"/>
                <a:gd name="T37" fmla="*/ 0 h 64"/>
                <a:gd name="T38" fmla="*/ 264 w 168"/>
                <a:gd name="T39" fmla="*/ 32 h 64"/>
                <a:gd name="T40" fmla="*/ 198 w 168"/>
                <a:gd name="T41" fmla="*/ 15 h 64"/>
                <a:gd name="T42" fmla="*/ 165 w 168"/>
                <a:gd name="T43" fmla="*/ 32 h 64"/>
                <a:gd name="T44" fmla="*/ 165 w 168"/>
                <a:gd name="T45" fmla="*/ 15 h 64"/>
                <a:gd name="T46" fmla="*/ 148 w 168"/>
                <a:gd name="T47" fmla="*/ 15 h 64"/>
                <a:gd name="T48" fmla="*/ 66 w 168"/>
                <a:gd name="T49" fmla="*/ 32 h 64"/>
                <a:gd name="T50" fmla="*/ 16 w 168"/>
                <a:gd name="T51" fmla="*/ 63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5" name="Freeform 243"/>
            <p:cNvSpPr>
              <a:spLocks/>
            </p:cNvSpPr>
            <p:nvPr/>
          </p:nvSpPr>
          <p:spPr bwMode="auto">
            <a:xfrm>
              <a:off x="1315" y="1315"/>
              <a:ext cx="171" cy="55"/>
            </a:xfrm>
            <a:custGeom>
              <a:avLst/>
              <a:gdLst>
                <a:gd name="T0" fmla="*/ 0 w 120"/>
                <a:gd name="T1" fmla="*/ 61 h 40"/>
                <a:gd name="T2" fmla="*/ 16 w 120"/>
                <a:gd name="T3" fmla="*/ 61 h 40"/>
                <a:gd name="T4" fmla="*/ 16 w 120"/>
                <a:gd name="T5" fmla="*/ 76 h 40"/>
                <a:gd name="T6" fmla="*/ 66 w 120"/>
                <a:gd name="T7" fmla="*/ 76 h 40"/>
                <a:gd name="T8" fmla="*/ 130 w 120"/>
                <a:gd name="T9" fmla="*/ 45 h 40"/>
                <a:gd name="T10" fmla="*/ 244 w 120"/>
                <a:gd name="T11" fmla="*/ 30 h 40"/>
                <a:gd name="T12" fmla="*/ 228 w 120"/>
                <a:gd name="T13" fmla="*/ 15 h 40"/>
                <a:gd name="T14" fmla="*/ 162 w 120"/>
                <a:gd name="T15" fmla="*/ 0 h 40"/>
                <a:gd name="T16" fmla="*/ 81 w 120"/>
                <a:gd name="T17" fmla="*/ 15 h 40"/>
                <a:gd name="T18" fmla="*/ 81 w 120"/>
                <a:gd name="T19" fmla="*/ 30 h 40"/>
                <a:gd name="T20" fmla="*/ 0 w 120"/>
                <a:gd name="T21" fmla="*/ 6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6" name="Freeform 244"/>
            <p:cNvSpPr>
              <a:spLocks/>
            </p:cNvSpPr>
            <p:nvPr/>
          </p:nvSpPr>
          <p:spPr bwMode="auto">
            <a:xfrm>
              <a:off x="254" y="1699"/>
              <a:ext cx="33" cy="21"/>
            </a:xfrm>
            <a:custGeom>
              <a:avLst/>
              <a:gdLst>
                <a:gd name="T0" fmla="*/ 0 w 24"/>
                <a:gd name="T1" fmla="*/ 28 h 16"/>
                <a:gd name="T2" fmla="*/ 45 w 24"/>
                <a:gd name="T3" fmla="*/ 0 h 16"/>
                <a:gd name="T4" fmla="*/ 30 w 24"/>
                <a:gd name="T5" fmla="*/ 0 h 16"/>
                <a:gd name="T6" fmla="*/ 0 w 24"/>
                <a:gd name="T7" fmla="*/ 28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7" name="Freeform 245"/>
            <p:cNvSpPr>
              <a:spLocks/>
            </p:cNvSpPr>
            <p:nvPr/>
          </p:nvSpPr>
          <p:spPr bwMode="auto">
            <a:xfrm>
              <a:off x="5746" y="1506"/>
              <a:ext cx="57" cy="12"/>
            </a:xfrm>
            <a:custGeom>
              <a:avLst/>
              <a:gdLst>
                <a:gd name="T0" fmla="*/ 0 w 40"/>
                <a:gd name="T1" fmla="*/ 0 h 8"/>
                <a:gd name="T2" fmla="*/ 16 w 40"/>
                <a:gd name="T3" fmla="*/ 18 h 8"/>
                <a:gd name="T4" fmla="*/ 66 w 40"/>
                <a:gd name="T5" fmla="*/ 18 h 8"/>
                <a:gd name="T6" fmla="*/ 81 w 40"/>
                <a:gd name="T7" fmla="*/ 1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8" name="Line 246"/>
            <p:cNvSpPr>
              <a:spLocks noChangeShapeType="1"/>
            </p:cNvSpPr>
            <p:nvPr/>
          </p:nvSpPr>
          <p:spPr bwMode="auto">
            <a:xfrm flipV="1">
              <a:off x="219" y="1720"/>
              <a:ext cx="35" cy="1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59" name="Line 247"/>
            <p:cNvSpPr>
              <a:spLocks noChangeShapeType="1"/>
            </p:cNvSpPr>
            <p:nvPr/>
          </p:nvSpPr>
          <p:spPr bwMode="auto">
            <a:xfrm>
              <a:off x="5746" y="1518"/>
              <a:ext cx="45" cy="1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0" name="Freeform 248"/>
            <p:cNvSpPr>
              <a:spLocks/>
            </p:cNvSpPr>
            <p:nvPr/>
          </p:nvSpPr>
          <p:spPr bwMode="auto">
            <a:xfrm>
              <a:off x="425" y="1574"/>
              <a:ext cx="34" cy="12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18 h 8"/>
                <a:gd name="T4" fmla="*/ 48 w 24"/>
                <a:gd name="T5" fmla="*/ 0 h 8"/>
                <a:gd name="T6" fmla="*/ 0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1" name="Freeform 249"/>
            <p:cNvSpPr>
              <a:spLocks/>
            </p:cNvSpPr>
            <p:nvPr/>
          </p:nvSpPr>
          <p:spPr bwMode="auto">
            <a:xfrm>
              <a:off x="550" y="1607"/>
              <a:ext cx="57" cy="34"/>
            </a:xfrm>
            <a:custGeom>
              <a:avLst/>
              <a:gdLst>
                <a:gd name="T0" fmla="*/ 0 w 40"/>
                <a:gd name="T1" fmla="*/ 48 h 24"/>
                <a:gd name="T2" fmla="*/ 66 w 40"/>
                <a:gd name="T3" fmla="*/ 33 h 24"/>
                <a:gd name="T4" fmla="*/ 66 w 40"/>
                <a:gd name="T5" fmla="*/ 16 h 24"/>
                <a:gd name="T6" fmla="*/ 81 w 40"/>
                <a:gd name="T7" fmla="*/ 16 h 24"/>
                <a:gd name="T8" fmla="*/ 81 w 40"/>
                <a:gd name="T9" fmla="*/ 0 h 24"/>
                <a:gd name="T10" fmla="*/ 0 w 40"/>
                <a:gd name="T11" fmla="*/ 48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2" name="Freeform 250"/>
            <p:cNvSpPr>
              <a:spLocks/>
            </p:cNvSpPr>
            <p:nvPr/>
          </p:nvSpPr>
          <p:spPr bwMode="auto">
            <a:xfrm>
              <a:off x="813" y="1699"/>
              <a:ext cx="35" cy="43"/>
            </a:xfrm>
            <a:custGeom>
              <a:avLst/>
              <a:gdLst>
                <a:gd name="T0" fmla="*/ 18 w 24"/>
                <a:gd name="T1" fmla="*/ 0 h 32"/>
                <a:gd name="T2" fmla="*/ 0 w 24"/>
                <a:gd name="T3" fmla="*/ 15 h 32"/>
                <a:gd name="T4" fmla="*/ 0 w 24"/>
                <a:gd name="T5" fmla="*/ 43 h 32"/>
                <a:gd name="T6" fmla="*/ 18 w 24"/>
                <a:gd name="T7" fmla="*/ 58 h 32"/>
                <a:gd name="T8" fmla="*/ 18 w 24"/>
                <a:gd name="T9" fmla="*/ 43 h 32"/>
                <a:gd name="T10" fmla="*/ 51 w 24"/>
                <a:gd name="T11" fmla="*/ 0 h 32"/>
                <a:gd name="T12" fmla="*/ 18 w 2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3" name="Freeform 251"/>
            <p:cNvSpPr>
              <a:spLocks/>
            </p:cNvSpPr>
            <p:nvPr/>
          </p:nvSpPr>
          <p:spPr bwMode="auto">
            <a:xfrm>
              <a:off x="2115" y="1179"/>
              <a:ext cx="765" cy="407"/>
            </a:xfrm>
            <a:custGeom>
              <a:avLst/>
              <a:gdLst>
                <a:gd name="T0" fmla="*/ 33 w 536"/>
                <a:gd name="T1" fmla="*/ 112 h 288"/>
                <a:gd name="T2" fmla="*/ 66 w 536"/>
                <a:gd name="T3" fmla="*/ 127 h 288"/>
                <a:gd name="T4" fmla="*/ 33 w 536"/>
                <a:gd name="T5" fmla="*/ 144 h 288"/>
                <a:gd name="T6" fmla="*/ 33 w 536"/>
                <a:gd name="T7" fmla="*/ 160 h 288"/>
                <a:gd name="T8" fmla="*/ 211 w 536"/>
                <a:gd name="T9" fmla="*/ 160 h 288"/>
                <a:gd name="T10" fmla="*/ 211 w 536"/>
                <a:gd name="T11" fmla="*/ 192 h 288"/>
                <a:gd name="T12" fmla="*/ 211 w 536"/>
                <a:gd name="T13" fmla="*/ 223 h 288"/>
                <a:gd name="T14" fmla="*/ 196 w 536"/>
                <a:gd name="T15" fmla="*/ 256 h 288"/>
                <a:gd name="T16" fmla="*/ 211 w 536"/>
                <a:gd name="T17" fmla="*/ 271 h 288"/>
                <a:gd name="T18" fmla="*/ 228 w 536"/>
                <a:gd name="T19" fmla="*/ 271 h 288"/>
                <a:gd name="T20" fmla="*/ 196 w 536"/>
                <a:gd name="T21" fmla="*/ 288 h 288"/>
                <a:gd name="T22" fmla="*/ 196 w 536"/>
                <a:gd name="T23" fmla="*/ 319 h 288"/>
                <a:gd name="T24" fmla="*/ 244 w 536"/>
                <a:gd name="T25" fmla="*/ 319 h 288"/>
                <a:gd name="T26" fmla="*/ 196 w 536"/>
                <a:gd name="T27" fmla="*/ 335 h 288"/>
                <a:gd name="T28" fmla="*/ 147 w 536"/>
                <a:gd name="T29" fmla="*/ 415 h 288"/>
                <a:gd name="T30" fmla="*/ 147 w 536"/>
                <a:gd name="T31" fmla="*/ 448 h 288"/>
                <a:gd name="T32" fmla="*/ 163 w 536"/>
                <a:gd name="T33" fmla="*/ 479 h 288"/>
                <a:gd name="T34" fmla="*/ 196 w 536"/>
                <a:gd name="T35" fmla="*/ 543 h 288"/>
                <a:gd name="T36" fmla="*/ 261 w 536"/>
                <a:gd name="T37" fmla="*/ 575 h 288"/>
                <a:gd name="T38" fmla="*/ 325 w 536"/>
                <a:gd name="T39" fmla="*/ 512 h 288"/>
                <a:gd name="T40" fmla="*/ 375 w 536"/>
                <a:gd name="T41" fmla="*/ 479 h 288"/>
                <a:gd name="T42" fmla="*/ 391 w 536"/>
                <a:gd name="T43" fmla="*/ 431 h 288"/>
                <a:gd name="T44" fmla="*/ 424 w 536"/>
                <a:gd name="T45" fmla="*/ 415 h 288"/>
                <a:gd name="T46" fmla="*/ 602 w 536"/>
                <a:gd name="T47" fmla="*/ 352 h 288"/>
                <a:gd name="T48" fmla="*/ 798 w 536"/>
                <a:gd name="T49" fmla="*/ 304 h 288"/>
                <a:gd name="T50" fmla="*/ 766 w 536"/>
                <a:gd name="T51" fmla="*/ 288 h 288"/>
                <a:gd name="T52" fmla="*/ 766 w 536"/>
                <a:gd name="T53" fmla="*/ 288 h 288"/>
                <a:gd name="T54" fmla="*/ 782 w 536"/>
                <a:gd name="T55" fmla="*/ 271 h 288"/>
                <a:gd name="T56" fmla="*/ 831 w 536"/>
                <a:gd name="T57" fmla="*/ 288 h 288"/>
                <a:gd name="T58" fmla="*/ 782 w 536"/>
                <a:gd name="T59" fmla="*/ 240 h 288"/>
                <a:gd name="T60" fmla="*/ 848 w 536"/>
                <a:gd name="T61" fmla="*/ 240 h 288"/>
                <a:gd name="T62" fmla="*/ 881 w 536"/>
                <a:gd name="T63" fmla="*/ 223 h 288"/>
                <a:gd name="T64" fmla="*/ 863 w 536"/>
                <a:gd name="T65" fmla="*/ 208 h 288"/>
                <a:gd name="T66" fmla="*/ 912 w 536"/>
                <a:gd name="T67" fmla="*/ 192 h 288"/>
                <a:gd name="T68" fmla="*/ 912 w 536"/>
                <a:gd name="T69" fmla="*/ 160 h 288"/>
                <a:gd name="T70" fmla="*/ 881 w 536"/>
                <a:gd name="T71" fmla="*/ 144 h 288"/>
                <a:gd name="T72" fmla="*/ 945 w 536"/>
                <a:gd name="T73" fmla="*/ 127 h 288"/>
                <a:gd name="T74" fmla="*/ 945 w 536"/>
                <a:gd name="T75" fmla="*/ 112 h 288"/>
                <a:gd name="T76" fmla="*/ 1010 w 536"/>
                <a:gd name="T77" fmla="*/ 64 h 288"/>
                <a:gd name="T78" fmla="*/ 1010 w 536"/>
                <a:gd name="T79" fmla="*/ 33 h 288"/>
                <a:gd name="T80" fmla="*/ 929 w 536"/>
                <a:gd name="T81" fmla="*/ 33 h 288"/>
                <a:gd name="T82" fmla="*/ 962 w 536"/>
                <a:gd name="T83" fmla="*/ 16 h 288"/>
                <a:gd name="T84" fmla="*/ 587 w 536"/>
                <a:gd name="T85" fmla="*/ 16 h 288"/>
                <a:gd name="T86" fmla="*/ 391 w 536"/>
                <a:gd name="T87" fmla="*/ 33 h 288"/>
                <a:gd name="T88" fmla="*/ 277 w 536"/>
                <a:gd name="T89" fmla="*/ 48 h 288"/>
                <a:gd name="T90" fmla="*/ 228 w 536"/>
                <a:gd name="T91" fmla="*/ 48 h 288"/>
                <a:gd name="T92" fmla="*/ 180 w 536"/>
                <a:gd name="T93" fmla="*/ 64 h 288"/>
                <a:gd name="T94" fmla="*/ 147 w 536"/>
                <a:gd name="T95" fmla="*/ 96 h 288"/>
                <a:gd name="T96" fmla="*/ 0 w 536"/>
                <a:gd name="T97" fmla="*/ 112 h 2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4" name="Freeform 252"/>
            <p:cNvSpPr>
              <a:spLocks/>
            </p:cNvSpPr>
            <p:nvPr/>
          </p:nvSpPr>
          <p:spPr bwMode="auto">
            <a:xfrm>
              <a:off x="2629" y="1461"/>
              <a:ext cx="160" cy="57"/>
            </a:xfrm>
            <a:custGeom>
              <a:avLst/>
              <a:gdLst>
                <a:gd name="T0" fmla="*/ 0 w 112"/>
                <a:gd name="T1" fmla="*/ 16 h 40"/>
                <a:gd name="T2" fmla="*/ 49 w 112"/>
                <a:gd name="T3" fmla="*/ 33 h 40"/>
                <a:gd name="T4" fmla="*/ 0 w 112"/>
                <a:gd name="T5" fmla="*/ 48 h 40"/>
                <a:gd name="T6" fmla="*/ 33 w 112"/>
                <a:gd name="T7" fmla="*/ 48 h 40"/>
                <a:gd name="T8" fmla="*/ 49 w 112"/>
                <a:gd name="T9" fmla="*/ 48 h 40"/>
                <a:gd name="T10" fmla="*/ 16 w 112"/>
                <a:gd name="T11" fmla="*/ 66 h 40"/>
                <a:gd name="T12" fmla="*/ 99 w 112"/>
                <a:gd name="T13" fmla="*/ 81 h 40"/>
                <a:gd name="T14" fmla="*/ 196 w 112"/>
                <a:gd name="T15" fmla="*/ 48 h 40"/>
                <a:gd name="T16" fmla="*/ 213 w 112"/>
                <a:gd name="T17" fmla="*/ 33 h 40"/>
                <a:gd name="T18" fmla="*/ 229 w 112"/>
                <a:gd name="T19" fmla="*/ 16 h 40"/>
                <a:gd name="T20" fmla="*/ 213 w 112"/>
                <a:gd name="T21" fmla="*/ 16 h 40"/>
                <a:gd name="T22" fmla="*/ 213 w 112"/>
                <a:gd name="T23" fmla="*/ 0 h 40"/>
                <a:gd name="T24" fmla="*/ 180 w 112"/>
                <a:gd name="T25" fmla="*/ 0 h 40"/>
                <a:gd name="T26" fmla="*/ 147 w 112"/>
                <a:gd name="T27" fmla="*/ 16 h 40"/>
                <a:gd name="T28" fmla="*/ 99 w 112"/>
                <a:gd name="T29" fmla="*/ 16 h 40"/>
                <a:gd name="T30" fmla="*/ 99 w 112"/>
                <a:gd name="T31" fmla="*/ 0 h 40"/>
                <a:gd name="T32" fmla="*/ 81 w 112"/>
                <a:gd name="T33" fmla="*/ 16 h 40"/>
                <a:gd name="T34" fmla="*/ 66 w 112"/>
                <a:gd name="T35" fmla="*/ 33 h 40"/>
                <a:gd name="T36" fmla="*/ 66 w 112"/>
                <a:gd name="T37" fmla="*/ 16 h 40"/>
                <a:gd name="T38" fmla="*/ 33 w 112"/>
                <a:gd name="T39" fmla="*/ 0 h 40"/>
                <a:gd name="T40" fmla="*/ 0 w 112"/>
                <a:gd name="T41" fmla="*/ 16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5" name="Line 253"/>
            <p:cNvSpPr>
              <a:spLocks noChangeShapeType="1"/>
            </p:cNvSpPr>
            <p:nvPr/>
          </p:nvSpPr>
          <p:spPr bwMode="auto">
            <a:xfrm flipV="1">
              <a:off x="2869" y="1381"/>
              <a:ext cx="11" cy="13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6" name="Line 254"/>
            <p:cNvSpPr>
              <a:spLocks noChangeShapeType="1"/>
            </p:cNvSpPr>
            <p:nvPr/>
          </p:nvSpPr>
          <p:spPr bwMode="auto">
            <a:xfrm>
              <a:off x="2754" y="1315"/>
              <a:ext cx="12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7" name="Freeform 255"/>
            <p:cNvSpPr>
              <a:spLocks/>
            </p:cNvSpPr>
            <p:nvPr/>
          </p:nvSpPr>
          <p:spPr bwMode="auto">
            <a:xfrm>
              <a:off x="3747" y="3107"/>
              <a:ext cx="138" cy="282"/>
            </a:xfrm>
            <a:custGeom>
              <a:avLst/>
              <a:gdLst>
                <a:gd name="T0" fmla="*/ 0 w 96"/>
                <a:gd name="T1" fmla="*/ 286 h 200"/>
                <a:gd name="T2" fmla="*/ 0 w 96"/>
                <a:gd name="T3" fmla="*/ 365 h 200"/>
                <a:gd name="T4" fmla="*/ 17 w 96"/>
                <a:gd name="T5" fmla="*/ 398 h 200"/>
                <a:gd name="T6" fmla="*/ 33 w 96"/>
                <a:gd name="T7" fmla="*/ 398 h 200"/>
                <a:gd name="T8" fmla="*/ 83 w 96"/>
                <a:gd name="T9" fmla="*/ 382 h 200"/>
                <a:gd name="T10" fmla="*/ 99 w 96"/>
                <a:gd name="T11" fmla="*/ 382 h 200"/>
                <a:gd name="T12" fmla="*/ 165 w 96"/>
                <a:gd name="T13" fmla="*/ 190 h 200"/>
                <a:gd name="T14" fmla="*/ 183 w 96"/>
                <a:gd name="T15" fmla="*/ 96 h 200"/>
                <a:gd name="T16" fmla="*/ 183 w 96"/>
                <a:gd name="T17" fmla="*/ 111 h 200"/>
                <a:gd name="T18" fmla="*/ 198 w 96"/>
                <a:gd name="T19" fmla="*/ 96 h 200"/>
                <a:gd name="T20" fmla="*/ 183 w 96"/>
                <a:gd name="T21" fmla="*/ 16 h 200"/>
                <a:gd name="T22" fmla="*/ 165 w 96"/>
                <a:gd name="T23" fmla="*/ 0 h 200"/>
                <a:gd name="T24" fmla="*/ 150 w 96"/>
                <a:gd name="T25" fmla="*/ 32 h 200"/>
                <a:gd name="T26" fmla="*/ 132 w 96"/>
                <a:gd name="T27" fmla="*/ 48 h 200"/>
                <a:gd name="T28" fmla="*/ 132 w 96"/>
                <a:gd name="T29" fmla="*/ 79 h 200"/>
                <a:gd name="T30" fmla="*/ 33 w 96"/>
                <a:gd name="T31" fmla="*/ 111 h 200"/>
                <a:gd name="T32" fmla="*/ 17 w 96"/>
                <a:gd name="T33" fmla="*/ 159 h 200"/>
                <a:gd name="T34" fmla="*/ 33 w 96"/>
                <a:gd name="T35" fmla="*/ 238 h 200"/>
                <a:gd name="T36" fmla="*/ 0 w 96"/>
                <a:gd name="T37" fmla="*/ 286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8" name="Freeform 256"/>
            <p:cNvSpPr>
              <a:spLocks/>
            </p:cNvSpPr>
            <p:nvPr/>
          </p:nvSpPr>
          <p:spPr bwMode="auto">
            <a:xfrm>
              <a:off x="3942" y="2577"/>
              <a:ext cx="23" cy="12"/>
            </a:xfrm>
            <a:custGeom>
              <a:avLst/>
              <a:gdLst>
                <a:gd name="T0" fmla="*/ 0 w 16"/>
                <a:gd name="T1" fmla="*/ 0 h 8"/>
                <a:gd name="T2" fmla="*/ 17 w 16"/>
                <a:gd name="T3" fmla="*/ 18 h 8"/>
                <a:gd name="T4" fmla="*/ 33 w 16"/>
                <a:gd name="T5" fmla="*/ 0 h 8"/>
                <a:gd name="T6" fmla="*/ 17 w 16"/>
                <a:gd name="T7" fmla="*/ 0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69" name="Line 257"/>
            <p:cNvSpPr>
              <a:spLocks noChangeShapeType="1"/>
            </p:cNvSpPr>
            <p:nvPr/>
          </p:nvSpPr>
          <p:spPr bwMode="auto">
            <a:xfrm>
              <a:off x="4695" y="2577"/>
              <a:ext cx="1" cy="23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0" name="Line 258"/>
            <p:cNvSpPr>
              <a:spLocks noChangeShapeType="1"/>
            </p:cNvSpPr>
            <p:nvPr/>
          </p:nvSpPr>
          <p:spPr bwMode="auto">
            <a:xfrm>
              <a:off x="4765" y="2801"/>
              <a:ext cx="11" cy="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1" name="Freeform 259"/>
            <p:cNvSpPr>
              <a:spLocks/>
            </p:cNvSpPr>
            <p:nvPr/>
          </p:nvSpPr>
          <p:spPr bwMode="auto">
            <a:xfrm>
              <a:off x="4787" y="2815"/>
              <a:ext cx="11" cy="21"/>
            </a:xfrm>
            <a:custGeom>
              <a:avLst/>
              <a:gdLst>
                <a:gd name="T0" fmla="*/ 0 w 8"/>
                <a:gd name="T1" fmla="*/ 0 h 16"/>
                <a:gd name="T2" fmla="*/ 15 w 8"/>
                <a:gd name="T3" fmla="*/ 28 h 16"/>
                <a:gd name="T4" fmla="*/ 15 w 8"/>
                <a:gd name="T5" fmla="*/ 14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2" name="Freeform 260"/>
            <p:cNvSpPr>
              <a:spLocks/>
            </p:cNvSpPr>
            <p:nvPr/>
          </p:nvSpPr>
          <p:spPr bwMode="auto">
            <a:xfrm>
              <a:off x="4821" y="2871"/>
              <a:ext cx="11" cy="10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13 h 8"/>
                <a:gd name="T4" fmla="*/ 15 w 8"/>
                <a:gd name="T5" fmla="*/ 13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3" name="Freeform 261"/>
            <p:cNvSpPr>
              <a:spLocks/>
            </p:cNvSpPr>
            <p:nvPr/>
          </p:nvSpPr>
          <p:spPr bwMode="auto">
            <a:xfrm>
              <a:off x="4444" y="2634"/>
              <a:ext cx="45" cy="78"/>
            </a:xfrm>
            <a:custGeom>
              <a:avLst/>
              <a:gdLst>
                <a:gd name="T0" fmla="*/ 0 w 32"/>
                <a:gd name="T1" fmla="*/ 63 h 56"/>
                <a:gd name="T2" fmla="*/ 15 w 32"/>
                <a:gd name="T3" fmla="*/ 109 h 56"/>
                <a:gd name="T4" fmla="*/ 48 w 32"/>
                <a:gd name="T5" fmla="*/ 109 h 56"/>
                <a:gd name="T6" fmla="*/ 63 w 32"/>
                <a:gd name="T7" fmla="*/ 109 h 56"/>
                <a:gd name="T8" fmla="*/ 63 w 32"/>
                <a:gd name="T9" fmla="*/ 63 h 56"/>
                <a:gd name="T10" fmla="*/ 32 w 32"/>
                <a:gd name="T11" fmla="*/ 15 h 56"/>
                <a:gd name="T12" fmla="*/ 15 w 32"/>
                <a:gd name="T13" fmla="*/ 0 h 56"/>
                <a:gd name="T14" fmla="*/ 15 w 32"/>
                <a:gd name="T15" fmla="*/ 15 h 56"/>
                <a:gd name="T16" fmla="*/ 0 w 32"/>
                <a:gd name="T17" fmla="*/ 63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4" name="Freeform 262"/>
            <p:cNvSpPr>
              <a:spLocks/>
            </p:cNvSpPr>
            <p:nvPr/>
          </p:nvSpPr>
          <p:spPr bwMode="auto">
            <a:xfrm>
              <a:off x="4970" y="2419"/>
              <a:ext cx="45" cy="34"/>
            </a:xfrm>
            <a:custGeom>
              <a:avLst/>
              <a:gdLst>
                <a:gd name="T0" fmla="*/ 0 w 32"/>
                <a:gd name="T1" fmla="*/ 16 h 24"/>
                <a:gd name="T2" fmla="*/ 15 w 32"/>
                <a:gd name="T3" fmla="*/ 48 h 24"/>
                <a:gd name="T4" fmla="*/ 32 w 32"/>
                <a:gd name="T5" fmla="*/ 48 h 24"/>
                <a:gd name="T6" fmla="*/ 63 w 32"/>
                <a:gd name="T7" fmla="*/ 33 h 24"/>
                <a:gd name="T8" fmla="*/ 63 w 32"/>
                <a:gd name="T9" fmla="*/ 0 h 24"/>
                <a:gd name="T10" fmla="*/ 32 w 32"/>
                <a:gd name="T11" fmla="*/ 0 h 24"/>
                <a:gd name="T12" fmla="*/ 0 w 32"/>
                <a:gd name="T13" fmla="*/ 1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5" name="Freeform 263"/>
            <p:cNvSpPr>
              <a:spLocks/>
            </p:cNvSpPr>
            <p:nvPr/>
          </p:nvSpPr>
          <p:spPr bwMode="auto">
            <a:xfrm>
              <a:off x="5176" y="2306"/>
              <a:ext cx="23" cy="68"/>
            </a:xfrm>
            <a:custGeom>
              <a:avLst/>
              <a:gdLst>
                <a:gd name="T0" fmla="*/ 0 w 16"/>
                <a:gd name="T1" fmla="*/ 48 h 48"/>
                <a:gd name="T2" fmla="*/ 17 w 16"/>
                <a:gd name="T3" fmla="*/ 81 h 48"/>
                <a:gd name="T4" fmla="*/ 33 w 16"/>
                <a:gd name="T5" fmla="*/ 96 h 48"/>
                <a:gd name="T6" fmla="*/ 33 w 16"/>
                <a:gd name="T7" fmla="*/ 0 h 48"/>
                <a:gd name="T8" fmla="*/ 17 w 16"/>
                <a:gd name="T9" fmla="*/ 16 h 48"/>
                <a:gd name="T10" fmla="*/ 0 w 16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6" name="Freeform 264"/>
            <p:cNvSpPr>
              <a:spLocks/>
            </p:cNvSpPr>
            <p:nvPr/>
          </p:nvSpPr>
          <p:spPr bwMode="auto">
            <a:xfrm>
              <a:off x="5289" y="2127"/>
              <a:ext cx="45" cy="55"/>
            </a:xfrm>
            <a:custGeom>
              <a:avLst/>
              <a:gdLst>
                <a:gd name="T0" fmla="*/ 0 w 32"/>
                <a:gd name="T1" fmla="*/ 15 h 40"/>
                <a:gd name="T2" fmla="*/ 15 w 32"/>
                <a:gd name="T3" fmla="*/ 30 h 40"/>
                <a:gd name="T4" fmla="*/ 15 w 32"/>
                <a:gd name="T5" fmla="*/ 15 h 40"/>
                <a:gd name="T6" fmla="*/ 32 w 32"/>
                <a:gd name="T7" fmla="*/ 30 h 40"/>
                <a:gd name="T8" fmla="*/ 32 w 32"/>
                <a:gd name="T9" fmla="*/ 76 h 40"/>
                <a:gd name="T10" fmla="*/ 48 w 32"/>
                <a:gd name="T11" fmla="*/ 76 h 40"/>
                <a:gd name="T12" fmla="*/ 63 w 32"/>
                <a:gd name="T13" fmla="*/ 61 h 40"/>
                <a:gd name="T14" fmla="*/ 63 w 32"/>
                <a:gd name="T15" fmla="*/ 30 h 40"/>
                <a:gd name="T16" fmla="*/ 48 w 32"/>
                <a:gd name="T17" fmla="*/ 0 h 40"/>
                <a:gd name="T18" fmla="*/ 15 w 32"/>
                <a:gd name="T19" fmla="*/ 0 h 40"/>
                <a:gd name="T20" fmla="*/ 0 w 32"/>
                <a:gd name="T21" fmla="*/ 15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7" name="Freeform 265"/>
            <p:cNvSpPr>
              <a:spLocks/>
            </p:cNvSpPr>
            <p:nvPr/>
          </p:nvSpPr>
          <p:spPr bwMode="auto">
            <a:xfrm>
              <a:off x="5334" y="2114"/>
              <a:ext cx="46" cy="34"/>
            </a:xfrm>
            <a:custGeom>
              <a:avLst/>
              <a:gdLst>
                <a:gd name="T0" fmla="*/ 0 w 32"/>
                <a:gd name="T1" fmla="*/ 33 h 24"/>
                <a:gd name="T2" fmla="*/ 33 w 32"/>
                <a:gd name="T3" fmla="*/ 48 h 24"/>
                <a:gd name="T4" fmla="*/ 33 w 32"/>
                <a:gd name="T5" fmla="*/ 33 h 24"/>
                <a:gd name="T6" fmla="*/ 33 w 32"/>
                <a:gd name="T7" fmla="*/ 16 h 24"/>
                <a:gd name="T8" fmla="*/ 50 w 32"/>
                <a:gd name="T9" fmla="*/ 33 h 24"/>
                <a:gd name="T10" fmla="*/ 66 w 32"/>
                <a:gd name="T11" fmla="*/ 16 h 24"/>
                <a:gd name="T12" fmla="*/ 50 w 32"/>
                <a:gd name="T13" fmla="*/ 0 h 24"/>
                <a:gd name="T14" fmla="*/ 33 w 32"/>
                <a:gd name="T15" fmla="*/ 0 h 24"/>
                <a:gd name="T16" fmla="*/ 33 w 32"/>
                <a:gd name="T17" fmla="*/ 16 h 24"/>
                <a:gd name="T18" fmla="*/ 17 w 32"/>
                <a:gd name="T19" fmla="*/ 0 h 24"/>
                <a:gd name="T20" fmla="*/ 0 w 32"/>
                <a:gd name="T21" fmla="*/ 3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8" name="Freeform 266"/>
            <p:cNvSpPr>
              <a:spLocks/>
            </p:cNvSpPr>
            <p:nvPr/>
          </p:nvSpPr>
          <p:spPr bwMode="auto">
            <a:xfrm>
              <a:off x="5301" y="1956"/>
              <a:ext cx="171" cy="181"/>
            </a:xfrm>
            <a:custGeom>
              <a:avLst/>
              <a:gdLst>
                <a:gd name="T0" fmla="*/ 0 w 120"/>
                <a:gd name="T1" fmla="*/ 223 h 128"/>
                <a:gd name="T2" fmla="*/ 16 w 120"/>
                <a:gd name="T3" fmla="*/ 240 h 128"/>
                <a:gd name="T4" fmla="*/ 33 w 120"/>
                <a:gd name="T5" fmla="*/ 240 h 128"/>
                <a:gd name="T6" fmla="*/ 48 w 120"/>
                <a:gd name="T7" fmla="*/ 223 h 128"/>
                <a:gd name="T8" fmla="*/ 97 w 120"/>
                <a:gd name="T9" fmla="*/ 208 h 128"/>
                <a:gd name="T10" fmla="*/ 114 w 120"/>
                <a:gd name="T11" fmla="*/ 208 h 128"/>
                <a:gd name="T12" fmla="*/ 114 w 120"/>
                <a:gd name="T13" fmla="*/ 240 h 128"/>
                <a:gd name="T14" fmla="*/ 147 w 120"/>
                <a:gd name="T15" fmla="*/ 256 h 128"/>
                <a:gd name="T16" fmla="*/ 162 w 120"/>
                <a:gd name="T17" fmla="*/ 223 h 128"/>
                <a:gd name="T18" fmla="*/ 147 w 120"/>
                <a:gd name="T19" fmla="*/ 208 h 128"/>
                <a:gd name="T20" fmla="*/ 162 w 120"/>
                <a:gd name="T21" fmla="*/ 208 h 128"/>
                <a:gd name="T22" fmla="*/ 178 w 120"/>
                <a:gd name="T23" fmla="*/ 208 h 128"/>
                <a:gd name="T24" fmla="*/ 195 w 120"/>
                <a:gd name="T25" fmla="*/ 192 h 128"/>
                <a:gd name="T26" fmla="*/ 211 w 120"/>
                <a:gd name="T27" fmla="*/ 208 h 128"/>
                <a:gd name="T28" fmla="*/ 211 w 120"/>
                <a:gd name="T29" fmla="*/ 192 h 128"/>
                <a:gd name="T30" fmla="*/ 228 w 120"/>
                <a:gd name="T31" fmla="*/ 208 h 128"/>
                <a:gd name="T32" fmla="*/ 244 w 120"/>
                <a:gd name="T33" fmla="*/ 192 h 128"/>
                <a:gd name="T34" fmla="*/ 244 w 120"/>
                <a:gd name="T35" fmla="*/ 175 h 128"/>
                <a:gd name="T36" fmla="*/ 211 w 120"/>
                <a:gd name="T37" fmla="*/ 112 h 128"/>
                <a:gd name="T38" fmla="*/ 211 w 120"/>
                <a:gd name="T39" fmla="*/ 96 h 128"/>
                <a:gd name="T40" fmla="*/ 228 w 120"/>
                <a:gd name="T41" fmla="*/ 96 h 128"/>
                <a:gd name="T42" fmla="*/ 211 w 120"/>
                <a:gd name="T43" fmla="*/ 81 h 128"/>
                <a:gd name="T44" fmla="*/ 162 w 120"/>
                <a:gd name="T45" fmla="*/ 16 h 128"/>
                <a:gd name="T46" fmla="*/ 147 w 120"/>
                <a:gd name="T47" fmla="*/ 0 h 128"/>
                <a:gd name="T48" fmla="*/ 162 w 120"/>
                <a:gd name="T49" fmla="*/ 16 h 128"/>
                <a:gd name="T50" fmla="*/ 147 w 120"/>
                <a:gd name="T51" fmla="*/ 16 h 128"/>
                <a:gd name="T52" fmla="*/ 162 w 120"/>
                <a:gd name="T53" fmla="*/ 81 h 128"/>
                <a:gd name="T54" fmla="*/ 162 w 120"/>
                <a:gd name="T55" fmla="*/ 129 h 128"/>
                <a:gd name="T56" fmla="*/ 130 w 120"/>
                <a:gd name="T57" fmla="*/ 144 h 128"/>
                <a:gd name="T58" fmla="*/ 130 w 120"/>
                <a:gd name="T59" fmla="*/ 129 h 128"/>
                <a:gd name="T60" fmla="*/ 114 w 120"/>
                <a:gd name="T61" fmla="*/ 129 h 128"/>
                <a:gd name="T62" fmla="*/ 114 w 120"/>
                <a:gd name="T63" fmla="*/ 175 h 128"/>
                <a:gd name="T64" fmla="*/ 114 w 120"/>
                <a:gd name="T65" fmla="*/ 192 h 128"/>
                <a:gd name="T66" fmla="*/ 97 w 120"/>
                <a:gd name="T67" fmla="*/ 175 h 128"/>
                <a:gd name="T68" fmla="*/ 33 w 120"/>
                <a:gd name="T69" fmla="*/ 192 h 128"/>
                <a:gd name="T70" fmla="*/ 0 w 120"/>
                <a:gd name="T71" fmla="*/ 223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79" name="Freeform 267"/>
            <p:cNvSpPr>
              <a:spLocks/>
            </p:cNvSpPr>
            <p:nvPr/>
          </p:nvSpPr>
          <p:spPr bwMode="auto">
            <a:xfrm>
              <a:off x="5369" y="1878"/>
              <a:ext cx="103" cy="90"/>
            </a:xfrm>
            <a:custGeom>
              <a:avLst/>
              <a:gdLst>
                <a:gd name="T0" fmla="*/ 16 w 72"/>
                <a:gd name="T1" fmla="*/ 79 h 64"/>
                <a:gd name="T2" fmla="*/ 33 w 72"/>
                <a:gd name="T3" fmla="*/ 127 h 64"/>
                <a:gd name="T4" fmla="*/ 49 w 72"/>
                <a:gd name="T5" fmla="*/ 111 h 64"/>
                <a:gd name="T6" fmla="*/ 33 w 72"/>
                <a:gd name="T7" fmla="*/ 79 h 64"/>
                <a:gd name="T8" fmla="*/ 49 w 72"/>
                <a:gd name="T9" fmla="*/ 96 h 64"/>
                <a:gd name="T10" fmla="*/ 66 w 72"/>
                <a:gd name="T11" fmla="*/ 79 h 64"/>
                <a:gd name="T12" fmla="*/ 99 w 72"/>
                <a:gd name="T13" fmla="*/ 96 h 64"/>
                <a:gd name="T14" fmla="*/ 114 w 72"/>
                <a:gd name="T15" fmla="*/ 79 h 64"/>
                <a:gd name="T16" fmla="*/ 132 w 72"/>
                <a:gd name="T17" fmla="*/ 79 h 64"/>
                <a:gd name="T18" fmla="*/ 147 w 72"/>
                <a:gd name="T19" fmla="*/ 63 h 64"/>
                <a:gd name="T20" fmla="*/ 132 w 72"/>
                <a:gd name="T21" fmla="*/ 63 h 64"/>
                <a:gd name="T22" fmla="*/ 114 w 72"/>
                <a:gd name="T23" fmla="*/ 48 h 64"/>
                <a:gd name="T24" fmla="*/ 114 w 72"/>
                <a:gd name="T25" fmla="*/ 32 h 64"/>
                <a:gd name="T26" fmla="*/ 99 w 72"/>
                <a:gd name="T27" fmla="*/ 48 h 64"/>
                <a:gd name="T28" fmla="*/ 82 w 72"/>
                <a:gd name="T29" fmla="*/ 32 h 64"/>
                <a:gd name="T30" fmla="*/ 0 w 72"/>
                <a:gd name="T31" fmla="*/ 0 h 64"/>
                <a:gd name="T32" fmla="*/ 16 w 72"/>
                <a:gd name="T33" fmla="*/ 15 h 64"/>
                <a:gd name="T34" fmla="*/ 33 w 72"/>
                <a:gd name="T35" fmla="*/ 63 h 64"/>
                <a:gd name="T36" fmla="*/ 16 w 72"/>
                <a:gd name="T37" fmla="*/ 63 h 64"/>
                <a:gd name="T38" fmla="*/ 16 w 72"/>
                <a:gd name="T39" fmla="*/ 79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0" name="Line 268"/>
            <p:cNvSpPr>
              <a:spLocks noChangeShapeType="1"/>
            </p:cNvSpPr>
            <p:nvPr/>
          </p:nvSpPr>
          <p:spPr bwMode="auto">
            <a:xfrm flipV="1">
              <a:off x="5301" y="2285"/>
              <a:ext cx="11" cy="1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1" name="Line 269"/>
            <p:cNvSpPr>
              <a:spLocks noChangeShapeType="1"/>
            </p:cNvSpPr>
            <p:nvPr/>
          </p:nvSpPr>
          <p:spPr bwMode="auto">
            <a:xfrm flipV="1">
              <a:off x="5324" y="2250"/>
              <a:ext cx="1" cy="1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2" name="Line 270"/>
            <p:cNvSpPr>
              <a:spLocks noChangeShapeType="1"/>
            </p:cNvSpPr>
            <p:nvPr/>
          </p:nvSpPr>
          <p:spPr bwMode="auto">
            <a:xfrm flipV="1">
              <a:off x="5460" y="1911"/>
              <a:ext cx="3" cy="1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3" name="Freeform 271"/>
            <p:cNvSpPr>
              <a:spLocks/>
            </p:cNvSpPr>
            <p:nvPr/>
          </p:nvSpPr>
          <p:spPr bwMode="auto">
            <a:xfrm>
              <a:off x="5472" y="1878"/>
              <a:ext cx="23" cy="23"/>
            </a:xfrm>
            <a:custGeom>
              <a:avLst/>
              <a:gdLst>
                <a:gd name="T0" fmla="*/ 0 w 16"/>
                <a:gd name="T1" fmla="*/ 33 h 16"/>
                <a:gd name="T2" fmla="*/ 33 w 16"/>
                <a:gd name="T3" fmla="*/ 0 h 16"/>
                <a:gd name="T4" fmla="*/ 17 w 16"/>
                <a:gd name="T5" fmla="*/ 0 h 16"/>
                <a:gd name="T6" fmla="*/ 0 w 16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4" name="Line 272"/>
            <p:cNvSpPr>
              <a:spLocks noChangeShapeType="1"/>
            </p:cNvSpPr>
            <p:nvPr/>
          </p:nvSpPr>
          <p:spPr bwMode="auto">
            <a:xfrm flipV="1">
              <a:off x="5507" y="1867"/>
              <a:ext cx="1" cy="23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5" name="Line 273"/>
            <p:cNvSpPr>
              <a:spLocks noChangeShapeType="1"/>
            </p:cNvSpPr>
            <p:nvPr/>
          </p:nvSpPr>
          <p:spPr bwMode="auto">
            <a:xfrm>
              <a:off x="5518" y="1855"/>
              <a:ext cx="12" cy="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6" name="Freeform 274"/>
            <p:cNvSpPr>
              <a:spLocks/>
            </p:cNvSpPr>
            <p:nvPr/>
          </p:nvSpPr>
          <p:spPr bwMode="auto">
            <a:xfrm>
              <a:off x="5530" y="1765"/>
              <a:ext cx="10" cy="23"/>
            </a:xfrm>
            <a:custGeom>
              <a:avLst/>
              <a:gdLst>
                <a:gd name="T0" fmla="*/ 0 w 8"/>
                <a:gd name="T1" fmla="*/ 17 h 16"/>
                <a:gd name="T2" fmla="*/ 0 w 8"/>
                <a:gd name="T3" fmla="*/ 33 h 16"/>
                <a:gd name="T4" fmla="*/ 13 w 8"/>
                <a:gd name="T5" fmla="*/ 17 h 16"/>
                <a:gd name="T6" fmla="*/ 0 w 8"/>
                <a:gd name="T7" fmla="*/ 0 h 16"/>
                <a:gd name="T8" fmla="*/ 0 w 8"/>
                <a:gd name="T9" fmla="*/ 1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7" name="Freeform 275"/>
            <p:cNvSpPr>
              <a:spLocks/>
            </p:cNvSpPr>
            <p:nvPr/>
          </p:nvSpPr>
          <p:spPr bwMode="auto">
            <a:xfrm>
              <a:off x="5495" y="1596"/>
              <a:ext cx="12" cy="11"/>
            </a:xfrm>
            <a:custGeom>
              <a:avLst/>
              <a:gdLst>
                <a:gd name="T0" fmla="*/ 0 w 8"/>
                <a:gd name="T1" fmla="*/ 15 h 8"/>
                <a:gd name="T2" fmla="*/ 18 w 8"/>
                <a:gd name="T3" fmla="*/ 15 h 8"/>
                <a:gd name="T4" fmla="*/ 0 w 8"/>
                <a:gd name="T5" fmla="*/ 0 h 8"/>
                <a:gd name="T6" fmla="*/ 0 w 8"/>
                <a:gd name="T7" fmla="*/ 1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8" name="Freeform 276"/>
            <p:cNvSpPr>
              <a:spLocks/>
            </p:cNvSpPr>
            <p:nvPr/>
          </p:nvSpPr>
          <p:spPr bwMode="auto">
            <a:xfrm>
              <a:off x="5415" y="1370"/>
              <a:ext cx="45" cy="11"/>
            </a:xfrm>
            <a:custGeom>
              <a:avLst/>
              <a:gdLst>
                <a:gd name="T0" fmla="*/ 15 w 32"/>
                <a:gd name="T1" fmla="*/ 15 h 8"/>
                <a:gd name="T2" fmla="*/ 63 w 32"/>
                <a:gd name="T3" fmla="*/ 0 h 8"/>
                <a:gd name="T4" fmla="*/ 0 w 32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89" name="Freeform 277"/>
            <p:cNvSpPr>
              <a:spLocks/>
            </p:cNvSpPr>
            <p:nvPr/>
          </p:nvSpPr>
          <p:spPr bwMode="auto">
            <a:xfrm>
              <a:off x="4843" y="1325"/>
              <a:ext cx="47" cy="12"/>
            </a:xfrm>
            <a:custGeom>
              <a:avLst/>
              <a:gdLst>
                <a:gd name="T0" fmla="*/ 0 w 32"/>
                <a:gd name="T1" fmla="*/ 18 h 8"/>
                <a:gd name="T2" fmla="*/ 69 w 32"/>
                <a:gd name="T3" fmla="*/ 18 h 8"/>
                <a:gd name="T4" fmla="*/ 18 w 32"/>
                <a:gd name="T5" fmla="*/ 0 h 8"/>
                <a:gd name="T6" fmla="*/ 0 w 32"/>
                <a:gd name="T7" fmla="*/ 0 h 8"/>
                <a:gd name="T8" fmla="*/ 0 w 32"/>
                <a:gd name="T9" fmla="*/ 1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0" name="Line 278"/>
            <p:cNvSpPr>
              <a:spLocks noChangeShapeType="1"/>
            </p:cNvSpPr>
            <p:nvPr/>
          </p:nvSpPr>
          <p:spPr bwMode="auto">
            <a:xfrm>
              <a:off x="5415" y="1381"/>
              <a:ext cx="12" cy="13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1" name="Line 279"/>
            <p:cNvSpPr>
              <a:spLocks noChangeShapeType="1"/>
            </p:cNvSpPr>
            <p:nvPr/>
          </p:nvSpPr>
          <p:spPr bwMode="auto">
            <a:xfrm>
              <a:off x="4821" y="1337"/>
              <a:ext cx="11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2" name="Freeform 280"/>
            <p:cNvSpPr>
              <a:spLocks/>
            </p:cNvSpPr>
            <p:nvPr/>
          </p:nvSpPr>
          <p:spPr bwMode="auto">
            <a:xfrm>
              <a:off x="4866" y="1303"/>
              <a:ext cx="69" cy="12"/>
            </a:xfrm>
            <a:custGeom>
              <a:avLst/>
              <a:gdLst>
                <a:gd name="T0" fmla="*/ 0 w 48"/>
                <a:gd name="T1" fmla="*/ 0 h 8"/>
                <a:gd name="T2" fmla="*/ 99 w 48"/>
                <a:gd name="T3" fmla="*/ 18 h 8"/>
                <a:gd name="T4" fmla="*/ 99 w 48"/>
                <a:gd name="T5" fmla="*/ 0 h 8"/>
                <a:gd name="T6" fmla="*/ 0 w 4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3" name="Freeform 281"/>
            <p:cNvSpPr>
              <a:spLocks/>
            </p:cNvSpPr>
            <p:nvPr/>
          </p:nvSpPr>
          <p:spPr bwMode="auto">
            <a:xfrm>
              <a:off x="4742" y="1292"/>
              <a:ext cx="113" cy="23"/>
            </a:xfrm>
            <a:custGeom>
              <a:avLst/>
              <a:gdLst>
                <a:gd name="T0" fmla="*/ 16 w 80"/>
                <a:gd name="T1" fmla="*/ 17 h 16"/>
                <a:gd name="T2" fmla="*/ 81 w 80"/>
                <a:gd name="T3" fmla="*/ 33 h 16"/>
                <a:gd name="T4" fmla="*/ 144 w 80"/>
                <a:gd name="T5" fmla="*/ 33 h 16"/>
                <a:gd name="T6" fmla="*/ 160 w 80"/>
                <a:gd name="T7" fmla="*/ 17 h 16"/>
                <a:gd name="T8" fmla="*/ 81 w 80"/>
                <a:gd name="T9" fmla="*/ 0 h 16"/>
                <a:gd name="T10" fmla="*/ 16 w 80"/>
                <a:gd name="T11" fmla="*/ 0 h 16"/>
                <a:gd name="T12" fmla="*/ 0 w 80"/>
                <a:gd name="T13" fmla="*/ 0 h 16"/>
                <a:gd name="T14" fmla="*/ 16 w 80"/>
                <a:gd name="T15" fmla="*/ 1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4" name="Freeform 282"/>
            <p:cNvSpPr>
              <a:spLocks/>
            </p:cNvSpPr>
            <p:nvPr/>
          </p:nvSpPr>
          <p:spPr bwMode="auto">
            <a:xfrm>
              <a:off x="4228" y="1235"/>
              <a:ext cx="56" cy="22"/>
            </a:xfrm>
            <a:custGeom>
              <a:avLst/>
              <a:gdLst>
                <a:gd name="T0" fmla="*/ 0 w 40"/>
                <a:gd name="T1" fmla="*/ 30 h 16"/>
                <a:gd name="T2" fmla="*/ 78 w 40"/>
                <a:gd name="T3" fmla="*/ 30 h 16"/>
                <a:gd name="T4" fmla="*/ 63 w 40"/>
                <a:gd name="T5" fmla="*/ 15 h 16"/>
                <a:gd name="T6" fmla="*/ 15 w 40"/>
                <a:gd name="T7" fmla="*/ 0 h 16"/>
                <a:gd name="T8" fmla="*/ 0 w 40"/>
                <a:gd name="T9" fmla="*/ 0 h 16"/>
                <a:gd name="T10" fmla="*/ 0 w 40"/>
                <a:gd name="T11" fmla="*/ 3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5" name="Freeform 283"/>
            <p:cNvSpPr>
              <a:spLocks/>
            </p:cNvSpPr>
            <p:nvPr/>
          </p:nvSpPr>
          <p:spPr bwMode="auto">
            <a:xfrm>
              <a:off x="4090" y="1214"/>
              <a:ext cx="126" cy="33"/>
            </a:xfrm>
            <a:custGeom>
              <a:avLst/>
              <a:gdLst>
                <a:gd name="T0" fmla="*/ 0 w 88"/>
                <a:gd name="T1" fmla="*/ 15 h 24"/>
                <a:gd name="T2" fmla="*/ 82 w 88"/>
                <a:gd name="T3" fmla="*/ 45 h 24"/>
                <a:gd name="T4" fmla="*/ 180 w 88"/>
                <a:gd name="T5" fmla="*/ 45 h 24"/>
                <a:gd name="T6" fmla="*/ 165 w 88"/>
                <a:gd name="T7" fmla="*/ 30 h 24"/>
                <a:gd name="T8" fmla="*/ 49 w 88"/>
                <a:gd name="T9" fmla="*/ 0 h 24"/>
                <a:gd name="T10" fmla="*/ 16 w 88"/>
                <a:gd name="T11" fmla="*/ 0 h 24"/>
                <a:gd name="T12" fmla="*/ 16 w 88"/>
                <a:gd name="T13" fmla="*/ 15 h 24"/>
                <a:gd name="T14" fmla="*/ 0 w 88"/>
                <a:gd name="T15" fmla="*/ 1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6" name="Freeform 284"/>
            <p:cNvSpPr>
              <a:spLocks/>
            </p:cNvSpPr>
            <p:nvPr/>
          </p:nvSpPr>
          <p:spPr bwMode="auto">
            <a:xfrm>
              <a:off x="3679" y="1281"/>
              <a:ext cx="194" cy="100"/>
            </a:xfrm>
            <a:custGeom>
              <a:avLst/>
              <a:gdLst>
                <a:gd name="T0" fmla="*/ 16 w 136"/>
                <a:gd name="T1" fmla="*/ 124 h 72"/>
                <a:gd name="T2" fmla="*/ 66 w 136"/>
                <a:gd name="T3" fmla="*/ 139 h 72"/>
                <a:gd name="T4" fmla="*/ 130 w 136"/>
                <a:gd name="T5" fmla="*/ 139 h 72"/>
                <a:gd name="T6" fmla="*/ 97 w 136"/>
                <a:gd name="T7" fmla="*/ 124 h 72"/>
                <a:gd name="T8" fmla="*/ 81 w 136"/>
                <a:gd name="T9" fmla="*/ 93 h 72"/>
                <a:gd name="T10" fmla="*/ 147 w 136"/>
                <a:gd name="T11" fmla="*/ 31 h 72"/>
                <a:gd name="T12" fmla="*/ 277 w 136"/>
                <a:gd name="T13" fmla="*/ 15 h 72"/>
                <a:gd name="T14" fmla="*/ 261 w 136"/>
                <a:gd name="T15" fmla="*/ 0 h 72"/>
                <a:gd name="T16" fmla="*/ 244 w 136"/>
                <a:gd name="T17" fmla="*/ 0 h 72"/>
                <a:gd name="T18" fmla="*/ 211 w 136"/>
                <a:gd name="T19" fmla="*/ 0 h 72"/>
                <a:gd name="T20" fmla="*/ 130 w 136"/>
                <a:gd name="T21" fmla="*/ 15 h 72"/>
                <a:gd name="T22" fmla="*/ 49 w 136"/>
                <a:gd name="T23" fmla="*/ 31 h 72"/>
                <a:gd name="T24" fmla="*/ 49 w 136"/>
                <a:gd name="T25" fmla="*/ 61 h 72"/>
                <a:gd name="T26" fmla="*/ 33 w 136"/>
                <a:gd name="T27" fmla="*/ 61 h 72"/>
                <a:gd name="T28" fmla="*/ 49 w 136"/>
                <a:gd name="T29" fmla="*/ 78 h 72"/>
                <a:gd name="T30" fmla="*/ 16 w 136"/>
                <a:gd name="T31" fmla="*/ 93 h 72"/>
                <a:gd name="T32" fmla="*/ 33 w 136"/>
                <a:gd name="T33" fmla="*/ 93 h 72"/>
                <a:gd name="T34" fmla="*/ 0 w 136"/>
                <a:gd name="T35" fmla="*/ 108 h 72"/>
                <a:gd name="T36" fmla="*/ 16 w 136"/>
                <a:gd name="T37" fmla="*/ 124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7" name="Freeform 285"/>
            <p:cNvSpPr>
              <a:spLocks/>
            </p:cNvSpPr>
            <p:nvPr/>
          </p:nvSpPr>
          <p:spPr bwMode="auto">
            <a:xfrm>
              <a:off x="3656" y="1405"/>
              <a:ext cx="34" cy="10"/>
            </a:xfrm>
            <a:custGeom>
              <a:avLst/>
              <a:gdLst>
                <a:gd name="T0" fmla="*/ 16 w 24"/>
                <a:gd name="T1" fmla="*/ 13 h 8"/>
                <a:gd name="T2" fmla="*/ 33 w 24"/>
                <a:gd name="T3" fmla="*/ 13 h 8"/>
                <a:gd name="T4" fmla="*/ 48 w 24"/>
                <a:gd name="T5" fmla="*/ 0 h 8"/>
                <a:gd name="T6" fmla="*/ 16 w 24"/>
                <a:gd name="T7" fmla="*/ 0 h 8"/>
                <a:gd name="T8" fmla="*/ 0 w 24"/>
                <a:gd name="T9" fmla="*/ 0 h 8"/>
                <a:gd name="T10" fmla="*/ 16 w 24"/>
                <a:gd name="T11" fmla="*/ 1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8" name="Freeform 286"/>
            <p:cNvSpPr>
              <a:spLocks/>
            </p:cNvSpPr>
            <p:nvPr/>
          </p:nvSpPr>
          <p:spPr bwMode="auto">
            <a:xfrm>
              <a:off x="3679" y="1214"/>
              <a:ext cx="91" cy="10"/>
            </a:xfrm>
            <a:custGeom>
              <a:avLst/>
              <a:gdLst>
                <a:gd name="T0" fmla="*/ 0 w 64"/>
                <a:gd name="T1" fmla="*/ 13 h 8"/>
                <a:gd name="T2" fmla="*/ 81 w 64"/>
                <a:gd name="T3" fmla="*/ 13 h 8"/>
                <a:gd name="T4" fmla="*/ 97 w 64"/>
                <a:gd name="T5" fmla="*/ 13 h 8"/>
                <a:gd name="T6" fmla="*/ 81 w 64"/>
                <a:gd name="T7" fmla="*/ 0 h 8"/>
                <a:gd name="T8" fmla="*/ 129 w 64"/>
                <a:gd name="T9" fmla="*/ 0 h 8"/>
                <a:gd name="T10" fmla="*/ 114 w 64"/>
                <a:gd name="T11" fmla="*/ 0 h 8"/>
                <a:gd name="T12" fmla="*/ 0 w 64"/>
                <a:gd name="T13" fmla="*/ 1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199" name="Freeform 287"/>
            <p:cNvSpPr>
              <a:spLocks/>
            </p:cNvSpPr>
            <p:nvPr/>
          </p:nvSpPr>
          <p:spPr bwMode="auto">
            <a:xfrm>
              <a:off x="3644" y="1202"/>
              <a:ext cx="58" cy="12"/>
            </a:xfrm>
            <a:custGeom>
              <a:avLst/>
              <a:gdLst>
                <a:gd name="T0" fmla="*/ 0 w 40"/>
                <a:gd name="T1" fmla="*/ 18 h 8"/>
                <a:gd name="T2" fmla="*/ 84 w 40"/>
                <a:gd name="T3" fmla="*/ 18 h 8"/>
                <a:gd name="T4" fmla="*/ 67 w 40"/>
                <a:gd name="T5" fmla="*/ 18 h 8"/>
                <a:gd name="T6" fmla="*/ 67 w 40"/>
                <a:gd name="T7" fmla="*/ 0 h 8"/>
                <a:gd name="T8" fmla="*/ 33 w 40"/>
                <a:gd name="T9" fmla="*/ 18 h 8"/>
                <a:gd name="T10" fmla="*/ 0 w 40"/>
                <a:gd name="T11" fmla="*/ 1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0" name="Freeform 288"/>
            <p:cNvSpPr>
              <a:spLocks/>
            </p:cNvSpPr>
            <p:nvPr/>
          </p:nvSpPr>
          <p:spPr bwMode="auto">
            <a:xfrm>
              <a:off x="3531" y="1214"/>
              <a:ext cx="80" cy="10"/>
            </a:xfrm>
            <a:custGeom>
              <a:avLst/>
              <a:gdLst>
                <a:gd name="T0" fmla="*/ 0 w 56"/>
                <a:gd name="T1" fmla="*/ 13 h 8"/>
                <a:gd name="T2" fmla="*/ 81 w 56"/>
                <a:gd name="T3" fmla="*/ 13 h 8"/>
                <a:gd name="T4" fmla="*/ 99 w 56"/>
                <a:gd name="T5" fmla="*/ 13 h 8"/>
                <a:gd name="T6" fmla="*/ 114 w 56"/>
                <a:gd name="T7" fmla="*/ 13 h 8"/>
                <a:gd name="T8" fmla="*/ 49 w 56"/>
                <a:gd name="T9" fmla="*/ 0 h 8"/>
                <a:gd name="T10" fmla="*/ 0 w 56"/>
                <a:gd name="T11" fmla="*/ 13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1" name="Freeform 289"/>
            <p:cNvSpPr>
              <a:spLocks/>
            </p:cNvSpPr>
            <p:nvPr/>
          </p:nvSpPr>
          <p:spPr bwMode="auto">
            <a:xfrm>
              <a:off x="3142" y="1224"/>
              <a:ext cx="194" cy="57"/>
            </a:xfrm>
            <a:custGeom>
              <a:avLst/>
              <a:gdLst>
                <a:gd name="T0" fmla="*/ 0 w 136"/>
                <a:gd name="T1" fmla="*/ 16 h 40"/>
                <a:gd name="T2" fmla="*/ 16 w 136"/>
                <a:gd name="T3" fmla="*/ 33 h 40"/>
                <a:gd name="T4" fmla="*/ 33 w 136"/>
                <a:gd name="T5" fmla="*/ 48 h 40"/>
                <a:gd name="T6" fmla="*/ 66 w 136"/>
                <a:gd name="T7" fmla="*/ 48 h 40"/>
                <a:gd name="T8" fmla="*/ 49 w 136"/>
                <a:gd name="T9" fmla="*/ 48 h 40"/>
                <a:gd name="T10" fmla="*/ 49 w 136"/>
                <a:gd name="T11" fmla="*/ 66 h 40"/>
                <a:gd name="T12" fmla="*/ 97 w 136"/>
                <a:gd name="T13" fmla="*/ 81 h 40"/>
                <a:gd name="T14" fmla="*/ 130 w 136"/>
                <a:gd name="T15" fmla="*/ 48 h 40"/>
                <a:gd name="T16" fmla="*/ 163 w 136"/>
                <a:gd name="T17" fmla="*/ 33 h 40"/>
                <a:gd name="T18" fmla="*/ 180 w 136"/>
                <a:gd name="T19" fmla="*/ 48 h 40"/>
                <a:gd name="T20" fmla="*/ 180 w 136"/>
                <a:gd name="T21" fmla="*/ 66 h 40"/>
                <a:gd name="T22" fmla="*/ 211 w 136"/>
                <a:gd name="T23" fmla="*/ 66 h 40"/>
                <a:gd name="T24" fmla="*/ 244 w 136"/>
                <a:gd name="T25" fmla="*/ 66 h 40"/>
                <a:gd name="T26" fmla="*/ 130 w 136"/>
                <a:gd name="T27" fmla="*/ 33 h 40"/>
                <a:gd name="T28" fmla="*/ 130 w 136"/>
                <a:gd name="T29" fmla="*/ 16 h 40"/>
                <a:gd name="T30" fmla="*/ 211 w 136"/>
                <a:gd name="T31" fmla="*/ 33 h 40"/>
                <a:gd name="T32" fmla="*/ 277 w 136"/>
                <a:gd name="T33" fmla="*/ 16 h 40"/>
                <a:gd name="T34" fmla="*/ 261 w 136"/>
                <a:gd name="T35" fmla="*/ 0 h 40"/>
                <a:gd name="T36" fmla="*/ 147 w 136"/>
                <a:gd name="T37" fmla="*/ 0 h 40"/>
                <a:gd name="T38" fmla="*/ 81 w 136"/>
                <a:gd name="T39" fmla="*/ 16 h 40"/>
                <a:gd name="T40" fmla="*/ 0 w 136"/>
                <a:gd name="T41" fmla="*/ 16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2" name="Line 290"/>
            <p:cNvSpPr>
              <a:spLocks noChangeShapeType="1"/>
            </p:cNvSpPr>
            <p:nvPr/>
          </p:nvSpPr>
          <p:spPr bwMode="auto">
            <a:xfrm>
              <a:off x="3634" y="1235"/>
              <a:ext cx="22" cy="3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3" name="Line 291"/>
            <p:cNvSpPr>
              <a:spLocks noChangeShapeType="1"/>
            </p:cNvSpPr>
            <p:nvPr/>
          </p:nvSpPr>
          <p:spPr bwMode="auto">
            <a:xfrm>
              <a:off x="2869" y="1551"/>
              <a:ext cx="11" cy="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4" name="Freeform 292"/>
            <p:cNvSpPr>
              <a:spLocks/>
            </p:cNvSpPr>
            <p:nvPr/>
          </p:nvSpPr>
          <p:spPr bwMode="auto">
            <a:xfrm>
              <a:off x="2949" y="1574"/>
              <a:ext cx="11" cy="12"/>
            </a:xfrm>
            <a:custGeom>
              <a:avLst/>
              <a:gdLst>
                <a:gd name="T0" fmla="*/ 0 w 8"/>
                <a:gd name="T1" fmla="*/ 0 h 8"/>
                <a:gd name="T2" fmla="*/ 15 w 8"/>
                <a:gd name="T3" fmla="*/ 0 h 8"/>
                <a:gd name="T4" fmla="*/ 0 w 8"/>
                <a:gd name="T5" fmla="*/ 18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5" name="Freeform 293"/>
            <p:cNvSpPr>
              <a:spLocks/>
            </p:cNvSpPr>
            <p:nvPr/>
          </p:nvSpPr>
          <p:spPr bwMode="auto">
            <a:xfrm>
              <a:off x="2857" y="1607"/>
              <a:ext cx="23" cy="24"/>
            </a:xfrm>
            <a:custGeom>
              <a:avLst/>
              <a:gdLst>
                <a:gd name="T0" fmla="*/ 0 w 16"/>
                <a:gd name="T1" fmla="*/ 36 h 16"/>
                <a:gd name="T2" fmla="*/ 17 w 16"/>
                <a:gd name="T3" fmla="*/ 36 h 16"/>
                <a:gd name="T4" fmla="*/ 33 w 16"/>
                <a:gd name="T5" fmla="*/ 0 h 16"/>
                <a:gd name="T6" fmla="*/ 0 w 16"/>
                <a:gd name="T7" fmla="*/ 18 h 16"/>
                <a:gd name="T8" fmla="*/ 0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6" name="Freeform 294"/>
            <p:cNvSpPr>
              <a:spLocks/>
            </p:cNvSpPr>
            <p:nvPr/>
          </p:nvSpPr>
          <p:spPr bwMode="auto">
            <a:xfrm>
              <a:off x="3256" y="1619"/>
              <a:ext cx="12" cy="22"/>
            </a:xfrm>
            <a:custGeom>
              <a:avLst/>
              <a:gdLst>
                <a:gd name="T0" fmla="*/ 0 w 8"/>
                <a:gd name="T1" fmla="*/ 15 h 16"/>
                <a:gd name="T2" fmla="*/ 0 w 8"/>
                <a:gd name="T3" fmla="*/ 30 h 16"/>
                <a:gd name="T4" fmla="*/ 0 w 8"/>
                <a:gd name="T5" fmla="*/ 15 h 16"/>
                <a:gd name="T6" fmla="*/ 18 w 8"/>
                <a:gd name="T7" fmla="*/ 0 h 16"/>
                <a:gd name="T8" fmla="*/ 0 w 8"/>
                <a:gd name="T9" fmla="*/ 1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7" name="Freeform 295"/>
            <p:cNvSpPr>
              <a:spLocks/>
            </p:cNvSpPr>
            <p:nvPr/>
          </p:nvSpPr>
          <p:spPr bwMode="auto">
            <a:xfrm>
              <a:off x="3314" y="1607"/>
              <a:ext cx="12" cy="12"/>
            </a:xfrm>
            <a:custGeom>
              <a:avLst/>
              <a:gdLst>
                <a:gd name="T0" fmla="*/ 0 w 8"/>
                <a:gd name="T1" fmla="*/ 18 h 8"/>
                <a:gd name="T2" fmla="*/ 18 w 8"/>
                <a:gd name="T3" fmla="*/ 0 h 8"/>
                <a:gd name="T4" fmla="*/ 0 w 8"/>
                <a:gd name="T5" fmla="*/ 0 h 8"/>
                <a:gd name="T6" fmla="*/ 0 w 8"/>
                <a:gd name="T7" fmla="*/ 1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8" name="Freeform 296"/>
            <p:cNvSpPr>
              <a:spLocks/>
            </p:cNvSpPr>
            <p:nvPr/>
          </p:nvSpPr>
          <p:spPr bwMode="auto">
            <a:xfrm>
              <a:off x="3314" y="1596"/>
              <a:ext cx="12" cy="11"/>
            </a:xfrm>
            <a:custGeom>
              <a:avLst/>
              <a:gdLst>
                <a:gd name="T0" fmla="*/ 0 w 8"/>
                <a:gd name="T1" fmla="*/ 15 h 8"/>
                <a:gd name="T2" fmla="*/ 18 w 8"/>
                <a:gd name="T3" fmla="*/ 15 h 8"/>
                <a:gd name="T4" fmla="*/ 0 w 8"/>
                <a:gd name="T5" fmla="*/ 0 h 8"/>
                <a:gd name="T6" fmla="*/ 0 w 8"/>
                <a:gd name="T7" fmla="*/ 1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09" name="Freeform 297"/>
            <p:cNvSpPr>
              <a:spLocks/>
            </p:cNvSpPr>
            <p:nvPr/>
          </p:nvSpPr>
          <p:spPr bwMode="auto">
            <a:xfrm>
              <a:off x="2869" y="1607"/>
              <a:ext cx="126" cy="170"/>
            </a:xfrm>
            <a:custGeom>
              <a:avLst/>
              <a:gdLst>
                <a:gd name="T0" fmla="*/ 0 w 88"/>
                <a:gd name="T1" fmla="*/ 241 h 120"/>
                <a:gd name="T2" fmla="*/ 16 w 88"/>
                <a:gd name="T3" fmla="*/ 241 h 120"/>
                <a:gd name="T4" fmla="*/ 49 w 88"/>
                <a:gd name="T5" fmla="*/ 241 h 120"/>
                <a:gd name="T6" fmla="*/ 66 w 88"/>
                <a:gd name="T7" fmla="*/ 225 h 120"/>
                <a:gd name="T8" fmla="*/ 82 w 88"/>
                <a:gd name="T9" fmla="*/ 241 h 120"/>
                <a:gd name="T10" fmla="*/ 147 w 88"/>
                <a:gd name="T11" fmla="*/ 225 h 120"/>
                <a:gd name="T12" fmla="*/ 165 w 88"/>
                <a:gd name="T13" fmla="*/ 208 h 120"/>
                <a:gd name="T14" fmla="*/ 147 w 88"/>
                <a:gd name="T15" fmla="*/ 208 h 120"/>
                <a:gd name="T16" fmla="*/ 180 w 88"/>
                <a:gd name="T17" fmla="*/ 177 h 120"/>
                <a:gd name="T18" fmla="*/ 165 w 88"/>
                <a:gd name="T19" fmla="*/ 160 h 120"/>
                <a:gd name="T20" fmla="*/ 132 w 88"/>
                <a:gd name="T21" fmla="*/ 160 h 120"/>
                <a:gd name="T22" fmla="*/ 147 w 88"/>
                <a:gd name="T23" fmla="*/ 160 h 120"/>
                <a:gd name="T24" fmla="*/ 132 w 88"/>
                <a:gd name="T25" fmla="*/ 129 h 120"/>
                <a:gd name="T26" fmla="*/ 115 w 88"/>
                <a:gd name="T27" fmla="*/ 112 h 120"/>
                <a:gd name="T28" fmla="*/ 99 w 88"/>
                <a:gd name="T29" fmla="*/ 81 h 120"/>
                <a:gd name="T30" fmla="*/ 66 w 88"/>
                <a:gd name="T31" fmla="*/ 81 h 120"/>
                <a:gd name="T32" fmla="*/ 99 w 88"/>
                <a:gd name="T33" fmla="*/ 33 h 120"/>
                <a:gd name="T34" fmla="*/ 49 w 88"/>
                <a:gd name="T35" fmla="*/ 33 h 120"/>
                <a:gd name="T36" fmla="*/ 82 w 88"/>
                <a:gd name="T37" fmla="*/ 16 h 120"/>
                <a:gd name="T38" fmla="*/ 82 w 88"/>
                <a:gd name="T39" fmla="*/ 0 h 120"/>
                <a:gd name="T40" fmla="*/ 33 w 88"/>
                <a:gd name="T41" fmla="*/ 0 h 120"/>
                <a:gd name="T42" fmla="*/ 16 w 88"/>
                <a:gd name="T43" fmla="*/ 33 h 120"/>
                <a:gd name="T44" fmla="*/ 16 w 88"/>
                <a:gd name="T45" fmla="*/ 48 h 120"/>
                <a:gd name="T46" fmla="*/ 0 w 88"/>
                <a:gd name="T47" fmla="*/ 64 h 120"/>
                <a:gd name="T48" fmla="*/ 16 w 88"/>
                <a:gd name="T49" fmla="*/ 64 h 120"/>
                <a:gd name="T50" fmla="*/ 16 w 88"/>
                <a:gd name="T51" fmla="*/ 81 h 120"/>
                <a:gd name="T52" fmla="*/ 0 w 88"/>
                <a:gd name="T53" fmla="*/ 81 h 120"/>
                <a:gd name="T54" fmla="*/ 16 w 88"/>
                <a:gd name="T55" fmla="*/ 81 h 120"/>
                <a:gd name="T56" fmla="*/ 16 w 88"/>
                <a:gd name="T57" fmla="*/ 96 h 120"/>
                <a:gd name="T58" fmla="*/ 33 w 88"/>
                <a:gd name="T59" fmla="*/ 81 h 120"/>
                <a:gd name="T60" fmla="*/ 33 w 88"/>
                <a:gd name="T61" fmla="*/ 96 h 120"/>
                <a:gd name="T62" fmla="*/ 16 w 88"/>
                <a:gd name="T63" fmla="*/ 112 h 120"/>
                <a:gd name="T64" fmla="*/ 33 w 88"/>
                <a:gd name="T65" fmla="*/ 112 h 120"/>
                <a:gd name="T66" fmla="*/ 66 w 88"/>
                <a:gd name="T67" fmla="*/ 112 h 120"/>
                <a:gd name="T68" fmla="*/ 49 w 88"/>
                <a:gd name="T69" fmla="*/ 112 h 120"/>
                <a:gd name="T70" fmla="*/ 82 w 88"/>
                <a:gd name="T71" fmla="*/ 129 h 120"/>
                <a:gd name="T72" fmla="*/ 66 w 88"/>
                <a:gd name="T73" fmla="*/ 160 h 120"/>
                <a:gd name="T74" fmla="*/ 33 w 88"/>
                <a:gd name="T75" fmla="*/ 160 h 120"/>
                <a:gd name="T76" fmla="*/ 33 w 88"/>
                <a:gd name="T77" fmla="*/ 177 h 120"/>
                <a:gd name="T78" fmla="*/ 16 w 88"/>
                <a:gd name="T79" fmla="*/ 193 h 120"/>
                <a:gd name="T80" fmla="*/ 16 w 88"/>
                <a:gd name="T81" fmla="*/ 208 h 120"/>
                <a:gd name="T82" fmla="*/ 49 w 88"/>
                <a:gd name="T83" fmla="*/ 208 h 120"/>
                <a:gd name="T84" fmla="*/ 66 w 88"/>
                <a:gd name="T85" fmla="*/ 208 h 120"/>
                <a:gd name="T86" fmla="*/ 33 w 88"/>
                <a:gd name="T87" fmla="*/ 208 h 120"/>
                <a:gd name="T88" fmla="*/ 0 w 88"/>
                <a:gd name="T89" fmla="*/ 241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0" name="Freeform 298"/>
            <p:cNvSpPr>
              <a:spLocks/>
            </p:cNvSpPr>
            <p:nvPr/>
          </p:nvSpPr>
          <p:spPr bwMode="auto">
            <a:xfrm>
              <a:off x="3097" y="1935"/>
              <a:ext cx="11" cy="33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30 h 24"/>
                <a:gd name="T4" fmla="*/ 15 w 8"/>
                <a:gd name="T5" fmla="*/ 45 h 24"/>
                <a:gd name="T6" fmla="*/ 15 w 8"/>
                <a:gd name="T7" fmla="*/ 0 h 24"/>
                <a:gd name="T8" fmla="*/ 0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1" name="Freeform 299"/>
            <p:cNvSpPr>
              <a:spLocks/>
            </p:cNvSpPr>
            <p:nvPr/>
          </p:nvSpPr>
          <p:spPr bwMode="auto">
            <a:xfrm>
              <a:off x="3085" y="1968"/>
              <a:ext cx="34" cy="46"/>
            </a:xfrm>
            <a:custGeom>
              <a:avLst/>
              <a:gdLst>
                <a:gd name="T0" fmla="*/ 0 w 24"/>
                <a:gd name="T1" fmla="*/ 0 h 32"/>
                <a:gd name="T2" fmla="*/ 16 w 24"/>
                <a:gd name="T3" fmla="*/ 66 h 32"/>
                <a:gd name="T4" fmla="*/ 48 w 24"/>
                <a:gd name="T5" fmla="*/ 66 h 32"/>
                <a:gd name="T6" fmla="*/ 48 w 24"/>
                <a:gd name="T7" fmla="*/ 17 h 32"/>
                <a:gd name="T8" fmla="*/ 33 w 24"/>
                <a:gd name="T9" fmla="*/ 0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2" name="Freeform 300"/>
            <p:cNvSpPr>
              <a:spLocks/>
            </p:cNvSpPr>
            <p:nvPr/>
          </p:nvSpPr>
          <p:spPr bwMode="auto">
            <a:xfrm>
              <a:off x="3165" y="2024"/>
              <a:ext cx="57" cy="35"/>
            </a:xfrm>
            <a:custGeom>
              <a:avLst/>
              <a:gdLst>
                <a:gd name="T0" fmla="*/ 0 w 40"/>
                <a:gd name="T1" fmla="*/ 18 h 24"/>
                <a:gd name="T2" fmla="*/ 0 w 40"/>
                <a:gd name="T3" fmla="*/ 34 h 24"/>
                <a:gd name="T4" fmla="*/ 66 w 40"/>
                <a:gd name="T5" fmla="*/ 51 h 24"/>
                <a:gd name="T6" fmla="*/ 81 w 40"/>
                <a:gd name="T7" fmla="*/ 0 h 24"/>
                <a:gd name="T8" fmla="*/ 48 w 40"/>
                <a:gd name="T9" fmla="*/ 18 h 24"/>
                <a:gd name="T10" fmla="*/ 16 w 40"/>
                <a:gd name="T11" fmla="*/ 18 h 24"/>
                <a:gd name="T12" fmla="*/ 0 w 40"/>
                <a:gd name="T13" fmla="*/ 1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3" name="Freeform 301"/>
            <p:cNvSpPr>
              <a:spLocks/>
            </p:cNvSpPr>
            <p:nvPr/>
          </p:nvSpPr>
          <p:spPr bwMode="auto">
            <a:xfrm>
              <a:off x="3326" y="2024"/>
              <a:ext cx="33" cy="45"/>
            </a:xfrm>
            <a:custGeom>
              <a:avLst/>
              <a:gdLst>
                <a:gd name="T0" fmla="*/ 0 w 24"/>
                <a:gd name="T1" fmla="*/ 15 h 32"/>
                <a:gd name="T2" fmla="*/ 0 w 24"/>
                <a:gd name="T3" fmla="*/ 32 h 32"/>
                <a:gd name="T4" fmla="*/ 15 w 24"/>
                <a:gd name="T5" fmla="*/ 48 h 32"/>
                <a:gd name="T6" fmla="*/ 30 w 24"/>
                <a:gd name="T7" fmla="*/ 63 h 32"/>
                <a:gd name="T8" fmla="*/ 30 w 24"/>
                <a:gd name="T9" fmla="*/ 48 h 32"/>
                <a:gd name="T10" fmla="*/ 45 w 24"/>
                <a:gd name="T11" fmla="*/ 63 h 32"/>
                <a:gd name="T12" fmla="*/ 30 w 24"/>
                <a:gd name="T13" fmla="*/ 32 h 32"/>
                <a:gd name="T14" fmla="*/ 45 w 24"/>
                <a:gd name="T15" fmla="*/ 32 h 32"/>
                <a:gd name="T16" fmla="*/ 30 w 24"/>
                <a:gd name="T17" fmla="*/ 15 h 32"/>
                <a:gd name="T18" fmla="*/ 15 w 24"/>
                <a:gd name="T19" fmla="*/ 0 h 32"/>
                <a:gd name="T20" fmla="*/ 0 w 24"/>
                <a:gd name="T21" fmla="*/ 15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4" name="Freeform 302"/>
            <p:cNvSpPr>
              <a:spLocks/>
            </p:cNvSpPr>
            <p:nvPr/>
          </p:nvSpPr>
          <p:spPr bwMode="auto">
            <a:xfrm>
              <a:off x="3371" y="2080"/>
              <a:ext cx="46" cy="24"/>
            </a:xfrm>
            <a:custGeom>
              <a:avLst/>
              <a:gdLst>
                <a:gd name="T0" fmla="*/ 0 w 32"/>
                <a:gd name="T1" fmla="*/ 18 h 16"/>
                <a:gd name="T2" fmla="*/ 33 w 32"/>
                <a:gd name="T3" fmla="*/ 36 h 16"/>
                <a:gd name="T4" fmla="*/ 66 w 32"/>
                <a:gd name="T5" fmla="*/ 36 h 16"/>
                <a:gd name="T6" fmla="*/ 66 w 32"/>
                <a:gd name="T7" fmla="*/ 18 h 16"/>
                <a:gd name="T8" fmla="*/ 50 w 32"/>
                <a:gd name="T9" fmla="*/ 18 h 16"/>
                <a:gd name="T10" fmla="*/ 0 w 32"/>
                <a:gd name="T11" fmla="*/ 0 h 16"/>
                <a:gd name="T12" fmla="*/ 0 w 32"/>
                <a:gd name="T13" fmla="*/ 18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5" name="Freeform 303"/>
            <p:cNvSpPr>
              <a:spLocks/>
            </p:cNvSpPr>
            <p:nvPr/>
          </p:nvSpPr>
          <p:spPr bwMode="auto">
            <a:xfrm>
              <a:off x="3519" y="2080"/>
              <a:ext cx="45" cy="24"/>
            </a:xfrm>
            <a:custGeom>
              <a:avLst/>
              <a:gdLst>
                <a:gd name="T0" fmla="*/ 0 w 32"/>
                <a:gd name="T1" fmla="*/ 36 h 16"/>
                <a:gd name="T2" fmla="*/ 15 w 32"/>
                <a:gd name="T3" fmla="*/ 36 h 16"/>
                <a:gd name="T4" fmla="*/ 32 w 32"/>
                <a:gd name="T5" fmla="*/ 36 h 16"/>
                <a:gd name="T6" fmla="*/ 48 w 32"/>
                <a:gd name="T7" fmla="*/ 36 h 16"/>
                <a:gd name="T8" fmla="*/ 48 w 32"/>
                <a:gd name="T9" fmla="*/ 18 h 16"/>
                <a:gd name="T10" fmla="*/ 63 w 32"/>
                <a:gd name="T11" fmla="*/ 0 h 16"/>
                <a:gd name="T12" fmla="*/ 0 w 32"/>
                <a:gd name="T13" fmla="*/ 3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6" name="Freeform 304"/>
            <p:cNvSpPr>
              <a:spLocks/>
            </p:cNvSpPr>
            <p:nvPr/>
          </p:nvSpPr>
          <p:spPr bwMode="auto">
            <a:xfrm>
              <a:off x="2983" y="1991"/>
              <a:ext cx="23" cy="23"/>
            </a:xfrm>
            <a:custGeom>
              <a:avLst/>
              <a:gdLst>
                <a:gd name="T0" fmla="*/ 0 w 16"/>
                <a:gd name="T1" fmla="*/ 17 h 16"/>
                <a:gd name="T2" fmla="*/ 33 w 16"/>
                <a:gd name="T3" fmla="*/ 33 h 16"/>
                <a:gd name="T4" fmla="*/ 33 w 16"/>
                <a:gd name="T5" fmla="*/ 17 h 16"/>
                <a:gd name="T6" fmla="*/ 17 w 16"/>
                <a:gd name="T7" fmla="*/ 0 h 16"/>
                <a:gd name="T8" fmla="*/ 0 w 16"/>
                <a:gd name="T9" fmla="*/ 1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7" name="Freeform 305"/>
            <p:cNvSpPr>
              <a:spLocks/>
            </p:cNvSpPr>
            <p:nvPr/>
          </p:nvSpPr>
          <p:spPr bwMode="auto">
            <a:xfrm>
              <a:off x="2629" y="2239"/>
              <a:ext cx="10" cy="11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15 h 8"/>
                <a:gd name="T4" fmla="*/ 13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8" name="Freeform 306"/>
            <p:cNvSpPr>
              <a:spLocks/>
            </p:cNvSpPr>
            <p:nvPr/>
          </p:nvSpPr>
          <p:spPr bwMode="auto">
            <a:xfrm>
              <a:off x="2674" y="2227"/>
              <a:ext cx="22" cy="23"/>
            </a:xfrm>
            <a:custGeom>
              <a:avLst/>
              <a:gdLst>
                <a:gd name="T0" fmla="*/ 0 w 16"/>
                <a:gd name="T1" fmla="*/ 33 h 16"/>
                <a:gd name="T2" fmla="*/ 15 w 16"/>
                <a:gd name="T3" fmla="*/ 17 h 16"/>
                <a:gd name="T4" fmla="*/ 15 w 16"/>
                <a:gd name="T5" fmla="*/ 0 h 16"/>
                <a:gd name="T6" fmla="*/ 30 w 16"/>
                <a:gd name="T7" fmla="*/ 0 h 16"/>
                <a:gd name="T8" fmla="*/ 0 w 16"/>
                <a:gd name="T9" fmla="*/ 3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19" name="Freeform 307"/>
            <p:cNvSpPr>
              <a:spLocks/>
            </p:cNvSpPr>
            <p:nvPr/>
          </p:nvSpPr>
          <p:spPr bwMode="auto">
            <a:xfrm>
              <a:off x="5026" y="3072"/>
              <a:ext cx="742" cy="609"/>
            </a:xfrm>
            <a:custGeom>
              <a:avLst/>
              <a:gdLst>
                <a:gd name="T0" fmla="*/ 16 w 520"/>
                <a:gd name="T1" fmla="*/ 732 h 432"/>
                <a:gd name="T2" fmla="*/ 130 w 520"/>
                <a:gd name="T3" fmla="*/ 699 h 432"/>
                <a:gd name="T4" fmla="*/ 228 w 520"/>
                <a:gd name="T5" fmla="*/ 668 h 432"/>
                <a:gd name="T6" fmla="*/ 439 w 520"/>
                <a:gd name="T7" fmla="*/ 636 h 432"/>
                <a:gd name="T8" fmla="*/ 505 w 520"/>
                <a:gd name="T9" fmla="*/ 684 h 432"/>
                <a:gd name="T10" fmla="*/ 586 w 520"/>
                <a:gd name="T11" fmla="*/ 668 h 432"/>
                <a:gd name="T12" fmla="*/ 538 w 520"/>
                <a:gd name="T13" fmla="*/ 747 h 432"/>
                <a:gd name="T14" fmla="*/ 586 w 520"/>
                <a:gd name="T15" fmla="*/ 716 h 432"/>
                <a:gd name="T16" fmla="*/ 571 w 520"/>
                <a:gd name="T17" fmla="*/ 747 h 432"/>
                <a:gd name="T18" fmla="*/ 586 w 520"/>
                <a:gd name="T19" fmla="*/ 763 h 432"/>
                <a:gd name="T20" fmla="*/ 586 w 520"/>
                <a:gd name="T21" fmla="*/ 795 h 432"/>
                <a:gd name="T22" fmla="*/ 635 w 520"/>
                <a:gd name="T23" fmla="*/ 843 h 432"/>
                <a:gd name="T24" fmla="*/ 701 w 520"/>
                <a:gd name="T25" fmla="*/ 811 h 432"/>
                <a:gd name="T26" fmla="*/ 716 w 520"/>
                <a:gd name="T27" fmla="*/ 826 h 432"/>
                <a:gd name="T28" fmla="*/ 716 w 520"/>
                <a:gd name="T29" fmla="*/ 859 h 432"/>
                <a:gd name="T30" fmla="*/ 830 w 520"/>
                <a:gd name="T31" fmla="*/ 811 h 432"/>
                <a:gd name="T32" fmla="*/ 1010 w 520"/>
                <a:gd name="T33" fmla="*/ 620 h 432"/>
                <a:gd name="T34" fmla="*/ 1059 w 520"/>
                <a:gd name="T35" fmla="*/ 461 h 432"/>
                <a:gd name="T36" fmla="*/ 1026 w 520"/>
                <a:gd name="T37" fmla="*/ 382 h 432"/>
                <a:gd name="T38" fmla="*/ 1010 w 520"/>
                <a:gd name="T39" fmla="*/ 350 h 432"/>
                <a:gd name="T40" fmla="*/ 962 w 520"/>
                <a:gd name="T41" fmla="*/ 271 h 432"/>
                <a:gd name="T42" fmla="*/ 945 w 520"/>
                <a:gd name="T43" fmla="*/ 207 h 432"/>
                <a:gd name="T44" fmla="*/ 929 w 520"/>
                <a:gd name="T45" fmla="*/ 127 h 432"/>
                <a:gd name="T46" fmla="*/ 896 w 520"/>
                <a:gd name="T47" fmla="*/ 111 h 432"/>
                <a:gd name="T48" fmla="*/ 863 w 520"/>
                <a:gd name="T49" fmla="*/ 0 h 432"/>
                <a:gd name="T50" fmla="*/ 830 w 520"/>
                <a:gd name="T51" fmla="*/ 159 h 432"/>
                <a:gd name="T52" fmla="*/ 782 w 520"/>
                <a:gd name="T53" fmla="*/ 207 h 432"/>
                <a:gd name="T54" fmla="*/ 749 w 520"/>
                <a:gd name="T55" fmla="*/ 190 h 432"/>
                <a:gd name="T56" fmla="*/ 683 w 520"/>
                <a:gd name="T57" fmla="*/ 159 h 432"/>
                <a:gd name="T58" fmla="*/ 668 w 520"/>
                <a:gd name="T59" fmla="*/ 127 h 432"/>
                <a:gd name="T60" fmla="*/ 683 w 520"/>
                <a:gd name="T61" fmla="*/ 79 h 432"/>
                <a:gd name="T62" fmla="*/ 716 w 520"/>
                <a:gd name="T63" fmla="*/ 48 h 432"/>
                <a:gd name="T64" fmla="*/ 683 w 520"/>
                <a:gd name="T65" fmla="*/ 63 h 432"/>
                <a:gd name="T66" fmla="*/ 668 w 520"/>
                <a:gd name="T67" fmla="*/ 48 h 432"/>
                <a:gd name="T68" fmla="*/ 602 w 520"/>
                <a:gd name="T69" fmla="*/ 32 h 432"/>
                <a:gd name="T70" fmla="*/ 554 w 520"/>
                <a:gd name="T71" fmla="*/ 48 h 432"/>
                <a:gd name="T72" fmla="*/ 538 w 520"/>
                <a:gd name="T73" fmla="*/ 96 h 432"/>
                <a:gd name="T74" fmla="*/ 505 w 520"/>
                <a:gd name="T75" fmla="*/ 111 h 432"/>
                <a:gd name="T76" fmla="*/ 505 w 520"/>
                <a:gd name="T77" fmla="*/ 144 h 432"/>
                <a:gd name="T78" fmla="*/ 472 w 520"/>
                <a:gd name="T79" fmla="*/ 144 h 432"/>
                <a:gd name="T80" fmla="*/ 457 w 520"/>
                <a:gd name="T81" fmla="*/ 96 h 432"/>
                <a:gd name="T82" fmla="*/ 407 w 520"/>
                <a:gd name="T83" fmla="*/ 127 h 432"/>
                <a:gd name="T84" fmla="*/ 358 w 520"/>
                <a:gd name="T85" fmla="*/ 175 h 432"/>
                <a:gd name="T86" fmla="*/ 342 w 520"/>
                <a:gd name="T87" fmla="*/ 175 h 432"/>
                <a:gd name="T88" fmla="*/ 325 w 520"/>
                <a:gd name="T89" fmla="*/ 207 h 432"/>
                <a:gd name="T90" fmla="*/ 293 w 520"/>
                <a:gd name="T91" fmla="*/ 207 h 432"/>
                <a:gd name="T92" fmla="*/ 244 w 520"/>
                <a:gd name="T93" fmla="*/ 271 h 432"/>
                <a:gd name="T94" fmla="*/ 66 w 520"/>
                <a:gd name="T95" fmla="*/ 350 h 432"/>
                <a:gd name="T96" fmla="*/ 49 w 520"/>
                <a:gd name="T97" fmla="*/ 365 h 432"/>
                <a:gd name="T98" fmla="*/ 33 w 520"/>
                <a:gd name="T99" fmla="*/ 398 h 432"/>
                <a:gd name="T100" fmla="*/ 16 w 520"/>
                <a:gd name="T101" fmla="*/ 445 h 432"/>
                <a:gd name="T102" fmla="*/ 16 w 520"/>
                <a:gd name="T103" fmla="*/ 461 h 432"/>
                <a:gd name="T104" fmla="*/ 33 w 520"/>
                <a:gd name="T105" fmla="*/ 636 h 432"/>
                <a:gd name="T106" fmla="*/ 0 w 520"/>
                <a:gd name="T107" fmla="*/ 684 h 4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0" name="Freeform 308"/>
            <p:cNvSpPr>
              <a:spLocks/>
            </p:cNvSpPr>
            <p:nvPr/>
          </p:nvSpPr>
          <p:spPr bwMode="auto">
            <a:xfrm>
              <a:off x="5392" y="3603"/>
              <a:ext cx="23" cy="10"/>
            </a:xfrm>
            <a:custGeom>
              <a:avLst/>
              <a:gdLst>
                <a:gd name="T0" fmla="*/ 0 w 16"/>
                <a:gd name="T1" fmla="*/ 13 h 8"/>
                <a:gd name="T2" fmla="*/ 17 w 16"/>
                <a:gd name="T3" fmla="*/ 13 h 8"/>
                <a:gd name="T4" fmla="*/ 33 w 16"/>
                <a:gd name="T5" fmla="*/ 13 h 8"/>
                <a:gd name="T6" fmla="*/ 33 w 16"/>
                <a:gd name="T7" fmla="*/ 0 h 8"/>
                <a:gd name="T8" fmla="*/ 0 w 16"/>
                <a:gd name="T9" fmla="*/ 1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1" name="Freeform 309"/>
            <p:cNvSpPr>
              <a:spLocks/>
            </p:cNvSpPr>
            <p:nvPr/>
          </p:nvSpPr>
          <p:spPr bwMode="auto">
            <a:xfrm>
              <a:off x="5472" y="3716"/>
              <a:ext cx="68" cy="57"/>
            </a:xfrm>
            <a:custGeom>
              <a:avLst/>
              <a:gdLst>
                <a:gd name="T0" fmla="*/ 16 w 48"/>
                <a:gd name="T1" fmla="*/ 0 h 40"/>
                <a:gd name="T2" fmla="*/ 0 w 48"/>
                <a:gd name="T3" fmla="*/ 66 h 40"/>
                <a:gd name="T4" fmla="*/ 0 w 48"/>
                <a:gd name="T5" fmla="*/ 81 h 40"/>
                <a:gd name="T6" fmla="*/ 16 w 48"/>
                <a:gd name="T7" fmla="*/ 81 h 40"/>
                <a:gd name="T8" fmla="*/ 48 w 48"/>
                <a:gd name="T9" fmla="*/ 66 h 40"/>
                <a:gd name="T10" fmla="*/ 96 w 48"/>
                <a:gd name="T11" fmla="*/ 0 h 40"/>
                <a:gd name="T12" fmla="*/ 48 w 48"/>
                <a:gd name="T13" fmla="*/ 16 h 40"/>
                <a:gd name="T14" fmla="*/ 16 w 48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2" name="Freeform 310"/>
            <p:cNvSpPr>
              <a:spLocks/>
            </p:cNvSpPr>
            <p:nvPr/>
          </p:nvSpPr>
          <p:spPr bwMode="auto">
            <a:xfrm>
              <a:off x="4753" y="2723"/>
              <a:ext cx="205" cy="249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33 h 176"/>
                <a:gd name="T4" fmla="*/ 33 w 144"/>
                <a:gd name="T5" fmla="*/ 64 h 176"/>
                <a:gd name="T6" fmla="*/ 65 w 144"/>
                <a:gd name="T7" fmla="*/ 96 h 176"/>
                <a:gd name="T8" fmla="*/ 97 w 144"/>
                <a:gd name="T9" fmla="*/ 112 h 176"/>
                <a:gd name="T10" fmla="*/ 97 w 144"/>
                <a:gd name="T11" fmla="*/ 160 h 176"/>
                <a:gd name="T12" fmla="*/ 130 w 144"/>
                <a:gd name="T13" fmla="*/ 192 h 176"/>
                <a:gd name="T14" fmla="*/ 147 w 144"/>
                <a:gd name="T15" fmla="*/ 241 h 176"/>
                <a:gd name="T16" fmla="*/ 162 w 144"/>
                <a:gd name="T17" fmla="*/ 272 h 176"/>
                <a:gd name="T18" fmla="*/ 243 w 144"/>
                <a:gd name="T19" fmla="*/ 337 h 176"/>
                <a:gd name="T20" fmla="*/ 243 w 144"/>
                <a:gd name="T21" fmla="*/ 352 h 176"/>
                <a:gd name="T22" fmla="*/ 259 w 144"/>
                <a:gd name="T23" fmla="*/ 337 h 176"/>
                <a:gd name="T24" fmla="*/ 276 w 144"/>
                <a:gd name="T25" fmla="*/ 352 h 176"/>
                <a:gd name="T26" fmla="*/ 292 w 144"/>
                <a:gd name="T27" fmla="*/ 272 h 176"/>
                <a:gd name="T28" fmla="*/ 276 w 144"/>
                <a:gd name="T29" fmla="*/ 241 h 176"/>
                <a:gd name="T30" fmla="*/ 259 w 144"/>
                <a:gd name="T31" fmla="*/ 241 h 176"/>
                <a:gd name="T32" fmla="*/ 243 w 144"/>
                <a:gd name="T33" fmla="*/ 208 h 176"/>
                <a:gd name="T34" fmla="*/ 226 w 144"/>
                <a:gd name="T35" fmla="*/ 208 h 176"/>
                <a:gd name="T36" fmla="*/ 211 w 144"/>
                <a:gd name="T37" fmla="*/ 192 h 176"/>
                <a:gd name="T38" fmla="*/ 226 w 144"/>
                <a:gd name="T39" fmla="*/ 177 h 176"/>
                <a:gd name="T40" fmla="*/ 211 w 144"/>
                <a:gd name="T41" fmla="*/ 160 h 176"/>
                <a:gd name="T42" fmla="*/ 211 w 144"/>
                <a:gd name="T43" fmla="*/ 144 h 176"/>
                <a:gd name="T44" fmla="*/ 162 w 144"/>
                <a:gd name="T45" fmla="*/ 112 h 176"/>
                <a:gd name="T46" fmla="*/ 147 w 144"/>
                <a:gd name="T47" fmla="*/ 112 h 176"/>
                <a:gd name="T48" fmla="*/ 48 w 144"/>
                <a:gd name="T49" fmla="*/ 16 h 176"/>
                <a:gd name="T50" fmla="*/ 0 w 144"/>
                <a:gd name="T51" fmla="*/ 0 h 1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3" name="Freeform 311"/>
            <p:cNvSpPr>
              <a:spLocks/>
            </p:cNvSpPr>
            <p:nvPr/>
          </p:nvSpPr>
          <p:spPr bwMode="auto">
            <a:xfrm>
              <a:off x="4935" y="2972"/>
              <a:ext cx="172" cy="55"/>
            </a:xfrm>
            <a:custGeom>
              <a:avLst/>
              <a:gdLst>
                <a:gd name="T0" fmla="*/ 0 w 120"/>
                <a:gd name="T1" fmla="*/ 15 h 40"/>
                <a:gd name="T2" fmla="*/ 82 w 120"/>
                <a:gd name="T3" fmla="*/ 45 h 40"/>
                <a:gd name="T4" fmla="*/ 115 w 120"/>
                <a:gd name="T5" fmla="*/ 45 h 40"/>
                <a:gd name="T6" fmla="*/ 198 w 120"/>
                <a:gd name="T7" fmla="*/ 76 h 40"/>
                <a:gd name="T8" fmla="*/ 214 w 120"/>
                <a:gd name="T9" fmla="*/ 61 h 40"/>
                <a:gd name="T10" fmla="*/ 247 w 120"/>
                <a:gd name="T11" fmla="*/ 76 h 40"/>
                <a:gd name="T12" fmla="*/ 247 w 120"/>
                <a:gd name="T13" fmla="*/ 45 h 40"/>
                <a:gd name="T14" fmla="*/ 214 w 120"/>
                <a:gd name="T15" fmla="*/ 45 h 40"/>
                <a:gd name="T16" fmla="*/ 198 w 120"/>
                <a:gd name="T17" fmla="*/ 30 h 40"/>
                <a:gd name="T18" fmla="*/ 148 w 120"/>
                <a:gd name="T19" fmla="*/ 15 h 40"/>
                <a:gd name="T20" fmla="*/ 148 w 120"/>
                <a:gd name="T21" fmla="*/ 30 h 40"/>
                <a:gd name="T22" fmla="*/ 99 w 120"/>
                <a:gd name="T23" fmla="*/ 30 h 40"/>
                <a:gd name="T24" fmla="*/ 66 w 120"/>
                <a:gd name="T25" fmla="*/ 0 h 40"/>
                <a:gd name="T26" fmla="*/ 33 w 120"/>
                <a:gd name="T27" fmla="*/ 0 h 40"/>
                <a:gd name="T28" fmla="*/ 0 w 120"/>
                <a:gd name="T29" fmla="*/ 15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4" name="Freeform 312"/>
            <p:cNvSpPr>
              <a:spLocks/>
            </p:cNvSpPr>
            <p:nvPr/>
          </p:nvSpPr>
          <p:spPr bwMode="auto">
            <a:xfrm>
              <a:off x="5107" y="3017"/>
              <a:ext cx="22" cy="10"/>
            </a:xfrm>
            <a:custGeom>
              <a:avLst/>
              <a:gdLst>
                <a:gd name="T0" fmla="*/ 0 w 16"/>
                <a:gd name="T1" fmla="*/ 0 h 8"/>
                <a:gd name="T2" fmla="*/ 15 w 16"/>
                <a:gd name="T3" fmla="*/ 13 h 8"/>
                <a:gd name="T4" fmla="*/ 30 w 16"/>
                <a:gd name="T5" fmla="*/ 0 h 8"/>
                <a:gd name="T6" fmla="*/ 0 w 1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5" name="Freeform 313"/>
            <p:cNvSpPr>
              <a:spLocks/>
            </p:cNvSpPr>
            <p:nvPr/>
          </p:nvSpPr>
          <p:spPr bwMode="auto">
            <a:xfrm>
              <a:off x="5141" y="3017"/>
              <a:ext cx="148" cy="22"/>
            </a:xfrm>
            <a:custGeom>
              <a:avLst/>
              <a:gdLst>
                <a:gd name="T0" fmla="*/ 0 w 104"/>
                <a:gd name="T1" fmla="*/ 30 h 16"/>
                <a:gd name="T2" fmla="*/ 33 w 104"/>
                <a:gd name="T3" fmla="*/ 30 h 16"/>
                <a:gd name="T4" fmla="*/ 97 w 104"/>
                <a:gd name="T5" fmla="*/ 15 h 16"/>
                <a:gd name="T6" fmla="*/ 162 w 104"/>
                <a:gd name="T7" fmla="*/ 30 h 16"/>
                <a:gd name="T8" fmla="*/ 211 w 104"/>
                <a:gd name="T9" fmla="*/ 15 h 16"/>
                <a:gd name="T10" fmla="*/ 178 w 104"/>
                <a:gd name="T11" fmla="*/ 0 h 16"/>
                <a:gd name="T12" fmla="*/ 162 w 104"/>
                <a:gd name="T13" fmla="*/ 15 h 16"/>
                <a:gd name="T14" fmla="*/ 114 w 104"/>
                <a:gd name="T15" fmla="*/ 0 h 16"/>
                <a:gd name="T16" fmla="*/ 97 w 104"/>
                <a:gd name="T17" fmla="*/ 15 h 16"/>
                <a:gd name="T18" fmla="*/ 48 w 104"/>
                <a:gd name="T19" fmla="*/ 0 h 16"/>
                <a:gd name="T20" fmla="*/ 48 w 104"/>
                <a:gd name="T21" fmla="*/ 15 h 16"/>
                <a:gd name="T22" fmla="*/ 16 w 104"/>
                <a:gd name="T23" fmla="*/ 0 h 16"/>
                <a:gd name="T24" fmla="*/ 0 w 104"/>
                <a:gd name="T25" fmla="*/ 15 h 16"/>
                <a:gd name="T26" fmla="*/ 0 w 104"/>
                <a:gd name="T27" fmla="*/ 3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6" name="Freeform 314"/>
            <p:cNvSpPr>
              <a:spLocks/>
            </p:cNvSpPr>
            <p:nvPr/>
          </p:nvSpPr>
          <p:spPr bwMode="auto">
            <a:xfrm>
              <a:off x="5301" y="3017"/>
              <a:ext cx="11" cy="10"/>
            </a:xfrm>
            <a:custGeom>
              <a:avLst/>
              <a:gdLst>
                <a:gd name="T0" fmla="*/ 0 w 8"/>
                <a:gd name="T1" fmla="*/ 13 h 8"/>
                <a:gd name="T2" fmla="*/ 15 w 8"/>
                <a:gd name="T3" fmla="*/ 0 h 8"/>
                <a:gd name="T4" fmla="*/ 0 w 8"/>
                <a:gd name="T5" fmla="*/ 0 h 8"/>
                <a:gd name="T6" fmla="*/ 0 w 8"/>
                <a:gd name="T7" fmla="*/ 1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7" name="Freeform 315"/>
            <p:cNvSpPr>
              <a:spLocks/>
            </p:cNvSpPr>
            <p:nvPr/>
          </p:nvSpPr>
          <p:spPr bwMode="auto">
            <a:xfrm>
              <a:off x="5324" y="3006"/>
              <a:ext cx="22" cy="11"/>
            </a:xfrm>
            <a:custGeom>
              <a:avLst/>
              <a:gdLst>
                <a:gd name="T0" fmla="*/ 0 w 16"/>
                <a:gd name="T1" fmla="*/ 15 h 8"/>
                <a:gd name="T2" fmla="*/ 15 w 16"/>
                <a:gd name="T3" fmla="*/ 15 h 8"/>
                <a:gd name="T4" fmla="*/ 30 w 16"/>
                <a:gd name="T5" fmla="*/ 0 h 8"/>
                <a:gd name="T6" fmla="*/ 15 w 16"/>
                <a:gd name="T7" fmla="*/ 0 h 8"/>
                <a:gd name="T8" fmla="*/ 0 w 16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8" name="Freeform 316"/>
            <p:cNvSpPr>
              <a:spLocks/>
            </p:cNvSpPr>
            <p:nvPr/>
          </p:nvSpPr>
          <p:spPr bwMode="auto">
            <a:xfrm>
              <a:off x="5199" y="3051"/>
              <a:ext cx="33" cy="11"/>
            </a:xfrm>
            <a:custGeom>
              <a:avLst/>
              <a:gdLst>
                <a:gd name="T0" fmla="*/ 0 w 24"/>
                <a:gd name="T1" fmla="*/ 0 h 8"/>
                <a:gd name="T2" fmla="*/ 30 w 24"/>
                <a:gd name="T3" fmla="*/ 15 h 8"/>
                <a:gd name="T4" fmla="*/ 45 w 24"/>
                <a:gd name="T5" fmla="*/ 15 h 8"/>
                <a:gd name="T6" fmla="*/ 15 w 24"/>
                <a:gd name="T7" fmla="*/ 0 h 8"/>
                <a:gd name="T8" fmla="*/ 0 w 2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29" name="Freeform 317"/>
            <p:cNvSpPr>
              <a:spLocks/>
            </p:cNvSpPr>
            <p:nvPr/>
          </p:nvSpPr>
          <p:spPr bwMode="auto">
            <a:xfrm>
              <a:off x="5427" y="2994"/>
              <a:ext cx="10" cy="23"/>
            </a:xfrm>
            <a:custGeom>
              <a:avLst/>
              <a:gdLst>
                <a:gd name="T0" fmla="*/ 0 w 8"/>
                <a:gd name="T1" fmla="*/ 33 h 16"/>
                <a:gd name="T2" fmla="*/ 13 w 8"/>
                <a:gd name="T3" fmla="*/ 17 h 16"/>
                <a:gd name="T4" fmla="*/ 13 w 8"/>
                <a:gd name="T5" fmla="*/ 0 h 16"/>
                <a:gd name="T6" fmla="*/ 0 w 8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0" name="Freeform 318"/>
            <p:cNvSpPr>
              <a:spLocks/>
            </p:cNvSpPr>
            <p:nvPr/>
          </p:nvSpPr>
          <p:spPr bwMode="auto">
            <a:xfrm>
              <a:off x="5484" y="2960"/>
              <a:ext cx="11" cy="34"/>
            </a:xfrm>
            <a:custGeom>
              <a:avLst/>
              <a:gdLst>
                <a:gd name="T0" fmla="*/ 0 w 8"/>
                <a:gd name="T1" fmla="*/ 48 h 24"/>
                <a:gd name="T2" fmla="*/ 15 w 8"/>
                <a:gd name="T3" fmla="*/ 16 h 24"/>
                <a:gd name="T4" fmla="*/ 15 w 8"/>
                <a:gd name="T5" fmla="*/ 0 h 24"/>
                <a:gd name="T6" fmla="*/ 0 w 8"/>
                <a:gd name="T7" fmla="*/ 4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1" name="Freeform 319"/>
            <p:cNvSpPr>
              <a:spLocks/>
            </p:cNvSpPr>
            <p:nvPr/>
          </p:nvSpPr>
          <p:spPr bwMode="auto">
            <a:xfrm>
              <a:off x="4935" y="2881"/>
              <a:ext cx="35" cy="33"/>
            </a:xfrm>
            <a:custGeom>
              <a:avLst/>
              <a:gdLst>
                <a:gd name="T0" fmla="*/ 0 w 24"/>
                <a:gd name="T1" fmla="*/ 0 h 24"/>
                <a:gd name="T2" fmla="*/ 18 w 24"/>
                <a:gd name="T3" fmla="*/ 15 h 24"/>
                <a:gd name="T4" fmla="*/ 18 w 24"/>
                <a:gd name="T5" fmla="*/ 30 h 24"/>
                <a:gd name="T6" fmla="*/ 51 w 24"/>
                <a:gd name="T7" fmla="*/ 45 h 24"/>
                <a:gd name="T8" fmla="*/ 51 w 24"/>
                <a:gd name="T9" fmla="*/ 30 h 24"/>
                <a:gd name="T10" fmla="*/ 34 w 24"/>
                <a:gd name="T11" fmla="*/ 15 h 24"/>
                <a:gd name="T12" fmla="*/ 34 w 24"/>
                <a:gd name="T13" fmla="*/ 0 h 24"/>
                <a:gd name="T14" fmla="*/ 0 w 24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2" name="Freeform 320"/>
            <p:cNvSpPr>
              <a:spLocks/>
            </p:cNvSpPr>
            <p:nvPr/>
          </p:nvSpPr>
          <p:spPr bwMode="auto">
            <a:xfrm>
              <a:off x="4981" y="2904"/>
              <a:ext cx="12" cy="10"/>
            </a:xfrm>
            <a:custGeom>
              <a:avLst/>
              <a:gdLst>
                <a:gd name="T0" fmla="*/ 0 w 8"/>
                <a:gd name="T1" fmla="*/ 13 h 8"/>
                <a:gd name="T2" fmla="*/ 18 w 8"/>
                <a:gd name="T3" fmla="*/ 13 h 8"/>
                <a:gd name="T4" fmla="*/ 18 w 8"/>
                <a:gd name="T5" fmla="*/ 0 h 8"/>
                <a:gd name="T6" fmla="*/ 0 w 8"/>
                <a:gd name="T7" fmla="*/ 1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3" name="Line 321"/>
            <p:cNvSpPr>
              <a:spLocks noChangeShapeType="1"/>
            </p:cNvSpPr>
            <p:nvPr/>
          </p:nvSpPr>
          <p:spPr bwMode="auto">
            <a:xfrm>
              <a:off x="2925" y="1607"/>
              <a:ext cx="2" cy="1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4" name="Line 322"/>
            <p:cNvSpPr>
              <a:spLocks noChangeShapeType="1"/>
            </p:cNvSpPr>
            <p:nvPr/>
          </p:nvSpPr>
          <p:spPr bwMode="auto">
            <a:xfrm>
              <a:off x="5084" y="3006"/>
              <a:ext cx="23" cy="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5" name="Freeform 323"/>
            <p:cNvSpPr>
              <a:spLocks/>
            </p:cNvSpPr>
            <p:nvPr/>
          </p:nvSpPr>
          <p:spPr bwMode="auto">
            <a:xfrm>
              <a:off x="5199" y="2815"/>
              <a:ext cx="125" cy="157"/>
            </a:xfrm>
            <a:custGeom>
              <a:avLst/>
              <a:gdLst>
                <a:gd name="T0" fmla="*/ 0 w 88"/>
                <a:gd name="T1" fmla="*/ 126 h 112"/>
                <a:gd name="T2" fmla="*/ 0 w 88"/>
                <a:gd name="T3" fmla="*/ 142 h 112"/>
                <a:gd name="T4" fmla="*/ 16 w 88"/>
                <a:gd name="T5" fmla="*/ 142 h 112"/>
                <a:gd name="T6" fmla="*/ 16 w 88"/>
                <a:gd name="T7" fmla="*/ 157 h 112"/>
                <a:gd name="T8" fmla="*/ 16 w 88"/>
                <a:gd name="T9" fmla="*/ 205 h 112"/>
                <a:gd name="T10" fmla="*/ 33 w 88"/>
                <a:gd name="T11" fmla="*/ 205 h 112"/>
                <a:gd name="T12" fmla="*/ 33 w 88"/>
                <a:gd name="T13" fmla="*/ 142 h 112"/>
                <a:gd name="T14" fmla="*/ 48 w 88"/>
                <a:gd name="T15" fmla="*/ 126 h 112"/>
                <a:gd name="T16" fmla="*/ 64 w 88"/>
                <a:gd name="T17" fmla="*/ 126 h 112"/>
                <a:gd name="T18" fmla="*/ 48 w 88"/>
                <a:gd name="T19" fmla="*/ 142 h 112"/>
                <a:gd name="T20" fmla="*/ 81 w 88"/>
                <a:gd name="T21" fmla="*/ 172 h 112"/>
                <a:gd name="T22" fmla="*/ 81 w 88"/>
                <a:gd name="T23" fmla="*/ 189 h 112"/>
                <a:gd name="T24" fmla="*/ 97 w 88"/>
                <a:gd name="T25" fmla="*/ 189 h 112"/>
                <a:gd name="T26" fmla="*/ 97 w 88"/>
                <a:gd name="T27" fmla="*/ 205 h 112"/>
                <a:gd name="T28" fmla="*/ 97 w 88"/>
                <a:gd name="T29" fmla="*/ 220 h 112"/>
                <a:gd name="T30" fmla="*/ 114 w 88"/>
                <a:gd name="T31" fmla="*/ 205 h 112"/>
                <a:gd name="T32" fmla="*/ 114 w 88"/>
                <a:gd name="T33" fmla="*/ 189 h 112"/>
                <a:gd name="T34" fmla="*/ 81 w 88"/>
                <a:gd name="T35" fmla="*/ 142 h 112"/>
                <a:gd name="T36" fmla="*/ 97 w 88"/>
                <a:gd name="T37" fmla="*/ 142 h 112"/>
                <a:gd name="T38" fmla="*/ 81 w 88"/>
                <a:gd name="T39" fmla="*/ 94 h 112"/>
                <a:gd name="T40" fmla="*/ 114 w 88"/>
                <a:gd name="T41" fmla="*/ 79 h 112"/>
                <a:gd name="T42" fmla="*/ 129 w 88"/>
                <a:gd name="T43" fmla="*/ 79 h 112"/>
                <a:gd name="T44" fmla="*/ 114 w 88"/>
                <a:gd name="T45" fmla="*/ 63 h 112"/>
                <a:gd name="T46" fmla="*/ 48 w 88"/>
                <a:gd name="T47" fmla="*/ 79 h 112"/>
                <a:gd name="T48" fmla="*/ 33 w 88"/>
                <a:gd name="T49" fmla="*/ 63 h 112"/>
                <a:gd name="T50" fmla="*/ 33 w 88"/>
                <a:gd name="T51" fmla="*/ 48 h 112"/>
                <a:gd name="T52" fmla="*/ 48 w 88"/>
                <a:gd name="T53" fmla="*/ 31 h 112"/>
                <a:gd name="T54" fmla="*/ 129 w 88"/>
                <a:gd name="T55" fmla="*/ 31 h 112"/>
                <a:gd name="T56" fmla="*/ 162 w 88"/>
                <a:gd name="T57" fmla="*/ 31 h 112"/>
                <a:gd name="T58" fmla="*/ 178 w 88"/>
                <a:gd name="T59" fmla="*/ 0 h 112"/>
                <a:gd name="T60" fmla="*/ 162 w 88"/>
                <a:gd name="T61" fmla="*/ 0 h 112"/>
                <a:gd name="T62" fmla="*/ 145 w 88"/>
                <a:gd name="T63" fmla="*/ 15 h 112"/>
                <a:gd name="T64" fmla="*/ 114 w 88"/>
                <a:gd name="T65" fmla="*/ 15 h 112"/>
                <a:gd name="T66" fmla="*/ 64 w 88"/>
                <a:gd name="T67" fmla="*/ 0 h 112"/>
                <a:gd name="T68" fmla="*/ 48 w 88"/>
                <a:gd name="T69" fmla="*/ 15 h 112"/>
                <a:gd name="T70" fmla="*/ 33 w 88"/>
                <a:gd name="T71" fmla="*/ 15 h 112"/>
                <a:gd name="T72" fmla="*/ 33 w 88"/>
                <a:gd name="T73" fmla="*/ 63 h 112"/>
                <a:gd name="T74" fmla="*/ 0 w 88"/>
                <a:gd name="T75" fmla="*/ 126 h 1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6" name="Freeform 324"/>
            <p:cNvSpPr>
              <a:spLocks/>
            </p:cNvSpPr>
            <p:nvPr/>
          </p:nvSpPr>
          <p:spPr bwMode="auto">
            <a:xfrm>
              <a:off x="5357" y="2801"/>
              <a:ext cx="35" cy="70"/>
            </a:xfrm>
            <a:custGeom>
              <a:avLst/>
              <a:gdLst>
                <a:gd name="T0" fmla="*/ 0 w 24"/>
                <a:gd name="T1" fmla="*/ 34 h 48"/>
                <a:gd name="T2" fmla="*/ 18 w 24"/>
                <a:gd name="T3" fmla="*/ 69 h 48"/>
                <a:gd name="T4" fmla="*/ 34 w 24"/>
                <a:gd name="T5" fmla="*/ 102 h 48"/>
                <a:gd name="T6" fmla="*/ 18 w 24"/>
                <a:gd name="T7" fmla="*/ 69 h 48"/>
                <a:gd name="T8" fmla="*/ 18 w 24"/>
                <a:gd name="T9" fmla="*/ 51 h 48"/>
                <a:gd name="T10" fmla="*/ 34 w 24"/>
                <a:gd name="T11" fmla="*/ 51 h 48"/>
                <a:gd name="T12" fmla="*/ 34 w 24"/>
                <a:gd name="T13" fmla="*/ 34 h 48"/>
                <a:gd name="T14" fmla="*/ 51 w 24"/>
                <a:gd name="T15" fmla="*/ 34 h 48"/>
                <a:gd name="T16" fmla="*/ 51 w 24"/>
                <a:gd name="T17" fmla="*/ 18 h 48"/>
                <a:gd name="T18" fmla="*/ 34 w 24"/>
                <a:gd name="T19" fmla="*/ 18 h 48"/>
                <a:gd name="T20" fmla="*/ 18 w 24"/>
                <a:gd name="T21" fmla="*/ 0 h 48"/>
                <a:gd name="T22" fmla="*/ 0 w 24"/>
                <a:gd name="T23" fmla="*/ 34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7" name="Freeform 325"/>
            <p:cNvSpPr>
              <a:spLocks/>
            </p:cNvSpPr>
            <p:nvPr/>
          </p:nvSpPr>
          <p:spPr bwMode="auto">
            <a:xfrm>
              <a:off x="5334" y="2914"/>
              <a:ext cx="23" cy="12"/>
            </a:xfrm>
            <a:custGeom>
              <a:avLst/>
              <a:gdLst>
                <a:gd name="T0" fmla="*/ 0 w 16"/>
                <a:gd name="T1" fmla="*/ 0 h 8"/>
                <a:gd name="T2" fmla="*/ 17 w 16"/>
                <a:gd name="T3" fmla="*/ 18 h 8"/>
                <a:gd name="T4" fmla="*/ 33 w 16"/>
                <a:gd name="T5" fmla="*/ 18 h 8"/>
                <a:gd name="T6" fmla="*/ 33 w 16"/>
                <a:gd name="T7" fmla="*/ 0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8" name="Freeform 326"/>
            <p:cNvSpPr>
              <a:spLocks/>
            </p:cNvSpPr>
            <p:nvPr/>
          </p:nvSpPr>
          <p:spPr bwMode="auto">
            <a:xfrm>
              <a:off x="5369" y="2904"/>
              <a:ext cx="58" cy="22"/>
            </a:xfrm>
            <a:custGeom>
              <a:avLst/>
              <a:gdLst>
                <a:gd name="T0" fmla="*/ 0 w 40"/>
                <a:gd name="T1" fmla="*/ 15 h 16"/>
                <a:gd name="T2" fmla="*/ 84 w 40"/>
                <a:gd name="T3" fmla="*/ 30 h 16"/>
                <a:gd name="T4" fmla="*/ 67 w 40"/>
                <a:gd name="T5" fmla="*/ 15 h 16"/>
                <a:gd name="T6" fmla="*/ 51 w 40"/>
                <a:gd name="T7" fmla="*/ 0 h 16"/>
                <a:gd name="T8" fmla="*/ 17 w 40"/>
                <a:gd name="T9" fmla="*/ 0 h 16"/>
                <a:gd name="T10" fmla="*/ 0 w 40"/>
                <a:gd name="T11" fmla="*/ 1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39" name="Freeform 327"/>
            <p:cNvSpPr>
              <a:spLocks/>
            </p:cNvSpPr>
            <p:nvPr/>
          </p:nvSpPr>
          <p:spPr bwMode="auto">
            <a:xfrm>
              <a:off x="5357" y="2871"/>
              <a:ext cx="23" cy="10"/>
            </a:xfrm>
            <a:custGeom>
              <a:avLst/>
              <a:gdLst>
                <a:gd name="T0" fmla="*/ 0 w 16"/>
                <a:gd name="T1" fmla="*/ 13 h 8"/>
                <a:gd name="T2" fmla="*/ 33 w 16"/>
                <a:gd name="T3" fmla="*/ 13 h 8"/>
                <a:gd name="T4" fmla="*/ 17 w 16"/>
                <a:gd name="T5" fmla="*/ 0 h 8"/>
                <a:gd name="T6" fmla="*/ 0 w 16"/>
                <a:gd name="T7" fmla="*/ 1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0" name="Freeform 328"/>
            <p:cNvSpPr>
              <a:spLocks/>
            </p:cNvSpPr>
            <p:nvPr/>
          </p:nvSpPr>
          <p:spPr bwMode="auto">
            <a:xfrm>
              <a:off x="5415" y="2847"/>
              <a:ext cx="22" cy="12"/>
            </a:xfrm>
            <a:custGeom>
              <a:avLst/>
              <a:gdLst>
                <a:gd name="T0" fmla="*/ 0 w 16"/>
                <a:gd name="T1" fmla="*/ 0 h 8"/>
                <a:gd name="T2" fmla="*/ 15 w 16"/>
                <a:gd name="T3" fmla="*/ 18 h 8"/>
                <a:gd name="T4" fmla="*/ 30 w 16"/>
                <a:gd name="T5" fmla="*/ 0 h 8"/>
                <a:gd name="T6" fmla="*/ 15 w 16"/>
                <a:gd name="T7" fmla="*/ 0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1" name="Freeform 329"/>
            <p:cNvSpPr>
              <a:spLocks/>
            </p:cNvSpPr>
            <p:nvPr/>
          </p:nvSpPr>
          <p:spPr bwMode="auto">
            <a:xfrm>
              <a:off x="5518" y="2859"/>
              <a:ext cx="12" cy="12"/>
            </a:xfrm>
            <a:custGeom>
              <a:avLst/>
              <a:gdLst>
                <a:gd name="T0" fmla="*/ 0 w 8"/>
                <a:gd name="T1" fmla="*/ 0 h 8"/>
                <a:gd name="T2" fmla="*/ 18 w 8"/>
                <a:gd name="T3" fmla="*/ 18 h 8"/>
                <a:gd name="T4" fmla="*/ 18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2" name="Freeform 330"/>
            <p:cNvSpPr>
              <a:spLocks/>
            </p:cNvSpPr>
            <p:nvPr/>
          </p:nvSpPr>
          <p:spPr bwMode="auto">
            <a:xfrm>
              <a:off x="5199" y="2453"/>
              <a:ext cx="90" cy="112"/>
            </a:xfrm>
            <a:custGeom>
              <a:avLst/>
              <a:gdLst>
                <a:gd name="T0" fmla="*/ 0 w 64"/>
                <a:gd name="T1" fmla="*/ 63 h 80"/>
                <a:gd name="T2" fmla="*/ 0 w 64"/>
                <a:gd name="T3" fmla="*/ 109 h 80"/>
                <a:gd name="T4" fmla="*/ 32 w 64"/>
                <a:gd name="T5" fmla="*/ 109 h 80"/>
                <a:gd name="T6" fmla="*/ 32 w 64"/>
                <a:gd name="T7" fmla="*/ 141 h 80"/>
                <a:gd name="T8" fmla="*/ 48 w 64"/>
                <a:gd name="T9" fmla="*/ 141 h 80"/>
                <a:gd name="T10" fmla="*/ 79 w 64"/>
                <a:gd name="T11" fmla="*/ 157 h 80"/>
                <a:gd name="T12" fmla="*/ 79 w 64"/>
                <a:gd name="T13" fmla="*/ 141 h 80"/>
                <a:gd name="T14" fmla="*/ 96 w 64"/>
                <a:gd name="T15" fmla="*/ 157 h 80"/>
                <a:gd name="T16" fmla="*/ 127 w 64"/>
                <a:gd name="T17" fmla="*/ 157 h 80"/>
                <a:gd name="T18" fmla="*/ 111 w 64"/>
                <a:gd name="T19" fmla="*/ 141 h 80"/>
                <a:gd name="T20" fmla="*/ 79 w 64"/>
                <a:gd name="T21" fmla="*/ 126 h 80"/>
                <a:gd name="T22" fmla="*/ 63 w 64"/>
                <a:gd name="T23" fmla="*/ 141 h 80"/>
                <a:gd name="T24" fmla="*/ 63 w 64"/>
                <a:gd name="T25" fmla="*/ 126 h 80"/>
                <a:gd name="T26" fmla="*/ 48 w 64"/>
                <a:gd name="T27" fmla="*/ 94 h 80"/>
                <a:gd name="T28" fmla="*/ 63 w 64"/>
                <a:gd name="T29" fmla="*/ 48 h 80"/>
                <a:gd name="T30" fmla="*/ 48 w 64"/>
                <a:gd name="T31" fmla="*/ 31 h 80"/>
                <a:gd name="T32" fmla="*/ 48 w 64"/>
                <a:gd name="T33" fmla="*/ 0 h 80"/>
                <a:gd name="T34" fmla="*/ 0 w 64"/>
                <a:gd name="T35" fmla="*/ 0 h 80"/>
                <a:gd name="T36" fmla="*/ 15 w 64"/>
                <a:gd name="T37" fmla="*/ 63 h 80"/>
                <a:gd name="T38" fmla="*/ 0 w 64"/>
                <a:gd name="T39" fmla="*/ 63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3" name="Freeform 331"/>
            <p:cNvSpPr>
              <a:spLocks/>
            </p:cNvSpPr>
            <p:nvPr/>
          </p:nvSpPr>
          <p:spPr bwMode="auto">
            <a:xfrm>
              <a:off x="5164" y="2610"/>
              <a:ext cx="46" cy="57"/>
            </a:xfrm>
            <a:custGeom>
              <a:avLst/>
              <a:gdLst>
                <a:gd name="T0" fmla="*/ 0 w 32"/>
                <a:gd name="T1" fmla="*/ 81 h 40"/>
                <a:gd name="T2" fmla="*/ 66 w 32"/>
                <a:gd name="T3" fmla="*/ 16 h 40"/>
                <a:gd name="T4" fmla="*/ 50 w 32"/>
                <a:gd name="T5" fmla="*/ 0 h 40"/>
                <a:gd name="T6" fmla="*/ 50 w 32"/>
                <a:gd name="T7" fmla="*/ 16 h 40"/>
                <a:gd name="T8" fmla="*/ 0 w 32"/>
                <a:gd name="T9" fmla="*/ 8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4" name="Freeform 332"/>
            <p:cNvSpPr>
              <a:spLocks/>
            </p:cNvSpPr>
            <p:nvPr/>
          </p:nvSpPr>
          <p:spPr bwMode="auto">
            <a:xfrm>
              <a:off x="5210" y="2554"/>
              <a:ext cx="22" cy="35"/>
            </a:xfrm>
            <a:custGeom>
              <a:avLst/>
              <a:gdLst>
                <a:gd name="T0" fmla="*/ 0 w 16"/>
                <a:gd name="T1" fmla="*/ 0 h 24"/>
                <a:gd name="T2" fmla="*/ 30 w 16"/>
                <a:gd name="T3" fmla="*/ 51 h 24"/>
                <a:gd name="T4" fmla="*/ 30 w 16"/>
                <a:gd name="T5" fmla="*/ 34 h 24"/>
                <a:gd name="T6" fmla="*/ 30 w 16"/>
                <a:gd name="T7" fmla="*/ 18 h 24"/>
                <a:gd name="T8" fmla="*/ 0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5" name="Freeform 333"/>
            <p:cNvSpPr>
              <a:spLocks/>
            </p:cNvSpPr>
            <p:nvPr/>
          </p:nvSpPr>
          <p:spPr bwMode="auto">
            <a:xfrm>
              <a:off x="5289" y="2577"/>
              <a:ext cx="23" cy="57"/>
            </a:xfrm>
            <a:custGeom>
              <a:avLst/>
              <a:gdLst>
                <a:gd name="T0" fmla="*/ 0 w 16"/>
                <a:gd name="T1" fmla="*/ 0 h 40"/>
                <a:gd name="T2" fmla="*/ 17 w 16"/>
                <a:gd name="T3" fmla="*/ 33 h 40"/>
                <a:gd name="T4" fmla="*/ 0 w 16"/>
                <a:gd name="T5" fmla="*/ 33 h 40"/>
                <a:gd name="T6" fmla="*/ 0 w 16"/>
                <a:gd name="T7" fmla="*/ 48 h 40"/>
                <a:gd name="T8" fmla="*/ 17 w 16"/>
                <a:gd name="T9" fmla="*/ 48 h 40"/>
                <a:gd name="T10" fmla="*/ 17 w 16"/>
                <a:gd name="T11" fmla="*/ 81 h 40"/>
                <a:gd name="T12" fmla="*/ 33 w 16"/>
                <a:gd name="T13" fmla="*/ 66 h 40"/>
                <a:gd name="T14" fmla="*/ 17 w 16"/>
                <a:gd name="T15" fmla="*/ 48 h 40"/>
                <a:gd name="T16" fmla="*/ 33 w 16"/>
                <a:gd name="T17" fmla="*/ 48 h 40"/>
                <a:gd name="T18" fmla="*/ 33 w 16"/>
                <a:gd name="T19" fmla="*/ 16 h 40"/>
                <a:gd name="T20" fmla="*/ 33 w 16"/>
                <a:gd name="T21" fmla="*/ 0 h 40"/>
                <a:gd name="T22" fmla="*/ 0 w 16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6" name="Freeform 334"/>
            <p:cNvSpPr>
              <a:spLocks/>
            </p:cNvSpPr>
            <p:nvPr/>
          </p:nvSpPr>
          <p:spPr bwMode="auto">
            <a:xfrm>
              <a:off x="5244" y="2589"/>
              <a:ext cx="57" cy="66"/>
            </a:xfrm>
            <a:custGeom>
              <a:avLst/>
              <a:gdLst>
                <a:gd name="T0" fmla="*/ 0 w 40"/>
                <a:gd name="T1" fmla="*/ 45 h 48"/>
                <a:gd name="T2" fmla="*/ 33 w 40"/>
                <a:gd name="T3" fmla="*/ 45 h 48"/>
                <a:gd name="T4" fmla="*/ 33 w 40"/>
                <a:gd name="T5" fmla="*/ 61 h 48"/>
                <a:gd name="T6" fmla="*/ 16 w 40"/>
                <a:gd name="T7" fmla="*/ 61 h 48"/>
                <a:gd name="T8" fmla="*/ 33 w 40"/>
                <a:gd name="T9" fmla="*/ 91 h 48"/>
                <a:gd name="T10" fmla="*/ 48 w 40"/>
                <a:gd name="T11" fmla="*/ 76 h 48"/>
                <a:gd name="T12" fmla="*/ 48 w 40"/>
                <a:gd name="T13" fmla="*/ 61 h 48"/>
                <a:gd name="T14" fmla="*/ 48 w 40"/>
                <a:gd name="T15" fmla="*/ 76 h 48"/>
                <a:gd name="T16" fmla="*/ 66 w 40"/>
                <a:gd name="T17" fmla="*/ 61 h 48"/>
                <a:gd name="T18" fmla="*/ 66 w 40"/>
                <a:gd name="T19" fmla="*/ 76 h 48"/>
                <a:gd name="T20" fmla="*/ 81 w 40"/>
                <a:gd name="T21" fmla="*/ 76 h 48"/>
                <a:gd name="T22" fmla="*/ 81 w 40"/>
                <a:gd name="T23" fmla="*/ 61 h 48"/>
                <a:gd name="T24" fmla="*/ 66 w 40"/>
                <a:gd name="T25" fmla="*/ 61 h 48"/>
                <a:gd name="T26" fmla="*/ 66 w 40"/>
                <a:gd name="T27" fmla="*/ 30 h 48"/>
                <a:gd name="T28" fmla="*/ 48 w 40"/>
                <a:gd name="T29" fmla="*/ 45 h 48"/>
                <a:gd name="T30" fmla="*/ 33 w 40"/>
                <a:gd name="T31" fmla="*/ 15 h 48"/>
                <a:gd name="T32" fmla="*/ 16 w 40"/>
                <a:gd name="T33" fmla="*/ 15 h 48"/>
                <a:gd name="T34" fmla="*/ 0 w 40"/>
                <a:gd name="T35" fmla="*/ 0 h 48"/>
                <a:gd name="T36" fmla="*/ 0 w 40"/>
                <a:gd name="T37" fmla="*/ 45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7" name="Freeform 335"/>
            <p:cNvSpPr>
              <a:spLocks/>
            </p:cNvSpPr>
            <p:nvPr/>
          </p:nvSpPr>
          <p:spPr bwMode="auto">
            <a:xfrm>
              <a:off x="5256" y="2634"/>
              <a:ext cx="90" cy="89"/>
            </a:xfrm>
            <a:custGeom>
              <a:avLst/>
              <a:gdLst>
                <a:gd name="T0" fmla="*/ 0 w 64"/>
                <a:gd name="T1" fmla="*/ 78 h 64"/>
                <a:gd name="T2" fmla="*/ 0 w 64"/>
                <a:gd name="T3" fmla="*/ 93 h 64"/>
                <a:gd name="T4" fmla="*/ 15 w 64"/>
                <a:gd name="T5" fmla="*/ 63 h 64"/>
                <a:gd name="T6" fmla="*/ 15 w 64"/>
                <a:gd name="T7" fmla="*/ 78 h 64"/>
                <a:gd name="T8" fmla="*/ 48 w 64"/>
                <a:gd name="T9" fmla="*/ 63 h 64"/>
                <a:gd name="T10" fmla="*/ 63 w 64"/>
                <a:gd name="T11" fmla="*/ 78 h 64"/>
                <a:gd name="T12" fmla="*/ 48 w 64"/>
                <a:gd name="T13" fmla="*/ 108 h 64"/>
                <a:gd name="T14" fmla="*/ 96 w 64"/>
                <a:gd name="T15" fmla="*/ 124 h 64"/>
                <a:gd name="T16" fmla="*/ 96 w 64"/>
                <a:gd name="T17" fmla="*/ 108 h 64"/>
                <a:gd name="T18" fmla="*/ 96 w 64"/>
                <a:gd name="T19" fmla="*/ 93 h 64"/>
                <a:gd name="T20" fmla="*/ 96 w 64"/>
                <a:gd name="T21" fmla="*/ 78 h 64"/>
                <a:gd name="T22" fmla="*/ 111 w 64"/>
                <a:gd name="T23" fmla="*/ 108 h 64"/>
                <a:gd name="T24" fmla="*/ 127 w 64"/>
                <a:gd name="T25" fmla="*/ 78 h 64"/>
                <a:gd name="T26" fmla="*/ 111 w 64"/>
                <a:gd name="T27" fmla="*/ 31 h 64"/>
                <a:gd name="T28" fmla="*/ 79 w 64"/>
                <a:gd name="T29" fmla="*/ 0 h 64"/>
                <a:gd name="T30" fmla="*/ 96 w 64"/>
                <a:gd name="T31" fmla="*/ 31 h 64"/>
                <a:gd name="T32" fmla="*/ 79 w 64"/>
                <a:gd name="T33" fmla="*/ 31 h 64"/>
                <a:gd name="T34" fmla="*/ 63 w 64"/>
                <a:gd name="T35" fmla="*/ 31 h 64"/>
                <a:gd name="T36" fmla="*/ 63 w 64"/>
                <a:gd name="T37" fmla="*/ 46 h 64"/>
                <a:gd name="T38" fmla="*/ 48 w 64"/>
                <a:gd name="T39" fmla="*/ 63 h 64"/>
                <a:gd name="T40" fmla="*/ 48 w 64"/>
                <a:gd name="T41" fmla="*/ 46 h 64"/>
                <a:gd name="T42" fmla="*/ 32 w 64"/>
                <a:gd name="T43" fmla="*/ 46 h 64"/>
                <a:gd name="T44" fmla="*/ 0 w 64"/>
                <a:gd name="T45" fmla="*/ 63 h 64"/>
                <a:gd name="T46" fmla="*/ 0 w 64"/>
                <a:gd name="T47" fmla="*/ 78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8" name="Freeform 336"/>
            <p:cNvSpPr>
              <a:spLocks/>
            </p:cNvSpPr>
            <p:nvPr/>
          </p:nvSpPr>
          <p:spPr bwMode="auto">
            <a:xfrm>
              <a:off x="5757" y="2938"/>
              <a:ext cx="81" cy="44"/>
            </a:xfrm>
            <a:custGeom>
              <a:avLst/>
              <a:gdLst>
                <a:gd name="T0" fmla="*/ 0 w 56"/>
                <a:gd name="T1" fmla="*/ 30 h 32"/>
                <a:gd name="T2" fmla="*/ 17 w 56"/>
                <a:gd name="T3" fmla="*/ 61 h 32"/>
                <a:gd name="T4" fmla="*/ 67 w 56"/>
                <a:gd name="T5" fmla="*/ 61 h 32"/>
                <a:gd name="T6" fmla="*/ 100 w 56"/>
                <a:gd name="T7" fmla="*/ 30 h 32"/>
                <a:gd name="T8" fmla="*/ 117 w 56"/>
                <a:gd name="T9" fmla="*/ 15 h 32"/>
                <a:gd name="T10" fmla="*/ 117 w 56"/>
                <a:gd name="T11" fmla="*/ 0 h 32"/>
                <a:gd name="T12" fmla="*/ 100 w 56"/>
                <a:gd name="T13" fmla="*/ 0 h 32"/>
                <a:gd name="T14" fmla="*/ 100 w 56"/>
                <a:gd name="T15" fmla="*/ 15 h 32"/>
                <a:gd name="T16" fmla="*/ 84 w 56"/>
                <a:gd name="T17" fmla="*/ 15 h 32"/>
                <a:gd name="T18" fmla="*/ 67 w 56"/>
                <a:gd name="T19" fmla="*/ 30 h 32"/>
                <a:gd name="T20" fmla="*/ 0 w 56"/>
                <a:gd name="T21" fmla="*/ 3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49" name="Freeform 337"/>
            <p:cNvSpPr>
              <a:spLocks/>
            </p:cNvSpPr>
            <p:nvPr/>
          </p:nvSpPr>
          <p:spPr bwMode="auto">
            <a:xfrm>
              <a:off x="5815" y="2904"/>
              <a:ext cx="34" cy="45"/>
            </a:xfrm>
            <a:custGeom>
              <a:avLst/>
              <a:gdLst>
                <a:gd name="T0" fmla="*/ 0 w 24"/>
                <a:gd name="T1" fmla="*/ 0 h 32"/>
                <a:gd name="T2" fmla="*/ 33 w 24"/>
                <a:gd name="T3" fmla="*/ 32 h 32"/>
                <a:gd name="T4" fmla="*/ 48 w 24"/>
                <a:gd name="T5" fmla="*/ 63 h 32"/>
                <a:gd name="T6" fmla="*/ 48 w 24"/>
                <a:gd name="T7" fmla="*/ 32 h 32"/>
                <a:gd name="T8" fmla="*/ 16 w 24"/>
                <a:gd name="T9" fmla="*/ 0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0" name="Freeform 338"/>
            <p:cNvSpPr>
              <a:spLocks/>
            </p:cNvSpPr>
            <p:nvPr/>
          </p:nvSpPr>
          <p:spPr bwMode="auto">
            <a:xfrm>
              <a:off x="5883" y="2960"/>
              <a:ext cx="23" cy="34"/>
            </a:xfrm>
            <a:custGeom>
              <a:avLst/>
              <a:gdLst>
                <a:gd name="T0" fmla="*/ 0 w 16"/>
                <a:gd name="T1" fmla="*/ 0 h 24"/>
                <a:gd name="T2" fmla="*/ 17 w 16"/>
                <a:gd name="T3" fmla="*/ 48 h 24"/>
                <a:gd name="T4" fmla="*/ 33 w 16"/>
                <a:gd name="T5" fmla="*/ 33 h 24"/>
                <a:gd name="T6" fmla="*/ 0 w 16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1" name="Freeform 339"/>
            <p:cNvSpPr>
              <a:spLocks/>
            </p:cNvSpPr>
            <p:nvPr/>
          </p:nvSpPr>
          <p:spPr bwMode="auto">
            <a:xfrm>
              <a:off x="1704" y="1652"/>
              <a:ext cx="22" cy="12"/>
            </a:xfrm>
            <a:custGeom>
              <a:avLst/>
              <a:gdLst>
                <a:gd name="T0" fmla="*/ 0 w 16"/>
                <a:gd name="T1" fmla="*/ 0 h 8"/>
                <a:gd name="T2" fmla="*/ 15 w 16"/>
                <a:gd name="T3" fmla="*/ 0 h 8"/>
                <a:gd name="T4" fmla="*/ 0 w 16"/>
                <a:gd name="T5" fmla="*/ 18 h 8"/>
                <a:gd name="T6" fmla="*/ 15 w 16"/>
                <a:gd name="T7" fmla="*/ 0 h 8"/>
                <a:gd name="T8" fmla="*/ 15 w 16"/>
                <a:gd name="T9" fmla="*/ 18 h 8"/>
                <a:gd name="T10" fmla="*/ 30 w 16"/>
                <a:gd name="T11" fmla="*/ 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2" name="Freeform 340"/>
            <p:cNvSpPr>
              <a:spLocks/>
            </p:cNvSpPr>
            <p:nvPr/>
          </p:nvSpPr>
          <p:spPr bwMode="auto">
            <a:xfrm>
              <a:off x="1636" y="1720"/>
              <a:ext cx="10" cy="10"/>
            </a:xfrm>
            <a:custGeom>
              <a:avLst/>
              <a:gdLst>
                <a:gd name="T0" fmla="*/ 0 w 8"/>
                <a:gd name="T1" fmla="*/ 0 h 8"/>
                <a:gd name="T2" fmla="*/ 13 w 8"/>
                <a:gd name="T3" fmla="*/ 13 h 8"/>
                <a:gd name="T4" fmla="*/ 13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3" name="Freeform 341"/>
            <p:cNvSpPr>
              <a:spLocks/>
            </p:cNvSpPr>
            <p:nvPr/>
          </p:nvSpPr>
          <p:spPr bwMode="auto">
            <a:xfrm>
              <a:off x="5244" y="1699"/>
              <a:ext cx="148" cy="168"/>
            </a:xfrm>
            <a:custGeom>
              <a:avLst/>
              <a:gdLst>
                <a:gd name="T0" fmla="*/ 16 w 104"/>
                <a:gd name="T1" fmla="*/ 31 h 120"/>
                <a:gd name="T2" fmla="*/ 145 w 104"/>
                <a:gd name="T3" fmla="*/ 172 h 120"/>
                <a:gd name="T4" fmla="*/ 162 w 104"/>
                <a:gd name="T5" fmla="*/ 220 h 120"/>
                <a:gd name="T6" fmla="*/ 178 w 104"/>
                <a:gd name="T7" fmla="*/ 235 h 120"/>
                <a:gd name="T8" fmla="*/ 178 w 104"/>
                <a:gd name="T9" fmla="*/ 220 h 120"/>
                <a:gd name="T10" fmla="*/ 211 w 104"/>
                <a:gd name="T11" fmla="*/ 220 h 120"/>
                <a:gd name="T12" fmla="*/ 145 w 104"/>
                <a:gd name="T13" fmla="*/ 172 h 120"/>
                <a:gd name="T14" fmla="*/ 145 w 104"/>
                <a:gd name="T15" fmla="*/ 141 h 120"/>
                <a:gd name="T16" fmla="*/ 178 w 104"/>
                <a:gd name="T17" fmla="*/ 141 h 120"/>
                <a:gd name="T18" fmla="*/ 33 w 104"/>
                <a:gd name="T19" fmla="*/ 0 h 120"/>
                <a:gd name="T20" fmla="*/ 0 w 104"/>
                <a:gd name="T21" fmla="*/ 0 h 120"/>
                <a:gd name="T22" fmla="*/ 16 w 104"/>
                <a:gd name="T23" fmla="*/ 15 h 120"/>
                <a:gd name="T24" fmla="*/ 16 w 104"/>
                <a:gd name="T25" fmla="*/ 31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4" name="Freeform 342"/>
            <p:cNvSpPr>
              <a:spLocks/>
            </p:cNvSpPr>
            <p:nvPr/>
          </p:nvSpPr>
          <p:spPr bwMode="auto">
            <a:xfrm>
              <a:off x="3439" y="2069"/>
              <a:ext cx="12" cy="11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15 h 8"/>
                <a:gd name="T4" fmla="*/ 18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5" name="Line 343"/>
            <p:cNvSpPr>
              <a:spLocks noChangeShapeType="1"/>
            </p:cNvSpPr>
            <p:nvPr/>
          </p:nvSpPr>
          <p:spPr bwMode="auto">
            <a:xfrm>
              <a:off x="5312" y="2893"/>
              <a:ext cx="12" cy="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6" name="Line 344"/>
            <p:cNvSpPr>
              <a:spLocks noChangeShapeType="1"/>
            </p:cNvSpPr>
            <p:nvPr/>
          </p:nvSpPr>
          <p:spPr bwMode="auto">
            <a:xfrm flipV="1">
              <a:off x="3097" y="2780"/>
              <a:ext cx="1" cy="1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7" name="Freeform 345"/>
            <p:cNvSpPr>
              <a:spLocks/>
            </p:cNvSpPr>
            <p:nvPr/>
          </p:nvSpPr>
          <p:spPr bwMode="auto">
            <a:xfrm>
              <a:off x="5404" y="3085"/>
              <a:ext cx="23" cy="22"/>
            </a:xfrm>
            <a:custGeom>
              <a:avLst/>
              <a:gdLst>
                <a:gd name="T0" fmla="*/ 0 w 16"/>
                <a:gd name="T1" fmla="*/ 15 h 16"/>
                <a:gd name="T2" fmla="*/ 17 w 16"/>
                <a:gd name="T3" fmla="*/ 30 h 16"/>
                <a:gd name="T4" fmla="*/ 33 w 16"/>
                <a:gd name="T5" fmla="*/ 15 h 16"/>
                <a:gd name="T6" fmla="*/ 33 w 16"/>
                <a:gd name="T7" fmla="*/ 0 h 16"/>
                <a:gd name="T8" fmla="*/ 0 w 16"/>
                <a:gd name="T9" fmla="*/ 0 h 16"/>
                <a:gd name="T10" fmla="*/ 0 w 16"/>
                <a:gd name="T11" fmla="*/ 1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8" name="Freeform 346"/>
            <p:cNvSpPr>
              <a:spLocks/>
            </p:cNvSpPr>
            <p:nvPr/>
          </p:nvSpPr>
          <p:spPr bwMode="auto">
            <a:xfrm>
              <a:off x="5277" y="3027"/>
              <a:ext cx="80" cy="35"/>
            </a:xfrm>
            <a:custGeom>
              <a:avLst/>
              <a:gdLst>
                <a:gd name="T0" fmla="*/ 0 w 56"/>
                <a:gd name="T1" fmla="*/ 51 h 24"/>
                <a:gd name="T2" fmla="*/ 33 w 56"/>
                <a:gd name="T3" fmla="*/ 51 h 24"/>
                <a:gd name="T4" fmla="*/ 49 w 56"/>
                <a:gd name="T5" fmla="*/ 18 h 24"/>
                <a:gd name="T6" fmla="*/ 114 w 56"/>
                <a:gd name="T7" fmla="*/ 0 h 24"/>
                <a:gd name="T8" fmla="*/ 49 w 56"/>
                <a:gd name="T9" fmla="*/ 0 h 24"/>
                <a:gd name="T10" fmla="*/ 16 w 56"/>
                <a:gd name="T11" fmla="*/ 34 h 24"/>
                <a:gd name="T12" fmla="*/ 0 w 56"/>
                <a:gd name="T13" fmla="*/ 51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59" name="Freeform 347"/>
            <p:cNvSpPr>
              <a:spLocks/>
            </p:cNvSpPr>
            <p:nvPr/>
          </p:nvSpPr>
          <p:spPr bwMode="auto">
            <a:xfrm>
              <a:off x="1543" y="1867"/>
              <a:ext cx="23" cy="11"/>
            </a:xfrm>
            <a:custGeom>
              <a:avLst/>
              <a:gdLst>
                <a:gd name="T0" fmla="*/ 0 w 16"/>
                <a:gd name="T1" fmla="*/ 0 h 8"/>
                <a:gd name="T2" fmla="*/ 17 w 16"/>
                <a:gd name="T3" fmla="*/ 15 h 8"/>
                <a:gd name="T4" fmla="*/ 33 w 16"/>
                <a:gd name="T5" fmla="*/ 0 h 8"/>
                <a:gd name="T6" fmla="*/ 0 w 1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0" name="Freeform 348"/>
            <p:cNvSpPr>
              <a:spLocks/>
            </p:cNvSpPr>
            <p:nvPr/>
          </p:nvSpPr>
          <p:spPr bwMode="auto">
            <a:xfrm>
              <a:off x="5152" y="1675"/>
              <a:ext cx="12" cy="12"/>
            </a:xfrm>
            <a:custGeom>
              <a:avLst/>
              <a:gdLst>
                <a:gd name="T0" fmla="*/ 0 w 8"/>
                <a:gd name="T1" fmla="*/ 18 h 8"/>
                <a:gd name="T2" fmla="*/ 18 w 8"/>
                <a:gd name="T3" fmla="*/ 18 h 8"/>
                <a:gd name="T4" fmla="*/ 0 w 8"/>
                <a:gd name="T5" fmla="*/ 0 h 8"/>
                <a:gd name="T6" fmla="*/ 0 w 8"/>
                <a:gd name="T7" fmla="*/ 1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1" name="Freeform 349"/>
            <p:cNvSpPr>
              <a:spLocks/>
            </p:cNvSpPr>
            <p:nvPr/>
          </p:nvSpPr>
          <p:spPr bwMode="auto">
            <a:xfrm>
              <a:off x="3142" y="1664"/>
              <a:ext cx="23" cy="11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15 h 8"/>
                <a:gd name="T4" fmla="*/ 17 w 16"/>
                <a:gd name="T5" fmla="*/ 15 h 8"/>
                <a:gd name="T6" fmla="*/ 33 w 16"/>
                <a:gd name="T7" fmla="*/ 15 h 8"/>
                <a:gd name="T8" fmla="*/ 17 w 16"/>
                <a:gd name="T9" fmla="*/ 15 h 8"/>
                <a:gd name="T10" fmla="*/ 33 w 16"/>
                <a:gd name="T11" fmla="*/ 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2" name="Line 350"/>
            <p:cNvSpPr>
              <a:spLocks noChangeShapeType="1"/>
            </p:cNvSpPr>
            <p:nvPr/>
          </p:nvSpPr>
          <p:spPr bwMode="auto">
            <a:xfrm flipV="1">
              <a:off x="3130" y="1675"/>
              <a:ext cx="3" cy="1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3" name="Line 351"/>
            <p:cNvSpPr>
              <a:spLocks noChangeShapeType="1"/>
            </p:cNvSpPr>
            <p:nvPr/>
          </p:nvSpPr>
          <p:spPr bwMode="auto">
            <a:xfrm>
              <a:off x="3142" y="1699"/>
              <a:ext cx="11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4" name="Freeform 352"/>
            <p:cNvSpPr>
              <a:spLocks/>
            </p:cNvSpPr>
            <p:nvPr/>
          </p:nvSpPr>
          <p:spPr bwMode="auto">
            <a:xfrm>
              <a:off x="3439" y="3457"/>
              <a:ext cx="35" cy="43"/>
            </a:xfrm>
            <a:custGeom>
              <a:avLst/>
              <a:gdLst>
                <a:gd name="T0" fmla="*/ 51 w 24"/>
                <a:gd name="T1" fmla="*/ 15 h 32"/>
                <a:gd name="T2" fmla="*/ 51 w 24"/>
                <a:gd name="T3" fmla="*/ 30 h 32"/>
                <a:gd name="T4" fmla="*/ 18 w 24"/>
                <a:gd name="T5" fmla="*/ 58 h 32"/>
                <a:gd name="T6" fmla="*/ 0 w 24"/>
                <a:gd name="T7" fmla="*/ 30 h 32"/>
                <a:gd name="T8" fmla="*/ 34 w 24"/>
                <a:gd name="T9" fmla="*/ 0 h 32"/>
                <a:gd name="T10" fmla="*/ 51 w 24"/>
                <a:gd name="T11" fmla="*/ 0 h 32"/>
                <a:gd name="T12" fmla="*/ 51 w 24"/>
                <a:gd name="T13" fmla="*/ 15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5" name="Rectangle 353"/>
            <p:cNvSpPr>
              <a:spLocks noChangeArrowheads="1"/>
            </p:cNvSpPr>
            <p:nvPr/>
          </p:nvSpPr>
          <p:spPr bwMode="auto">
            <a:xfrm>
              <a:off x="5061" y="2363"/>
              <a:ext cx="12" cy="11"/>
            </a:xfrm>
            <a:prstGeom prst="rect">
              <a:avLst/>
            </a:prstGeom>
            <a:noFill/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6" name="Line 354"/>
            <p:cNvSpPr>
              <a:spLocks noChangeShapeType="1"/>
            </p:cNvSpPr>
            <p:nvPr/>
          </p:nvSpPr>
          <p:spPr bwMode="auto">
            <a:xfrm flipV="1">
              <a:off x="1578" y="2092"/>
              <a:ext cx="12" cy="1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7" name="Line 355"/>
            <p:cNvSpPr>
              <a:spLocks noChangeShapeType="1"/>
            </p:cNvSpPr>
            <p:nvPr/>
          </p:nvSpPr>
          <p:spPr bwMode="auto">
            <a:xfrm>
              <a:off x="5061" y="2374"/>
              <a:ext cx="12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8" name="Freeform 356"/>
            <p:cNvSpPr>
              <a:spLocks/>
            </p:cNvSpPr>
            <p:nvPr/>
          </p:nvSpPr>
          <p:spPr bwMode="auto">
            <a:xfrm>
              <a:off x="2789" y="1675"/>
              <a:ext cx="80" cy="79"/>
            </a:xfrm>
            <a:custGeom>
              <a:avLst/>
              <a:gdLst>
                <a:gd name="T0" fmla="*/ 66 w 56"/>
                <a:gd name="T1" fmla="*/ 16 h 56"/>
                <a:gd name="T2" fmla="*/ 81 w 56"/>
                <a:gd name="T3" fmla="*/ 32 h 56"/>
                <a:gd name="T4" fmla="*/ 114 w 56"/>
                <a:gd name="T5" fmla="*/ 32 h 56"/>
                <a:gd name="T6" fmla="*/ 114 w 56"/>
                <a:gd name="T7" fmla="*/ 63 h 56"/>
                <a:gd name="T8" fmla="*/ 99 w 56"/>
                <a:gd name="T9" fmla="*/ 96 h 56"/>
                <a:gd name="T10" fmla="*/ 16 w 56"/>
                <a:gd name="T11" fmla="*/ 111 h 56"/>
                <a:gd name="T12" fmla="*/ 0 w 56"/>
                <a:gd name="T13" fmla="*/ 96 h 56"/>
                <a:gd name="T14" fmla="*/ 16 w 56"/>
                <a:gd name="T15" fmla="*/ 96 h 56"/>
                <a:gd name="T16" fmla="*/ 49 w 56"/>
                <a:gd name="T17" fmla="*/ 63 h 56"/>
                <a:gd name="T18" fmla="*/ 16 w 56"/>
                <a:gd name="T19" fmla="*/ 48 h 56"/>
                <a:gd name="T20" fmla="*/ 33 w 56"/>
                <a:gd name="T21" fmla="*/ 48 h 56"/>
                <a:gd name="T22" fmla="*/ 16 w 56"/>
                <a:gd name="T23" fmla="*/ 32 h 56"/>
                <a:gd name="T24" fmla="*/ 33 w 56"/>
                <a:gd name="T25" fmla="*/ 32 h 56"/>
                <a:gd name="T26" fmla="*/ 49 w 56"/>
                <a:gd name="T27" fmla="*/ 32 h 56"/>
                <a:gd name="T28" fmla="*/ 66 w 56"/>
                <a:gd name="T29" fmla="*/ 16 h 56"/>
                <a:gd name="T30" fmla="*/ 49 w 56"/>
                <a:gd name="T31" fmla="*/ 16 h 56"/>
                <a:gd name="T32" fmla="*/ 66 w 56"/>
                <a:gd name="T33" fmla="*/ 0 h 56"/>
                <a:gd name="T34" fmla="*/ 81 w 56"/>
                <a:gd name="T35" fmla="*/ 0 h 56"/>
                <a:gd name="T36" fmla="*/ 66 w 56"/>
                <a:gd name="T37" fmla="*/ 16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69" name="Freeform 357"/>
            <p:cNvSpPr>
              <a:spLocks/>
            </p:cNvSpPr>
            <p:nvPr/>
          </p:nvSpPr>
          <p:spPr bwMode="auto">
            <a:xfrm>
              <a:off x="3017" y="1709"/>
              <a:ext cx="68" cy="56"/>
            </a:xfrm>
            <a:custGeom>
              <a:avLst/>
              <a:gdLst>
                <a:gd name="T0" fmla="*/ 0 w 48"/>
                <a:gd name="T1" fmla="*/ 63 h 40"/>
                <a:gd name="T2" fmla="*/ 33 w 48"/>
                <a:gd name="T3" fmla="*/ 15 h 40"/>
                <a:gd name="T4" fmla="*/ 33 w 48"/>
                <a:gd name="T5" fmla="*/ 31 h 40"/>
                <a:gd name="T6" fmla="*/ 48 w 48"/>
                <a:gd name="T7" fmla="*/ 31 h 40"/>
                <a:gd name="T8" fmla="*/ 64 w 48"/>
                <a:gd name="T9" fmla="*/ 31 h 40"/>
                <a:gd name="T10" fmla="*/ 48 w 48"/>
                <a:gd name="T11" fmla="*/ 15 h 40"/>
                <a:gd name="T12" fmla="*/ 96 w 48"/>
                <a:gd name="T13" fmla="*/ 0 h 40"/>
                <a:gd name="T14" fmla="*/ 81 w 48"/>
                <a:gd name="T15" fmla="*/ 31 h 40"/>
                <a:gd name="T16" fmla="*/ 64 w 48"/>
                <a:gd name="T17" fmla="*/ 48 h 40"/>
                <a:gd name="T18" fmla="*/ 64 w 48"/>
                <a:gd name="T19" fmla="*/ 78 h 40"/>
                <a:gd name="T20" fmla="*/ 33 w 48"/>
                <a:gd name="T21" fmla="*/ 63 h 40"/>
                <a:gd name="T22" fmla="*/ 0 w 48"/>
                <a:gd name="T23" fmla="*/ 63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70" name="Freeform 358"/>
            <p:cNvSpPr>
              <a:spLocks/>
            </p:cNvSpPr>
            <p:nvPr/>
          </p:nvSpPr>
          <p:spPr bwMode="auto">
            <a:xfrm>
              <a:off x="3233" y="1788"/>
              <a:ext cx="93" cy="45"/>
            </a:xfrm>
            <a:custGeom>
              <a:avLst/>
              <a:gdLst>
                <a:gd name="T0" fmla="*/ 0 w 64"/>
                <a:gd name="T1" fmla="*/ 32 h 32"/>
                <a:gd name="T2" fmla="*/ 17 w 64"/>
                <a:gd name="T3" fmla="*/ 48 h 32"/>
                <a:gd name="T4" fmla="*/ 51 w 64"/>
                <a:gd name="T5" fmla="*/ 63 h 32"/>
                <a:gd name="T6" fmla="*/ 102 w 64"/>
                <a:gd name="T7" fmla="*/ 32 h 32"/>
                <a:gd name="T8" fmla="*/ 135 w 64"/>
                <a:gd name="T9" fmla="*/ 32 h 32"/>
                <a:gd name="T10" fmla="*/ 135 w 64"/>
                <a:gd name="T11" fmla="*/ 15 h 32"/>
                <a:gd name="T12" fmla="*/ 118 w 64"/>
                <a:gd name="T13" fmla="*/ 15 h 32"/>
                <a:gd name="T14" fmla="*/ 84 w 64"/>
                <a:gd name="T15" fmla="*/ 15 h 32"/>
                <a:gd name="T16" fmla="*/ 33 w 64"/>
                <a:gd name="T17" fmla="*/ 0 h 32"/>
                <a:gd name="T18" fmla="*/ 0 w 64"/>
                <a:gd name="T19" fmla="*/ 32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271" name="Freeform 359"/>
            <p:cNvSpPr>
              <a:spLocks/>
            </p:cNvSpPr>
            <p:nvPr/>
          </p:nvSpPr>
          <p:spPr bwMode="auto">
            <a:xfrm>
              <a:off x="3153" y="1754"/>
              <a:ext cx="103" cy="56"/>
            </a:xfrm>
            <a:custGeom>
              <a:avLst/>
              <a:gdLst>
                <a:gd name="T0" fmla="*/ 147 w 72"/>
                <a:gd name="T1" fmla="*/ 48 h 40"/>
                <a:gd name="T2" fmla="*/ 114 w 72"/>
                <a:gd name="T3" fmla="*/ 31 h 40"/>
                <a:gd name="T4" fmla="*/ 99 w 72"/>
                <a:gd name="T5" fmla="*/ 15 h 40"/>
                <a:gd name="T6" fmla="*/ 66 w 72"/>
                <a:gd name="T7" fmla="*/ 15 h 40"/>
                <a:gd name="T8" fmla="*/ 66 w 72"/>
                <a:gd name="T9" fmla="*/ 0 h 40"/>
                <a:gd name="T10" fmla="*/ 0 w 72"/>
                <a:gd name="T11" fmla="*/ 31 h 40"/>
                <a:gd name="T12" fmla="*/ 16 w 72"/>
                <a:gd name="T13" fmla="*/ 48 h 40"/>
                <a:gd name="T14" fmla="*/ 49 w 72"/>
                <a:gd name="T15" fmla="*/ 78 h 40"/>
                <a:gd name="T16" fmla="*/ 66 w 72"/>
                <a:gd name="T17" fmla="*/ 78 h 40"/>
                <a:gd name="T18" fmla="*/ 82 w 72"/>
                <a:gd name="T19" fmla="*/ 63 h 40"/>
                <a:gd name="T20" fmla="*/ 114 w 72"/>
                <a:gd name="T21" fmla="*/ 78 h 40"/>
                <a:gd name="T22" fmla="*/ 147 w 72"/>
                <a:gd name="T23" fmla="*/ 48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noFill/>
            <a:ln w="12700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9945" name="Line 360"/>
          <p:cNvSpPr>
            <a:spLocks noChangeShapeType="1"/>
          </p:cNvSpPr>
          <p:nvPr/>
        </p:nvSpPr>
        <p:spPr bwMode="auto">
          <a:xfrm>
            <a:off x="2468563" y="4892675"/>
            <a:ext cx="149225" cy="346075"/>
          </a:xfrm>
          <a:prstGeom prst="line">
            <a:avLst/>
          </a:prstGeom>
          <a:noFill/>
          <a:ln w="9525">
            <a:solidFill>
              <a:srgbClr val="D6CBC2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s-AR"/>
          </a:p>
        </p:txBody>
      </p:sp>
      <p:sp>
        <p:nvSpPr>
          <p:cNvPr id="39946" name="Rectangle 361"/>
          <p:cNvSpPr>
            <a:spLocks noChangeArrowheads="1"/>
          </p:cNvSpPr>
          <p:nvPr/>
        </p:nvSpPr>
        <p:spPr bwMode="auto">
          <a:xfrm>
            <a:off x="3276596" y="1783667"/>
            <a:ext cx="1958975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Crecimiento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Población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y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Urbanización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947" name="Rectangle 362"/>
          <p:cNvSpPr>
            <a:spLocks noChangeArrowheads="1"/>
          </p:cNvSpPr>
          <p:nvPr/>
        </p:nvSpPr>
        <p:spPr bwMode="auto">
          <a:xfrm>
            <a:off x="3276596" y="5998509"/>
            <a:ext cx="1958975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Cambio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de la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dieta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+mj-lt"/>
              </a:rPr>
              <a:t>y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hábitos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consumo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948" name="Rectangle 363"/>
          <p:cNvSpPr>
            <a:spLocks noChangeArrowheads="1"/>
          </p:cNvSpPr>
          <p:nvPr/>
        </p:nvSpPr>
        <p:spPr bwMode="auto">
          <a:xfrm>
            <a:off x="6115074" y="3785060"/>
            <a:ext cx="1957388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Crecimiento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clase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media 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y mayor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ingreso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medio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949" name="Rectangle 364"/>
          <p:cNvSpPr>
            <a:spLocks noChangeArrowheads="1"/>
          </p:cNvSpPr>
          <p:nvPr/>
        </p:nvSpPr>
        <p:spPr bwMode="auto">
          <a:xfrm>
            <a:off x="500034" y="3785060"/>
            <a:ext cx="1957387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Crecimiento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demanda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de bio-combustibles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950" name="Text Box 365"/>
          <p:cNvSpPr txBox="1">
            <a:spLocks noChangeArrowheads="1"/>
          </p:cNvSpPr>
          <p:nvPr/>
        </p:nvSpPr>
        <p:spPr bwMode="auto">
          <a:xfrm>
            <a:off x="1593850" y="5145088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956" name="Rectangle 371"/>
          <p:cNvSpPr>
            <a:spLocks noChangeArrowheads="1"/>
          </p:cNvSpPr>
          <p:nvPr/>
        </p:nvSpPr>
        <p:spPr bwMode="auto">
          <a:xfrm>
            <a:off x="1014436" y="422956"/>
            <a:ext cx="69151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GB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CONTEXTO GLOBAL </a:t>
            </a:r>
            <a:r>
              <a:rPr kumimoji="0"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kumimoji="0" lang="en-GB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kumimoji="0"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TENDENCIAS GLOBALES AFECTAN LA DEMANDA </a:t>
            </a:r>
          </a:p>
          <a:p>
            <a:pPr algn="ctr"/>
            <a:r>
              <a:rPr kumimoji="0"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 ALIMENTOS Y ENERGÍA</a:t>
            </a:r>
            <a:endParaRPr kumimoji="0"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73" name="Imagen 11" descr="gama 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373 Elipse"/>
          <p:cNvSpPr/>
          <p:nvPr/>
        </p:nvSpPr>
        <p:spPr bwMode="auto">
          <a:xfrm>
            <a:off x="3071802" y="3143248"/>
            <a:ext cx="2428892" cy="16430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300" b="1" dirty="0" smtClean="0">
                <a:solidFill>
                  <a:srgbClr val="FF0000"/>
                </a:solidFill>
              </a:rPr>
              <a:t>CRECIMIENTO DEMANDA DE</a:t>
            </a:r>
          </a:p>
          <a:p>
            <a:pPr algn="ctr" eaLnBrk="0" hangingPunct="0"/>
            <a:r>
              <a:rPr lang="en-US" sz="1300" b="1" dirty="0" smtClean="0">
                <a:solidFill>
                  <a:srgbClr val="FF0000"/>
                </a:solidFill>
              </a:rPr>
              <a:t>PRODUCTOS AGRÍCOLAS:</a:t>
            </a:r>
          </a:p>
          <a:p>
            <a:pPr algn="ctr" eaLnBrk="0" hangingPunct="0"/>
            <a:r>
              <a:rPr lang="en-US" sz="1300" b="1" dirty="0" smtClean="0">
                <a:solidFill>
                  <a:srgbClr val="FF0000"/>
                </a:solidFill>
              </a:rPr>
              <a:t>ALIMENTO, COMIDA, COMBUSTIBLE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AR" sz="1400" b="1" i="0" u="none" strike="noStrike" cap="none" normalizeH="0" baseline="0" dirty="0" smtClean="0">
              <a:ln>
                <a:noFill/>
              </a:ln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376" name="AutoShape 368"/>
          <p:cNvSpPr>
            <a:spLocks noChangeArrowheads="1"/>
          </p:cNvSpPr>
          <p:nvPr/>
        </p:nvSpPr>
        <p:spPr bwMode="auto">
          <a:xfrm rot="16200000">
            <a:off x="5590349" y="3804407"/>
            <a:ext cx="571505" cy="392192"/>
          </a:xfrm>
          <a:prstGeom prst="upArrow">
            <a:avLst>
              <a:gd name="adj1" fmla="val 47852"/>
              <a:gd name="adj2" fmla="val 61809"/>
            </a:avLst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es-AR"/>
          </a:p>
        </p:txBody>
      </p:sp>
      <p:sp>
        <p:nvSpPr>
          <p:cNvPr id="377" name="AutoShape 368"/>
          <p:cNvSpPr>
            <a:spLocks noChangeArrowheads="1"/>
          </p:cNvSpPr>
          <p:nvPr/>
        </p:nvSpPr>
        <p:spPr bwMode="auto">
          <a:xfrm>
            <a:off x="3970331" y="5572140"/>
            <a:ext cx="571505" cy="392192"/>
          </a:xfrm>
          <a:prstGeom prst="upArrow">
            <a:avLst>
              <a:gd name="adj1" fmla="val 47852"/>
              <a:gd name="adj2" fmla="val 61809"/>
            </a:avLst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es-AR"/>
          </a:p>
        </p:txBody>
      </p:sp>
      <p:sp>
        <p:nvSpPr>
          <p:cNvPr id="378" name="AutoShape 368"/>
          <p:cNvSpPr>
            <a:spLocks noChangeArrowheads="1"/>
          </p:cNvSpPr>
          <p:nvPr/>
        </p:nvSpPr>
        <p:spPr bwMode="auto">
          <a:xfrm rot="10800000">
            <a:off x="3970331" y="2250989"/>
            <a:ext cx="571505" cy="392192"/>
          </a:xfrm>
          <a:prstGeom prst="upArrow">
            <a:avLst>
              <a:gd name="adj1" fmla="val 47852"/>
              <a:gd name="adj2" fmla="val 61809"/>
            </a:avLst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es-AR"/>
          </a:p>
        </p:txBody>
      </p:sp>
      <p:sp>
        <p:nvSpPr>
          <p:cNvPr id="39953" name="AutoShape 368"/>
          <p:cNvSpPr>
            <a:spLocks noChangeArrowheads="1"/>
          </p:cNvSpPr>
          <p:nvPr/>
        </p:nvSpPr>
        <p:spPr bwMode="auto">
          <a:xfrm rot="5400000">
            <a:off x="2410642" y="3804407"/>
            <a:ext cx="571505" cy="392192"/>
          </a:xfrm>
          <a:prstGeom prst="upArrow">
            <a:avLst>
              <a:gd name="adj1" fmla="val 47852"/>
              <a:gd name="adj2" fmla="val 61809"/>
            </a:avLst>
          </a:prstGeom>
          <a:solidFill>
            <a:schemeClr val="tx1"/>
          </a:solidFill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es-A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6" grpId="0" animBg="1"/>
      <p:bldP spid="39947" grpId="0" animBg="1"/>
      <p:bldP spid="39948" grpId="0" animBg="1"/>
      <p:bldP spid="39949" grpId="0" animBg="1"/>
      <p:bldP spid="374" grpId="0" animBg="1"/>
      <p:bldP spid="376" grpId="0" animBg="1"/>
      <p:bldP spid="377" grpId="0" animBg="1"/>
      <p:bldP spid="378" grpId="0" animBg="1"/>
      <p:bldP spid="399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142976" y="1525866"/>
            <a:ext cx="723852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84250" defTabSz="984250"/>
            <a:r>
              <a:rPr lang="es-ES" sz="4000" b="1" dirty="0" smtClean="0"/>
              <a:t>&gt;</a:t>
            </a:r>
            <a:r>
              <a:rPr lang="es-ES" sz="4000" dirty="0" smtClean="0"/>
              <a:t> Sin Infraestructura </a:t>
            </a:r>
          </a:p>
          <a:p>
            <a:pPr marL="984250" defTabSz="984250"/>
            <a:r>
              <a:rPr lang="es-ES" sz="4000" b="1" dirty="0" smtClean="0"/>
              <a:t>&gt;</a:t>
            </a:r>
            <a:r>
              <a:rPr lang="es-ES" sz="4000" dirty="0" smtClean="0"/>
              <a:t> Sin Logística Eficiente</a:t>
            </a:r>
          </a:p>
          <a:p>
            <a:pPr>
              <a:buFont typeface="Wingdings"/>
              <a:buChar char="Ø"/>
            </a:pPr>
            <a:endParaRPr lang="es-ES" sz="4400" dirty="0" smtClean="0"/>
          </a:p>
          <a:p>
            <a:pPr algn="ctr"/>
            <a:r>
              <a:rPr lang="es-ES" sz="4400" b="1" dirty="0" smtClean="0"/>
              <a:t>LOS CUELLOS DE BOTELLA</a:t>
            </a:r>
          </a:p>
          <a:p>
            <a:pPr algn="ctr"/>
            <a:r>
              <a:rPr lang="es-ES" sz="4400" b="1" dirty="0" smtClean="0"/>
              <a:t>IMPEDIRAN  EL CRECIMIENTO </a:t>
            </a:r>
          </a:p>
          <a:p>
            <a:pPr algn="ctr"/>
            <a:r>
              <a:rPr lang="es-ES" sz="4400" b="1" dirty="0" smtClean="0"/>
              <a:t>DE LOS FLUJOS</a:t>
            </a:r>
          </a:p>
          <a:p>
            <a:endParaRPr lang="es-ES" sz="4400" dirty="0"/>
          </a:p>
        </p:txBody>
      </p:sp>
      <p:pic>
        <p:nvPicPr>
          <p:cNvPr id="4" name="Imagen 11" descr="gama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38547" y="2502282"/>
            <a:ext cx="7448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b="1" dirty="0" smtClean="0"/>
              <a:t>LAS PRODUCCIONES VAN POR EL ASCENSOR</a:t>
            </a:r>
          </a:p>
        </p:txBody>
      </p:sp>
      <p:pic>
        <p:nvPicPr>
          <p:cNvPr id="4" name="Imagen 11" descr="gama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4643470"/>
          </a:xfrm>
        </p:spPr>
        <p:txBody>
          <a:bodyPr/>
          <a:lstStyle/>
          <a:p>
            <a:r>
              <a:rPr lang="es-AR" sz="48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Es indudable que el sistema logístico público</a:t>
            </a:r>
            <a:br>
              <a:rPr lang="es-AR" sz="48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AR" sz="4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es-AR" sz="4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es-AR" sz="4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NO PUEDE IR POR LA ESCALERA</a:t>
            </a:r>
          </a:p>
        </p:txBody>
      </p:sp>
      <p:pic>
        <p:nvPicPr>
          <p:cNvPr id="3" name="Imagen 11" descr="gama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1" descr="gama 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481357" y="2143116"/>
            <a:ext cx="8019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/>
              <a:t>MEJORAR LA NAVEGABILIDAD ACTUAL</a:t>
            </a:r>
          </a:p>
          <a:p>
            <a:pPr algn="ctr"/>
            <a:endParaRPr lang="es-AR" sz="3600" b="1" dirty="0" smtClean="0"/>
          </a:p>
          <a:p>
            <a:pPr algn="ctr"/>
            <a:endParaRPr lang="es-AR" sz="3600" b="1" dirty="0" smtClean="0"/>
          </a:p>
          <a:p>
            <a:pPr algn="ctr"/>
            <a:r>
              <a:rPr lang="es-AR" sz="3600" b="1" dirty="0" smtClean="0"/>
              <a:t>RESCATAR LAS INFRAESTRUCTURAS EXISTENTES</a:t>
            </a:r>
          </a:p>
        </p:txBody>
      </p:sp>
    </p:spTree>
    <p:extLst>
      <p:ext uri="{BB962C8B-B14F-4D97-AF65-F5344CB8AC3E}">
        <p14:creationId xmlns:p14="http://schemas.microsoft.com/office/powerpoint/2010/main" val="19713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42910" y="2438467"/>
            <a:ext cx="7715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La Realidad de la NAVEGACION de los Puertos de San Lorenzo </a:t>
            </a:r>
            <a:r>
              <a:rPr lang="es-ES" sz="3200" dirty="0"/>
              <a:t>-</a:t>
            </a:r>
            <a:r>
              <a:rPr lang="es-AR" sz="3200" dirty="0" smtClean="0"/>
              <a:t> Timbúes</a:t>
            </a:r>
            <a:r>
              <a:rPr lang="es-AR" sz="3200" dirty="0"/>
              <a:t> </a:t>
            </a:r>
            <a:r>
              <a:rPr lang="es-AR" sz="3200" dirty="0" smtClean="0"/>
              <a:t>-  al NORTE </a:t>
            </a:r>
          </a:p>
          <a:p>
            <a:pPr algn="ctr"/>
            <a:r>
              <a:rPr lang="es-AR" sz="3200" dirty="0" smtClean="0"/>
              <a:t>es muy diferente </a:t>
            </a:r>
            <a:r>
              <a:rPr lang="es-AR" sz="3200" dirty="0"/>
              <a:t>a</a:t>
            </a:r>
            <a:r>
              <a:rPr lang="es-AR" sz="3200" dirty="0" smtClean="0"/>
              <a:t> la realidad de </a:t>
            </a:r>
          </a:p>
          <a:p>
            <a:pPr algn="ctr"/>
            <a:r>
              <a:rPr lang="es-AR" sz="3200" dirty="0" smtClean="0"/>
              <a:t>los Puertos San Lorenzo al SUR.</a:t>
            </a:r>
          </a:p>
        </p:txBody>
      </p:sp>
      <p:pic>
        <p:nvPicPr>
          <p:cNvPr id="7" name="Imagen 11" descr="gama 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3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 CuadroTexto"/>
          <p:cNvSpPr txBox="1">
            <a:spLocks noChangeArrowheads="1"/>
          </p:cNvSpPr>
          <p:nvPr/>
        </p:nvSpPr>
        <p:spPr bwMode="auto">
          <a:xfrm>
            <a:off x="5327452" y="692696"/>
            <a:ext cx="36448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ACCESOS FLUVIALES</a:t>
            </a:r>
          </a:p>
          <a:p>
            <a:pPr eaLnBrk="1" hangingPunct="1"/>
            <a:r>
              <a:rPr lang="es-AR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Primer Puerto de Ultramar</a:t>
            </a:r>
          </a:p>
          <a:p>
            <a:pPr eaLnBrk="1" hangingPunct="1"/>
            <a:r>
              <a:rPr lang="es-A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 KM 584 - HPP</a:t>
            </a:r>
            <a:endParaRPr lang="es-A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endParaRPr lang="es-AR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Imagen 19" descr="rutabarcacera [Convertido].png"/>
          <p:cNvPicPr>
            <a:picLocks noChangeAspect="1"/>
          </p:cNvPicPr>
          <p:nvPr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1079" cy="6885384"/>
          </a:xfrm>
          <a:prstGeom prst="rect">
            <a:avLst/>
          </a:prstGeom>
        </p:spPr>
      </p:pic>
      <p:pic>
        <p:nvPicPr>
          <p:cNvPr id="15" name="Imagen 14" descr="FLUVIOMARITIM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1" y="5517232"/>
            <a:ext cx="746621" cy="93610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 bwMode="auto">
          <a:xfrm>
            <a:off x="5428321" y="5504122"/>
            <a:ext cx="504056" cy="21602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2" name="Rectángulo 21"/>
          <p:cNvSpPr/>
          <p:nvPr/>
        </p:nvSpPr>
        <p:spPr bwMode="auto">
          <a:xfrm>
            <a:off x="5428321" y="5864162"/>
            <a:ext cx="504056" cy="2160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19" name="Forma libre 18"/>
          <p:cNvSpPr/>
          <p:nvPr/>
        </p:nvSpPr>
        <p:spPr>
          <a:xfrm>
            <a:off x="932673" y="5563133"/>
            <a:ext cx="138909" cy="529192"/>
          </a:xfrm>
          <a:custGeom>
            <a:avLst/>
            <a:gdLst>
              <a:gd name="connsiteX0" fmla="*/ 79377 w 138909"/>
              <a:gd name="connsiteY0" fmla="*/ 0 h 529192"/>
              <a:gd name="connsiteX1" fmla="*/ 13230 w 138909"/>
              <a:gd name="connsiteY1" fmla="*/ 85994 h 529192"/>
              <a:gd name="connsiteX2" fmla="*/ 13230 w 138909"/>
              <a:gd name="connsiteY2" fmla="*/ 211677 h 529192"/>
              <a:gd name="connsiteX3" fmla="*/ 0 w 138909"/>
              <a:gd name="connsiteY3" fmla="*/ 304285 h 529192"/>
              <a:gd name="connsiteX4" fmla="*/ 72762 w 138909"/>
              <a:gd name="connsiteY4" fmla="*/ 436583 h 529192"/>
              <a:gd name="connsiteX5" fmla="*/ 138909 w 138909"/>
              <a:gd name="connsiteY5" fmla="*/ 529192 h 52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09" h="529192">
                <a:moveTo>
                  <a:pt x="79377" y="0"/>
                </a:moveTo>
                <a:lnTo>
                  <a:pt x="13230" y="85994"/>
                </a:lnTo>
                <a:lnTo>
                  <a:pt x="13230" y="211677"/>
                </a:lnTo>
                <a:lnTo>
                  <a:pt x="0" y="304285"/>
                </a:lnTo>
                <a:lnTo>
                  <a:pt x="72762" y="436583"/>
                </a:lnTo>
                <a:lnTo>
                  <a:pt x="138909" y="529192"/>
                </a:lnTo>
              </a:path>
            </a:pathLst>
          </a:custGeom>
          <a:ln w="88900" cmpd="sng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932377" y="5072074"/>
            <a:ext cx="24892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 smtClean="0"/>
              <a:t>RUTA DE BARCAZAS (10 pies)</a:t>
            </a:r>
            <a:endParaRPr lang="es-ES" sz="1500" b="1" dirty="0"/>
          </a:p>
        </p:txBody>
      </p:sp>
      <p:sp>
        <p:nvSpPr>
          <p:cNvPr id="27" name="Rectángulo 26"/>
          <p:cNvSpPr/>
          <p:nvPr/>
        </p:nvSpPr>
        <p:spPr bwMode="auto">
          <a:xfrm>
            <a:off x="5428321" y="5144082"/>
            <a:ext cx="504056" cy="216024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pic>
        <p:nvPicPr>
          <p:cNvPr id="28" name="Imagen 27" descr="BARCACER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8" y="260649"/>
            <a:ext cx="1803889" cy="5328592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5932377" y="5432114"/>
            <a:ext cx="2886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 smtClean="0"/>
              <a:t>RUTA FLUVIO MARITIMA (28 </a:t>
            </a:r>
            <a:r>
              <a:rPr lang="es-ES" sz="1500" b="1" dirty="0"/>
              <a:t>pies)</a:t>
            </a:r>
          </a:p>
          <a:p>
            <a:endParaRPr lang="es-ES" sz="15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5932377" y="5792154"/>
            <a:ext cx="22206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 smtClean="0"/>
              <a:t>RUTA OCEANICA (36 </a:t>
            </a:r>
            <a:r>
              <a:rPr lang="es-ES" sz="1500" b="1" dirty="0"/>
              <a:t>pies)</a:t>
            </a:r>
          </a:p>
          <a:p>
            <a:endParaRPr lang="es-ES" sz="1500" b="1" dirty="0"/>
          </a:p>
        </p:txBody>
      </p:sp>
      <p:pic>
        <p:nvPicPr>
          <p:cNvPr id="33" name="Imagen 5" descr="CRUZ DEL SUR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4970">
            <a:off x="6078252" y="2414973"/>
            <a:ext cx="1917497" cy="195212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5496" y="5024789"/>
            <a:ext cx="9896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SANTA FE</a:t>
            </a:r>
          </a:p>
          <a:p>
            <a:pPr algn="ctr"/>
            <a:r>
              <a:rPr lang="es-ES" sz="1000" dirty="0" smtClean="0">
                <a:solidFill>
                  <a:srgbClr val="000000"/>
                </a:solidFill>
              </a:rPr>
              <a:t>(KM 584)</a:t>
            </a:r>
            <a:endParaRPr lang="es-ES" sz="1000" dirty="0">
              <a:solidFill>
                <a:srgbClr val="000000"/>
              </a:solidFill>
            </a:endParaRPr>
          </a:p>
        </p:txBody>
      </p:sp>
      <p:pic>
        <p:nvPicPr>
          <p:cNvPr id="17" name="Imagen 36" descr="puerti icon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5357826"/>
            <a:ext cx="353506" cy="34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798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19" grpId="0" animBg="1"/>
      <p:bldP spid="21" grpId="0"/>
      <p:bldP spid="27" grpId="0" animBg="1"/>
      <p:bldP spid="30" grpId="0"/>
      <p:bldP spid="3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chemeClr val="bg1">
                    <a:lumMod val="50000"/>
                  </a:schemeClr>
                </a:solidFill>
              </a:rPr>
              <a:t>Situación actual San Lorenzo al NORTE</a:t>
            </a:r>
            <a:endParaRPr lang="es-A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62274"/>
            <a:ext cx="8229600" cy="4525963"/>
          </a:xfrm>
        </p:spPr>
        <p:txBody>
          <a:bodyPr>
            <a:normAutofit/>
          </a:bodyPr>
          <a:lstStyle/>
          <a:p>
            <a:r>
              <a:rPr lang="es-AR" sz="2400" dirty="0" smtClean="0"/>
              <a:t>No existe Bodega Argentina en cantidad para atenderlos.</a:t>
            </a:r>
          </a:p>
          <a:p>
            <a:r>
              <a:rPr lang="es-AR" sz="2400" dirty="0" smtClean="0"/>
              <a:t>El Problema no es el LADO TIERRA el Problema es el LADO AGUA.</a:t>
            </a:r>
          </a:p>
          <a:p>
            <a:r>
              <a:rPr lang="es-AR" sz="2400" dirty="0" smtClean="0"/>
              <a:t>Grandes asimetrías que perjudican fundamentalmente a los puertos medianos y pequeños:</a:t>
            </a:r>
          </a:p>
          <a:p>
            <a:endParaRPr lang="es-AR" sz="2400" dirty="0" smtClean="0"/>
          </a:p>
          <a:p>
            <a:pPr marL="1163638"/>
            <a:r>
              <a:rPr lang="es-ES" sz="2400" i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s-AR" sz="2400" i="1" dirty="0" smtClean="0">
                <a:solidFill>
                  <a:schemeClr val="bg1">
                    <a:lumMod val="50000"/>
                  </a:schemeClr>
                </a:solidFill>
              </a:rPr>
              <a:t>ostos fiscales e impositivos.</a:t>
            </a:r>
          </a:p>
          <a:p>
            <a:pPr marL="1163638"/>
            <a:r>
              <a:rPr lang="es-ES" sz="2400" i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s-AR" sz="2400" i="1" dirty="0" smtClean="0">
                <a:solidFill>
                  <a:schemeClr val="bg1">
                    <a:lumMod val="50000"/>
                  </a:schemeClr>
                </a:solidFill>
              </a:rPr>
              <a:t>egímenes de promoción. </a:t>
            </a:r>
          </a:p>
          <a:p>
            <a:pPr marL="1163638"/>
            <a:r>
              <a:rPr lang="es-ES" sz="2400" i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s-AR" sz="2400" i="1" dirty="0" smtClean="0">
                <a:solidFill>
                  <a:schemeClr val="bg1">
                    <a:lumMod val="50000"/>
                  </a:schemeClr>
                </a:solidFill>
              </a:rPr>
              <a:t>ostos de seguros.</a:t>
            </a:r>
          </a:p>
        </p:txBody>
      </p:sp>
      <p:pic>
        <p:nvPicPr>
          <p:cNvPr id="5" name="Imagen 11" descr="gama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26987"/>
            <a:ext cx="9144000" cy="307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7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9468</TotalTime>
  <Words>472</Words>
  <Application>Microsoft Office PowerPoint</Application>
  <PresentationFormat>Presentación en pantalla (4:3)</PresentationFormat>
  <Paragraphs>110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Es indudable que el sistema logístico público  NO PUEDE IR POR LA ESCALERA</vt:lpstr>
      <vt:lpstr>Presentación de PowerPoint</vt:lpstr>
      <vt:lpstr>Presentación de PowerPoint</vt:lpstr>
      <vt:lpstr>Presentación de PowerPoint</vt:lpstr>
      <vt:lpstr>Situación actual San Lorenzo al NORTE</vt:lpstr>
      <vt:lpstr>Situación actual San Lorenzo al NORTE</vt:lpstr>
      <vt:lpstr>Presentación de PowerPoint</vt:lpstr>
      <vt:lpstr>CONVOY MIXTOS SL al 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HIDROVIA PARANA - PARAGUAY</dc:title>
  <dc:creator>usuario</dc:creator>
  <cp:lastModifiedBy>Marcelo H</cp:lastModifiedBy>
  <cp:revision>636</cp:revision>
  <dcterms:created xsi:type="dcterms:W3CDTF">2011-04-13T04:24:28Z</dcterms:created>
  <dcterms:modified xsi:type="dcterms:W3CDTF">2014-04-26T13:01:55Z</dcterms:modified>
</cp:coreProperties>
</file>